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 id="2147483683" r:id="rId5"/>
  </p:sldMasterIdLst>
  <p:notesMasterIdLst>
    <p:notesMasterId r:id="rId19"/>
  </p:notesMasterIdLst>
  <p:sldIdLst>
    <p:sldId id="256" r:id="rId6"/>
    <p:sldId id="257" r:id="rId7"/>
    <p:sldId id="258" r:id="rId8"/>
    <p:sldId id="259" r:id="rId9"/>
    <p:sldId id="268" r:id="rId10"/>
    <p:sldId id="260" r:id="rId11"/>
    <p:sldId id="261" r:id="rId12"/>
    <p:sldId id="262" r:id="rId13"/>
    <p:sldId id="263" r:id="rId14"/>
    <p:sldId id="264" r:id="rId15"/>
    <p:sldId id="265" r:id="rId16"/>
    <p:sldId id="266" r:id="rId17"/>
    <p:sldId id="267" r:id="rId18"/>
  </p:sldIdLst>
  <p:sldSz cx="12192000" cy="6858000"/>
  <p:notesSz cx="6858000" cy="9144000"/>
  <p:embeddedFontLst>
    <p:embeddedFont>
      <p:font typeface="League Spartan" panose="020B0604020202020204" charset="0"/>
      <p:regular r:id="rId20"/>
      <p:bold r:id="rId21"/>
    </p:embeddedFont>
    <p:embeddedFont>
      <p:font typeface="Montserrat" panose="00000500000000000000" pitchFamily="2" charset="0"/>
      <p:regular r:id="rId22"/>
      <p:bold r:id="rId23"/>
      <p:italic r:id="rId24"/>
      <p:boldItalic r:id="rId25"/>
    </p:embeddedFont>
    <p:embeddedFont>
      <p:font typeface="Proxima Nova" panose="020B060402020202020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FEF51-7D63-47F9-97D2-48D132846BC3}" v="3" dt="2024-09-13T10:40:45.026"/>
  </p1510:revLst>
</p1510:revInfo>
</file>

<file path=ppt/tableStyles.xml><?xml version="1.0" encoding="utf-8"?>
<a:tblStyleLst xmlns:a="http://schemas.openxmlformats.org/drawingml/2006/main" def="{9E140C50-6FE2-49C7-9D66-44FFDC7593D9}">
  <a:tblStyle styleId="{9E140C50-6FE2-49C7-9D66-44FFDC7593D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F431D34-9C7A-4A55-BE38-B98B10B4064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EC4B4D6-36BC-4517-81EC-7F55EFF6F488}"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35" autoAdjust="0"/>
  </p:normalViewPr>
  <p:slideViewPr>
    <p:cSldViewPr snapToGrid="0">
      <p:cViewPr varScale="1">
        <p:scale>
          <a:sx n="91" d="100"/>
          <a:sy n="91" d="100"/>
        </p:scale>
        <p:origin x="84" y="2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font" Target="fonts/font14.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Montserrat"/>
                <a:ea typeface="Montserrat"/>
                <a:cs typeface="Montserrat"/>
                <a:sym typeface="Montserrat"/>
              </a:rPr>
              <a:t>Hello, and welcome to this webinar on the determination status timelines for the 2024-25 school year. I just want to begin by letting everyone know that this session will be recorded and that all the information we share here will also be shared in document form following the session. </a:t>
            </a: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p:txBody>
      </p:sp>
      <p:sp>
        <p:nvSpPr>
          <p:cNvPr id="187" name="Google Shape;1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f2f0b6b281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f2f0b6b281_0_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Per my earlier note about this being a tiered system of support, the timeline for NA districts is a lighter version of what we just walked through for NI districts. Additionally, while the convenings are highly recommended for NA districts, they are not required.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As with NI districts, NA districts should start by reviewing all the available resources to ensure they understand the rubric and their determination status. Then there is one-day root cause analysis convening, designed specifically for NA districts that you’re invited to attend in October.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Following the convening, your teams will go through the same process of conducting your root cause analysis and drafting your action plans. As with NI districts, we’ll make sure you leave the October convening with the resources, templates and guides to complete that work independently. </a:t>
            </a:r>
            <a:endParaRPr/>
          </a:p>
          <a:p>
            <a:pPr marL="0" lvl="0" indent="0" algn="l" rtl="0">
              <a:spcBef>
                <a:spcPts val="0"/>
              </a:spcBef>
              <a:spcAft>
                <a:spcPts val="0"/>
              </a:spcAft>
              <a:buNone/>
            </a:pPr>
            <a:endParaRPr/>
          </a:p>
          <a:p>
            <a:pPr marL="0" lvl="0" indent="0" algn="l" rtl="0">
              <a:spcBef>
                <a:spcPts val="0"/>
              </a:spcBef>
              <a:spcAft>
                <a:spcPts val="0"/>
              </a:spcAft>
              <a:buNone/>
            </a:pPr>
            <a:r>
              <a:rPr lang="en-US"/>
              <a:t>When you come back in January, you will also have a one-day convening in January to help you improve and finalize your action plans. Then in February, instead of submitting a full action plan to DESE like NI districts, you’ll complete an action play survey that shares similar information. This will enable DESE to see all of the areas NA districts are focused on and the kinds of action they’re taking, and will also provide a reference point they can refer to if your team reaches out for individual questions or support. And like I mentioned before, we will share the structure of that survey well in advance so you’ll know what it looks like and what information it entails.</a:t>
            </a:r>
            <a:endParaRPr/>
          </a:p>
          <a:p>
            <a:pPr marL="0" lvl="0" indent="0" algn="l" rtl="0">
              <a:spcBef>
                <a:spcPts val="0"/>
              </a:spcBef>
              <a:spcAft>
                <a:spcPts val="0"/>
              </a:spcAft>
              <a:buNone/>
            </a:pPr>
            <a:endParaRPr/>
          </a:p>
          <a:p>
            <a:pPr marL="0" lvl="0" indent="0" algn="l" rtl="0">
              <a:spcBef>
                <a:spcPts val="0"/>
              </a:spcBef>
              <a:spcAft>
                <a:spcPts val="0"/>
              </a:spcAft>
              <a:buNone/>
            </a:pPr>
            <a:r>
              <a:rPr lang="en-US"/>
              <a:t>Following the survey you’ll begin implementing your action plan. And then, as we just talked, about you’ll receive your 24-25 determination statuses in March and can begin reviewing your action plan and adjusting as necessary to prepare for the following year.  </a:t>
            </a:r>
            <a:endParaRPr/>
          </a:p>
          <a:p>
            <a:pPr marL="0" lvl="0" indent="0" algn="l" rtl="0">
              <a:spcBef>
                <a:spcPts val="0"/>
              </a:spcBef>
              <a:spcAft>
                <a:spcPts val="0"/>
              </a:spcAft>
              <a:buNone/>
            </a:pPr>
            <a:endParaRPr/>
          </a:p>
          <a:p>
            <a:pPr marL="0" lvl="0" indent="0" algn="l" rtl="0">
              <a:spcBef>
                <a:spcPts val="0"/>
              </a:spcBef>
              <a:spcAft>
                <a:spcPts val="0"/>
              </a:spcAft>
              <a:buNone/>
            </a:pPr>
            <a:r>
              <a:rPr lang="en-US"/>
              <a:t>Okay, let me pause here for a moment and see if there are any questions about the timeline for Needs Assistance districts. </a:t>
            </a:r>
            <a:endParaRPr/>
          </a:p>
        </p:txBody>
      </p:sp>
      <p:sp>
        <p:nvSpPr>
          <p:cNvPr id="257" name="Google Shape;257;g2f2f0b6b281_0_1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dafe02da5f_4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Montserrat"/>
                <a:ea typeface="Montserrat"/>
                <a:cs typeface="Montserrat"/>
                <a:sym typeface="Montserrat"/>
              </a:rPr>
              <a:t>Great! Well, with that, we’ll conclude with some practical next steps you can take following this webinar.</a:t>
            </a: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p:txBody>
      </p:sp>
      <p:sp>
        <p:nvSpPr>
          <p:cNvPr id="263" name="Google Shape;263;g2dafe02da5f_4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daf8fda628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Montserrat"/>
                <a:ea typeface="Montserrat"/>
                <a:cs typeface="Montserrat"/>
                <a:sym typeface="Montserrat"/>
              </a:rPr>
              <a:t>First, make sure to review the resources we discussed, if you haven’t already. You’ll receive links to those in an following this call.</a:t>
            </a:r>
            <a:endParaRPr sz="1000">
              <a:latin typeface="Montserrat"/>
              <a:ea typeface="Montserrat"/>
              <a:cs typeface="Montserrat"/>
              <a:sym typeface="Montserrat"/>
            </a:endParaRPr>
          </a:p>
          <a:p>
            <a:pPr marL="0" lvl="0" indent="0" algn="l" rtl="0">
              <a:spcBef>
                <a:spcPts val="0"/>
              </a:spcBef>
              <a:spcAft>
                <a:spcPts val="0"/>
              </a:spcAft>
              <a:buNone/>
            </a:pPr>
            <a:r>
              <a:rPr lang="en-US" sz="1000">
                <a:latin typeface="Montserrat"/>
                <a:ea typeface="Montserrat"/>
                <a:cs typeface="Montserrat"/>
                <a:sym typeface="Montserrat"/>
              </a:rPr>
              <a:t>Second identify the 3-5 people you know want on the team that will be advancing this work. As we’ll discuss in our october convening, you’ll be expanding that team once you get into the root cause analysis work. But for now, find the 3-5 people you know you want driving this work from the very beginning.</a:t>
            </a:r>
            <a:endParaRPr sz="1000">
              <a:latin typeface="Montserrat"/>
              <a:ea typeface="Montserrat"/>
              <a:cs typeface="Montserrat"/>
              <a:sym typeface="Montserrat"/>
            </a:endParaRPr>
          </a:p>
          <a:p>
            <a:pPr marL="0" lvl="0" indent="0" algn="l" rtl="0">
              <a:spcBef>
                <a:spcPts val="0"/>
              </a:spcBef>
              <a:spcAft>
                <a:spcPts val="0"/>
              </a:spcAft>
              <a:buNone/>
            </a:pPr>
            <a:r>
              <a:rPr lang="en-US" sz="1000">
                <a:latin typeface="Montserrat"/>
                <a:ea typeface="Montserrat"/>
                <a:cs typeface="Montserrat"/>
                <a:sym typeface="Montserrat"/>
              </a:rPr>
              <a:t>Once you know those folks register your team for the October convening as soon as you receive your registration email. The maximum team size is 5, but you should plan to have at least 3 folks in attendance. You’ll see some guidance about the roles you’ll want to include in that registration link.</a:t>
            </a: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a:p>
            <a:pPr marL="0" lvl="0" indent="0" algn="l" rtl="0">
              <a:spcBef>
                <a:spcPts val="0"/>
              </a:spcBef>
              <a:spcAft>
                <a:spcPts val="0"/>
              </a:spcAft>
              <a:buNone/>
            </a:pPr>
            <a:r>
              <a:rPr lang="en-US" sz="1000">
                <a:latin typeface="Montserrat"/>
                <a:ea typeface="Montserrat"/>
                <a:cs typeface="Montserrat"/>
                <a:sym typeface="Montserrat"/>
              </a:rPr>
              <a:t>those are your main steps for right now! In advance of the convening we’ll email out with some pre-work you can do to come prepared to dig into your root causes but for now, all you need to do is identify your people and get registered!</a:t>
            </a:r>
            <a:endParaRPr sz="1000">
              <a:latin typeface="Montserrat"/>
              <a:ea typeface="Montserrat"/>
              <a:cs typeface="Montserrat"/>
              <a:sym typeface="Montserrat"/>
            </a:endParaRPr>
          </a:p>
        </p:txBody>
      </p:sp>
      <p:sp>
        <p:nvSpPr>
          <p:cNvPr id="270" name="Google Shape;270;g2daf8fda62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f2f0b6b281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Montserrat"/>
                <a:ea typeface="Montserrat"/>
                <a:cs typeface="Montserrat"/>
                <a:sym typeface="Montserrat"/>
              </a:rPr>
              <a:t>That concludes our time for today! I’ll end the recording now and folks are free to sign off, although the DESE team and I will stay on for a few more minutes if any folks have individual questions. But if you don’t have any questions, thank you again for joining and all the best as you start your school year!</a:t>
            </a: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p:txBody>
      </p:sp>
      <p:sp>
        <p:nvSpPr>
          <p:cNvPr id="279" name="Google Shape;279;g2f2f0b6b281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f2f0b6b281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a:latin typeface="Montserrat"/>
                <a:ea typeface="Montserrat"/>
                <a:cs typeface="Montserrat"/>
                <a:sym typeface="Montserrat"/>
              </a:rPr>
              <a:t>My name is Theresa Nicholls from SPED Strategies. As many of you may know from the webinar, focus groups, and office hours back in May, SPED Strategies is partnering with DESE to provide more support and technical assistance to districts this year based on their determination status.  </a:t>
            </a:r>
            <a:endParaRPr sz="1000">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000">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US" sz="1000">
                <a:latin typeface="Montserrat"/>
                <a:ea typeface="Montserrat"/>
                <a:cs typeface="Montserrat"/>
                <a:sym typeface="Montserrat"/>
              </a:rPr>
              <a:t>We shared a little bit about those supports during our conversations in the spring and we want to take this time today to walk through it all in more detail.</a:t>
            </a: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p:txBody>
      </p:sp>
      <p:sp>
        <p:nvSpPr>
          <p:cNvPr id="194" name="Google Shape;194;g2f2f0b6b281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5b6f0ba1b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Montserrat"/>
                <a:ea typeface="Montserrat"/>
                <a:cs typeface="Montserrat"/>
                <a:sym typeface="Montserrat"/>
              </a:rPr>
              <a:t>You’ll see the main objectives for our time today on the right side of your screen. We have two main goals for today. </a:t>
            </a:r>
            <a:endParaRPr sz="1000">
              <a:latin typeface="Montserrat"/>
              <a:ea typeface="Montserrat"/>
              <a:cs typeface="Montserrat"/>
              <a:sym typeface="Montserrat"/>
            </a:endParaRPr>
          </a:p>
          <a:p>
            <a:pPr marL="0" lvl="0" indent="0" algn="l" rtl="0">
              <a:spcBef>
                <a:spcPts val="0"/>
              </a:spcBef>
              <a:spcAft>
                <a:spcPts val="0"/>
              </a:spcAft>
              <a:buNone/>
            </a:pPr>
            <a:r>
              <a:rPr lang="en-US" sz="1000">
                <a:latin typeface="Montserrat"/>
                <a:ea typeface="Montserrat"/>
                <a:cs typeface="Montserrat"/>
                <a:sym typeface="Montserrat"/>
              </a:rPr>
              <a:t>First, to ensure that you understand all the support and technical assistance you have available to you this year, based on your determination status. And second, that you know what requirements and deliverables are expected of your district and on what timeline.</a:t>
            </a: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a:p>
            <a:pPr marL="0" lvl="0" indent="0" algn="l" rtl="0">
              <a:spcBef>
                <a:spcPts val="0"/>
              </a:spcBef>
              <a:spcAft>
                <a:spcPts val="0"/>
              </a:spcAft>
              <a:buNone/>
            </a:pPr>
            <a:r>
              <a:rPr lang="en-US" sz="1000">
                <a:latin typeface="Montserrat"/>
                <a:ea typeface="Montserrat"/>
                <a:cs typeface="Montserrat"/>
                <a:sym typeface="Montserrat"/>
              </a:rPr>
              <a:t>With those goals in mind, our agenda is pretty straightforward. We’ll take a quick minute to ground ourselves in the determination rubric, and then we’ll spend the bulk of our time walking through a high-level timeline of the supports, requirements and deliverables for the 24-25 school year. </a:t>
            </a: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a:p>
            <a:pPr marL="0" lvl="0" indent="0" algn="l" rtl="0">
              <a:spcBef>
                <a:spcPts val="0"/>
              </a:spcBef>
              <a:spcAft>
                <a:spcPts val="0"/>
              </a:spcAft>
              <a:buNone/>
            </a:pPr>
            <a:r>
              <a:rPr lang="en-US" sz="1000">
                <a:latin typeface="Montserrat"/>
                <a:ea typeface="Montserrat"/>
                <a:cs typeface="Montserrat"/>
                <a:sym typeface="Montserrat"/>
              </a:rPr>
              <a:t>We’ll cover the timeline for districts with a Needs Intervention status first, and then move to those with a status of Needs Assistance. And finally, we’ll close with a few practical next steps.</a:t>
            </a:r>
            <a:endParaRPr sz="1000">
              <a:latin typeface="Montserrat"/>
              <a:ea typeface="Montserrat"/>
              <a:cs typeface="Montserrat"/>
              <a:sym typeface="Montserrat"/>
            </a:endParaRPr>
          </a:p>
        </p:txBody>
      </p:sp>
      <p:sp>
        <p:nvSpPr>
          <p:cNvPr id="203" name="Google Shape;203;g25b6f0ba1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dafe02da5f_4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92100" algn="l" rtl="0">
              <a:spcBef>
                <a:spcPts val="0"/>
              </a:spcBef>
              <a:spcAft>
                <a:spcPts val="0"/>
              </a:spcAft>
              <a:buClr>
                <a:schemeClr val="dk1"/>
              </a:buClr>
              <a:buSzPts val="1000"/>
              <a:buFont typeface="Montserrat"/>
              <a:buChar char="●"/>
            </a:pPr>
            <a:r>
              <a:rPr lang="en-US" sz="1000">
                <a:latin typeface="Montserrat"/>
                <a:ea typeface="Montserrat"/>
                <a:cs typeface="Montserrat"/>
                <a:sym typeface="Montserrat"/>
              </a:rPr>
              <a:t>Okay, then let’s go ahead and get into the next portion of our session today.</a:t>
            </a:r>
            <a:endParaRPr sz="1000">
              <a:latin typeface="Montserrat"/>
              <a:ea typeface="Montserrat"/>
              <a:cs typeface="Montserrat"/>
              <a:sym typeface="Montserrat"/>
            </a:endParaRPr>
          </a:p>
          <a:p>
            <a:pPr marL="457200" lvl="0" indent="-292100" algn="l" rtl="0">
              <a:spcBef>
                <a:spcPts val="0"/>
              </a:spcBef>
              <a:spcAft>
                <a:spcPts val="0"/>
              </a:spcAft>
              <a:buClr>
                <a:schemeClr val="dk1"/>
              </a:buClr>
              <a:buSzPts val="1000"/>
              <a:buFont typeface="Montserrat"/>
              <a:buChar char="●"/>
            </a:pPr>
            <a:r>
              <a:rPr lang="en-US" sz="1000">
                <a:latin typeface="Montserrat"/>
                <a:ea typeface="Montserrat"/>
                <a:cs typeface="Montserrat"/>
                <a:sym typeface="Montserrat"/>
              </a:rPr>
              <a:t>As we said in the introduction DESE and SPED Strategies will be working together over the next few years to provide technical assistance and support to districts based on their determination status. This means that our team will be providing a variety of resources like trainings, root cause analyses, improvement plan consultation, etc. to districts across the state. </a:t>
            </a:r>
            <a:endParaRPr sz="1000">
              <a:latin typeface="Montserrat"/>
              <a:ea typeface="Montserrat"/>
              <a:cs typeface="Montserrat"/>
              <a:sym typeface="Montserrat"/>
            </a:endParaRPr>
          </a:p>
          <a:p>
            <a:pPr marL="457200" lvl="0" indent="-292100" algn="l" rtl="0">
              <a:spcBef>
                <a:spcPts val="0"/>
              </a:spcBef>
              <a:spcAft>
                <a:spcPts val="0"/>
              </a:spcAft>
              <a:buClr>
                <a:schemeClr val="dk1"/>
              </a:buClr>
              <a:buSzPts val="1000"/>
              <a:buFont typeface="Montserrat"/>
              <a:buChar char="●"/>
            </a:pPr>
            <a:r>
              <a:rPr lang="en-US" sz="1000">
                <a:latin typeface="Montserrat"/>
                <a:ea typeface="Montserrat"/>
                <a:cs typeface="Montserrat"/>
                <a:sym typeface="Montserrat"/>
              </a:rPr>
              <a:t>Before we dig in, let’s briefly review the process for making LEA determinations </a:t>
            </a:r>
            <a:endParaRPr sz="1000">
              <a:latin typeface="Montserrat"/>
              <a:ea typeface="Montserrat"/>
              <a:cs typeface="Montserrat"/>
              <a:sym typeface="Montserrat"/>
            </a:endParaRPr>
          </a:p>
        </p:txBody>
      </p:sp>
      <p:sp>
        <p:nvSpPr>
          <p:cNvPr id="220" name="Google Shape;220;g2dafe02da5f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 you all know, as part its system of general supervision, DESE must make annual determinations about each LEA’s specific needs for technical assistance or intervention in special education. DESE categorizes all districts into one of four statuses:</a:t>
            </a: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Meets Requirements (MR)</a:t>
            </a: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Needs Assistance (NA)</a:t>
            </a: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Needs Intervention (NI)</a:t>
            </a: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Needs Substantial Intervention (NSI)</a:t>
            </a: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These determinations are made using a rubric with eight different criteria; four performance criteria, and four compliance criteria.  We won’t get into the details of the rubric now as we’ve covered that in previous webinars. However if you want to dig deeper into understanding the rubric we’ll send out a few different resources following this webinar, including a link to the recording of that previous webinar, a quick reference guide that provides a strong overview of each criteria in the rubric, and an FAQ doc with answers to more detailed questions.</a:t>
            </a: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But all that to say, if your district received a determination status of Needs Assistance or Needs Intervention you can use the criteria on this rubric to see where to begin your root cause analysis and improvement planning work. </a:t>
            </a:r>
            <a:endParaRPr lang="en-US" sz="1000" dirty="0">
              <a:latin typeface="Montserrat"/>
              <a:ea typeface="Montserrat"/>
              <a:cs typeface="Montserrat"/>
              <a:sym typeface="Montserrat"/>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725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f2f0b6b281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 you all know, as part its system of general supervision, DESE must make annual determinations about each LEA’s specific needs for technical assistance or intervention in special education. DESE categorizes all districts into one of four statuses: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Meets Requirements (MR)</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Needs Assistance (NA)</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Needs Intervention (NI)</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Needs Substantial Intervention (NSI)</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These determinations are made using a rubric with eight different criteria; four performance criteria, and four compliance criteria.  We won’t get into the details of the rubric now as we’ve covered that in previous webinars. However if you want to dig deeper into understanding the rubric we’ll send out a few different resources following this webinar, including a link to the recording of that previous webinar, a quick reference guide that provides a strong overview of each criteria in the rubric, and an FAQ doc with answers to more detailed questions.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But all that to say, if your district received a determination status of Needs Assistance or Needs Intervention you can use the criteria on this rubric to see where to begin your root cause analysis and improvement planning work. </a:t>
            </a:r>
            <a:endParaRPr sz="1000" dirty="0">
              <a:latin typeface="Montserrat"/>
              <a:ea typeface="Montserrat"/>
              <a:cs typeface="Montserrat"/>
              <a:sym typeface="Montserrat"/>
            </a:endParaRPr>
          </a:p>
        </p:txBody>
      </p:sp>
      <p:sp>
        <p:nvSpPr>
          <p:cNvPr id="227" name="Google Shape;227;g2f2f0b6b28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daf8fda628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Montserrat"/>
                <a:ea typeface="Montserrat"/>
                <a:cs typeface="Montserrat"/>
                <a:sym typeface="Montserrat"/>
              </a:rPr>
              <a:t>Which brings us into our next section. We know that it is no small task to uncover the root causes that are creating these gaps, build an improvement plan to address them, and then implement that plan effectively. DESE has put together a combination of technical assistance and deliverables to help support districts through that process. Like any good system of support, this one is tiered, to provide the right level of support to each district. So, first, let’s walk through the timeline for districts with a status of Needs Intervention.</a:t>
            </a:r>
            <a:endParaRPr sz="1000">
              <a:latin typeface="Montserrat"/>
              <a:ea typeface="Montserrat"/>
              <a:cs typeface="Montserrat"/>
              <a:sym typeface="Montserrat"/>
            </a:endParaRPr>
          </a:p>
        </p:txBody>
      </p:sp>
      <p:sp>
        <p:nvSpPr>
          <p:cNvPr id="235" name="Google Shape;235;g2daf8fda62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f124af3057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f124af3057_0_1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You’ll receive this timeline in document form following the webinar, but we want to take a moment to talk through it together here. In this timeline visual, the gold circles represent activities and the gold circles with a dot inside are onsite convenings. The blue circles represent district deliverables. All of the activities and deliverables in this timeline are required for each NI district.</a:t>
            </a:r>
            <a:endParaRPr/>
          </a:p>
          <a:p>
            <a:pPr marL="0" lvl="0" indent="0" algn="l" rtl="0">
              <a:spcBef>
                <a:spcPts val="0"/>
              </a:spcBef>
              <a:spcAft>
                <a:spcPts val="0"/>
              </a:spcAft>
              <a:buNone/>
            </a:pPr>
            <a:endParaRPr/>
          </a:p>
          <a:p>
            <a:pPr marL="0" lvl="0" indent="0" algn="l" rtl="0">
              <a:spcBef>
                <a:spcPts val="0"/>
              </a:spcBef>
              <a:spcAft>
                <a:spcPts val="0"/>
              </a:spcAft>
              <a:buNone/>
            </a:pPr>
            <a:r>
              <a:rPr lang="en-US"/>
              <a:t>The first step for NI districts is to make sure you’ve accessed the resources we named earlier–the webinar recording, quick reference guide, and FAQ–to make sure you fully understand your status, the criteria on which you’re focusing, and the data behind it. Again, those materials will all be shared after this webinar if you haven’t seen them already. You’ll also need to allot 2% of your SPED entitlement allocation to targeted systemic improvement aligned with the criteria on which you’re focusing. This is all part of the “Making Money Matter” or M-cubed program, which you can read more about in the FAQ. </a:t>
            </a:r>
            <a:endParaRPr/>
          </a:p>
          <a:p>
            <a:pPr marL="0" lvl="0" indent="0" algn="l" rtl="0">
              <a:spcBef>
                <a:spcPts val="0"/>
              </a:spcBef>
              <a:spcAft>
                <a:spcPts val="0"/>
              </a:spcAft>
              <a:buNone/>
            </a:pPr>
            <a:endParaRPr/>
          </a:p>
          <a:p>
            <a:pPr marL="0" lvl="0" indent="0" algn="l" rtl="0">
              <a:spcBef>
                <a:spcPts val="0"/>
              </a:spcBef>
              <a:spcAft>
                <a:spcPts val="0"/>
              </a:spcAft>
              <a:buNone/>
            </a:pPr>
            <a:r>
              <a:rPr lang="en-US"/>
              <a:t>A few districts have asked about the need to make that allotment in the fall before they’ve had more technical assistance and time to perform their root cause analysis and improvement planning, which makes sense. For this year, you’ll need to decide on those allotments by September 30th, based on the current understanding you have of your data and your gaps. Later in the year, as you’ll see in a minute, there’s space in the timeline to amend your 240 application if needed, based on what you’ve learned. Once districts have all gone through this year’s TA process, we’ll be able to align the supports so that they work more fluidly with your budget planning for the following year.</a:t>
            </a:r>
            <a:endParaRPr/>
          </a:p>
          <a:p>
            <a:pPr marL="0" lvl="0" indent="0" algn="l" rtl="0">
              <a:spcBef>
                <a:spcPts val="0"/>
              </a:spcBef>
              <a:spcAft>
                <a:spcPts val="0"/>
              </a:spcAft>
              <a:buNone/>
            </a:pPr>
            <a:endParaRPr/>
          </a:p>
          <a:p>
            <a:pPr marL="0" lvl="0" indent="0" algn="l" rtl="0">
              <a:spcBef>
                <a:spcPts val="0"/>
              </a:spcBef>
              <a:spcAft>
                <a:spcPts val="0"/>
              </a:spcAft>
              <a:buNone/>
            </a:pPr>
            <a:r>
              <a:rPr lang="en-US"/>
              <a:t>The first major support for NI districts will also come in October. You should have already received a “Save the Date” email for a two-day root cause analysis convening happening in one of three weeks in October. Our team at SPED Strategies will be facilitating these sessions. Your teams will get a chance to dig into the root causes for your district and will leave prepared to complete the process with a broader team following the session. We just finalized the locations for each convening and we’ll be able to offer the sessions in three different locations across the state, to make them more accessible to your teams. Look for an email with registration and location information for your convening and be sure to get your team signed up!</a:t>
            </a:r>
            <a:endParaRPr/>
          </a:p>
          <a:p>
            <a:pPr marL="0" lvl="0" indent="0" algn="l" rtl="0">
              <a:spcBef>
                <a:spcPts val="0"/>
              </a:spcBef>
              <a:spcAft>
                <a:spcPts val="0"/>
              </a:spcAft>
              <a:buNone/>
            </a:pPr>
            <a:endParaRPr/>
          </a:p>
          <a:p>
            <a:pPr marL="0" lvl="0" indent="0" algn="l" rtl="0">
              <a:spcBef>
                <a:spcPts val="0"/>
              </a:spcBef>
              <a:spcAft>
                <a:spcPts val="0"/>
              </a:spcAft>
              <a:buNone/>
            </a:pPr>
            <a:r>
              <a:rPr lang="en-US"/>
              <a:t>As you all know, root cause analysis isn’t something that’s done in a day, it’s a process that’s done over time, with a team, using various sources of data. Across the fall, each of your teams will complete your own root cause analysis and then you’ll have a chance to discuss it 1:1 with our team. You’ll send us your analysis, and we’ll take time to review it and set up a virtual consult call to talk through it, answer questions, and provide feedback and guidance as you move on to creating your action plan.</a:t>
            </a:r>
            <a:endParaRPr/>
          </a:p>
          <a:p>
            <a:pPr marL="0" lvl="0" indent="0" algn="l" rtl="0">
              <a:spcBef>
                <a:spcPts val="0"/>
              </a:spcBef>
              <a:spcAft>
                <a:spcPts val="0"/>
              </a:spcAft>
              <a:buNone/>
            </a:pPr>
            <a:endParaRPr/>
          </a:p>
          <a:p>
            <a:pPr marL="0" lvl="0" indent="0" algn="l" rtl="0">
              <a:spcBef>
                <a:spcPts val="0"/>
              </a:spcBef>
              <a:spcAft>
                <a:spcPts val="0"/>
              </a:spcAft>
              <a:buNone/>
            </a:pPr>
            <a:r>
              <a:rPr lang="en-US"/>
              <a:t>Following that virtual consult you’ll create a first draft of your improvement plan which you’ll bring to our second convening of the year in January. At that one-day convening we’ll do a deep dive on improvement planning and you’ll get to use that input to revise and finalize your own plan. Then, by February, each NI district will submit their plan to DESE so they have a clear picture of your focus areas, the steps your taking, your rationale for the plan, and how you’ll be measuring your progress.</a:t>
            </a:r>
            <a:endParaRPr/>
          </a:p>
          <a:p>
            <a:pPr marL="0" lvl="0" indent="0" algn="l" rtl="0">
              <a:spcBef>
                <a:spcPts val="0"/>
              </a:spcBef>
              <a:spcAft>
                <a:spcPts val="0"/>
              </a:spcAft>
              <a:buNone/>
            </a:pPr>
            <a:endParaRPr/>
          </a:p>
          <a:p>
            <a:pPr marL="0" lvl="0" indent="0" algn="l" rtl="0">
              <a:spcBef>
                <a:spcPts val="0"/>
              </a:spcBef>
              <a:spcAft>
                <a:spcPts val="0"/>
              </a:spcAft>
              <a:buNone/>
            </a:pPr>
            <a:r>
              <a:rPr lang="en-US"/>
              <a:t>As I mentioned before, at this point in the year, if you’ve made some significant shifts in your thinking based on the root cause analysis and improvement planning work you’ve done, you may amend your 240 application. And then you’ll begin implementing your action plan. Some of the steps will be changes you can make in spring of 2025 to address low hanging fruit and secure some early wins. Other steps will be laying the groundwork for longer term portions of your action plan that will begin later in the summer or fall.</a:t>
            </a:r>
            <a:endParaRPr/>
          </a:p>
          <a:p>
            <a:pPr marL="0" lvl="0" indent="0" algn="l" rtl="0">
              <a:spcBef>
                <a:spcPts val="0"/>
              </a:spcBef>
              <a:spcAft>
                <a:spcPts val="0"/>
              </a:spcAft>
              <a:buNone/>
            </a:pPr>
            <a:endParaRPr/>
          </a:p>
          <a:p>
            <a:pPr marL="0" lvl="0" indent="0" algn="l" rtl="0">
              <a:spcBef>
                <a:spcPts val="0"/>
              </a:spcBef>
              <a:spcAft>
                <a:spcPts val="0"/>
              </a:spcAft>
              <a:buNone/>
            </a:pPr>
            <a:r>
              <a:rPr lang="en-US"/>
              <a:t>In March, DESE will release the 24-25 determinations, and you’ll want to review your plan in light of those determinations, in case something new surfaces that you didn’t catch in your data review and root cause analysis earlier in year. Each NI district will attend one final consult call with our team to discuss your 24-25 status and your action plan, and make sure you feel confident in the approach you’ve mapped out for the 25-26 school year. </a:t>
            </a:r>
            <a:endParaRPr/>
          </a:p>
          <a:p>
            <a:pPr marL="0" lvl="0" indent="0" algn="l" rtl="0">
              <a:spcBef>
                <a:spcPts val="0"/>
              </a:spcBef>
              <a:spcAft>
                <a:spcPts val="0"/>
              </a:spcAft>
              <a:buNone/>
            </a:pPr>
            <a:endParaRPr/>
          </a:p>
          <a:p>
            <a:pPr marL="0" lvl="0" indent="0" algn="l" rtl="0">
              <a:spcBef>
                <a:spcPts val="0"/>
              </a:spcBef>
              <a:spcAft>
                <a:spcPts val="0"/>
              </a:spcAft>
              <a:buNone/>
            </a:pPr>
            <a:r>
              <a:rPr lang="en-US"/>
              <a:t>Lastly, in June, you’ll submit a final report to DESE sharing the work you’ve done this year, the impact you’ve seen to date, and the steps that are in place for the 25-26 school year. </a:t>
            </a:r>
            <a:endParaRPr/>
          </a:p>
          <a:p>
            <a:pPr marL="0" lvl="0" indent="0" algn="l" rtl="0">
              <a:spcBef>
                <a:spcPts val="0"/>
              </a:spcBef>
              <a:spcAft>
                <a:spcPts val="0"/>
              </a:spcAft>
              <a:buNone/>
            </a:pPr>
            <a:endParaRPr/>
          </a:p>
          <a:p>
            <a:pPr marL="0" lvl="0" indent="0" algn="l" rtl="0">
              <a:spcBef>
                <a:spcPts val="0"/>
              </a:spcBef>
              <a:spcAft>
                <a:spcPts val="0"/>
              </a:spcAft>
              <a:buNone/>
            </a:pPr>
            <a:r>
              <a:rPr lang="en-US"/>
              <a:t>One quick note on this timeline before I pause for questions and move into the Needs Assistance timeline. </a:t>
            </a:r>
            <a:r>
              <a:rPr lang="en-US">
                <a:highlight>
                  <a:srgbClr val="FFFF00"/>
                </a:highlight>
              </a:rPr>
              <a:t>We will be providing</a:t>
            </a:r>
            <a:r>
              <a:rPr lang="en-US"/>
              <a:t> more information about  the structure and content of each of the deliverables during the convenings so you know what’s involved in submitting your root cause analysis to us for example, or your action plan and EOY final report to DESE. </a:t>
            </a:r>
            <a:endParaRPr/>
          </a:p>
          <a:p>
            <a:pPr marL="0" lvl="0" indent="0" algn="l" rtl="0">
              <a:spcBef>
                <a:spcPts val="0"/>
              </a:spcBef>
              <a:spcAft>
                <a:spcPts val="0"/>
              </a:spcAft>
              <a:buNone/>
            </a:pPr>
            <a:endParaRPr/>
          </a:p>
          <a:p>
            <a:pPr marL="0" lvl="0" indent="0" algn="l" rtl="0">
              <a:spcBef>
                <a:spcPts val="0"/>
              </a:spcBef>
              <a:spcAft>
                <a:spcPts val="0"/>
              </a:spcAft>
              <a:buNone/>
            </a:pPr>
            <a:r>
              <a:rPr lang="en-US"/>
              <a:t>Okay, with that said, I’ve just walked through a lot. You can always reach out with questions after this webinar once you’ve had more time to look at the timeline more closely, but are there any questions we can answer now, before we look at the process for Needs Assistance districts?</a:t>
            </a:r>
            <a:endParaRPr/>
          </a:p>
          <a:p>
            <a:pPr marL="0" lvl="0" indent="0" algn="l" rtl="0">
              <a:spcBef>
                <a:spcPts val="0"/>
              </a:spcBef>
              <a:spcAft>
                <a:spcPts val="0"/>
              </a:spcAft>
              <a:buNone/>
            </a:pPr>
            <a:endParaRPr/>
          </a:p>
        </p:txBody>
      </p:sp>
      <p:sp>
        <p:nvSpPr>
          <p:cNvPr id="243" name="Google Shape;243;g2f124af3057_0_1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f124af3057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Montserrat"/>
                <a:ea typeface="Montserrat"/>
                <a:cs typeface="Montserrat"/>
                <a:sym typeface="Montserrat"/>
              </a:rPr>
              <a:t>Okay, then let me go ahead and move forward and we’ll talk through the timeline for districts with a status of Needs Assistance.</a:t>
            </a:r>
            <a:endParaRPr sz="1000">
              <a:latin typeface="Montserrat"/>
              <a:ea typeface="Montserrat"/>
              <a:cs typeface="Montserrat"/>
              <a:sym typeface="Montserrat"/>
            </a:endParaRPr>
          </a:p>
        </p:txBody>
      </p:sp>
      <p:sp>
        <p:nvSpPr>
          <p:cNvPr id="249" name="Google Shape;249;g2f124af3057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www.spedstrategies.com/"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spedstrategies.com/"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13"/>
        <p:cNvGrpSpPr/>
        <p:nvPr/>
      </p:nvGrpSpPr>
      <p:grpSpPr>
        <a:xfrm>
          <a:off x="0" y="0"/>
          <a:ext cx="0" cy="0"/>
          <a:chOff x="0" y="0"/>
          <a:chExt cx="0" cy="0"/>
        </a:xfrm>
      </p:grpSpPr>
      <p:pic>
        <p:nvPicPr>
          <p:cNvPr id="14" name="Google Shape;14;p2" descr="SSLogoIcon.jpg"/>
          <p:cNvPicPr preferRelativeResize="0"/>
          <p:nvPr/>
        </p:nvPicPr>
        <p:blipFill rotWithShape="1">
          <a:blip r:embed="rId2">
            <a:alphaModFix amt="9000"/>
          </a:blip>
          <a:srcRect/>
          <a:stretch/>
        </p:blipFill>
        <p:spPr>
          <a:xfrm>
            <a:off x="5761233" y="0"/>
            <a:ext cx="6867334" cy="6858000"/>
          </a:xfrm>
          <a:prstGeom prst="rect">
            <a:avLst/>
          </a:prstGeom>
          <a:noFill/>
          <a:ln>
            <a:noFill/>
          </a:ln>
        </p:spPr>
      </p:pic>
      <p:cxnSp>
        <p:nvCxnSpPr>
          <p:cNvPr id="15" name="Google Shape;15;p2"/>
          <p:cNvCxnSpPr/>
          <p:nvPr/>
        </p:nvCxnSpPr>
        <p:spPr>
          <a:xfrm rot="10800000" flipH="1">
            <a:off x="0" y="5665400"/>
            <a:ext cx="9034800" cy="29100"/>
          </a:xfrm>
          <a:prstGeom prst="straightConnector1">
            <a:avLst/>
          </a:prstGeom>
          <a:noFill/>
          <a:ln w="9525" cap="flat" cmpd="sng">
            <a:solidFill>
              <a:srgbClr val="1F9CE4"/>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flection">
  <p:cSld name="MAIN_POINT_2">
    <p:spTree>
      <p:nvGrpSpPr>
        <p:cNvPr id="1" name="Shape 63"/>
        <p:cNvGrpSpPr/>
        <p:nvPr/>
      </p:nvGrpSpPr>
      <p:grpSpPr>
        <a:xfrm>
          <a:off x="0" y="0"/>
          <a:ext cx="0" cy="0"/>
          <a:chOff x="0" y="0"/>
          <a:chExt cx="0" cy="0"/>
        </a:xfrm>
      </p:grpSpPr>
      <p:pic>
        <p:nvPicPr>
          <p:cNvPr id="64" name="Google Shape;64;p11" descr="SPEDstrategiesLogo.png"/>
          <p:cNvPicPr preferRelativeResize="0"/>
          <p:nvPr/>
        </p:nvPicPr>
        <p:blipFill rotWithShape="1">
          <a:blip r:embed="rId2">
            <a:alphaModFix/>
          </a:blip>
          <a:srcRect/>
          <a:stretch/>
        </p:blipFill>
        <p:spPr>
          <a:xfrm>
            <a:off x="10197824" y="6034058"/>
            <a:ext cx="1824225" cy="677650"/>
          </a:xfrm>
          <a:prstGeom prst="rect">
            <a:avLst/>
          </a:prstGeom>
          <a:noFill/>
          <a:ln>
            <a:noFill/>
          </a:ln>
        </p:spPr>
      </p:pic>
      <p:cxnSp>
        <p:nvCxnSpPr>
          <p:cNvPr id="65" name="Google Shape;65;p11"/>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66" name="Google Shape;66;p11"/>
          <p:cNvPicPr preferRelativeResize="0"/>
          <p:nvPr/>
        </p:nvPicPr>
        <p:blipFill>
          <a:blip r:embed="rId3">
            <a:alphaModFix/>
          </a:blip>
          <a:stretch>
            <a:fillRect/>
          </a:stretch>
        </p:blipFill>
        <p:spPr>
          <a:xfrm>
            <a:off x="-293525" y="1481275"/>
            <a:ext cx="4628450" cy="4708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pplication">
  <p:cSld name="MAIN_POINT_2_1">
    <p:spTree>
      <p:nvGrpSpPr>
        <p:cNvPr id="1" name="Shape 67"/>
        <p:cNvGrpSpPr/>
        <p:nvPr/>
      </p:nvGrpSpPr>
      <p:grpSpPr>
        <a:xfrm>
          <a:off x="0" y="0"/>
          <a:ext cx="0" cy="0"/>
          <a:chOff x="0" y="0"/>
          <a:chExt cx="0" cy="0"/>
        </a:xfrm>
      </p:grpSpPr>
      <p:pic>
        <p:nvPicPr>
          <p:cNvPr id="68" name="Google Shape;68;p12" descr="SPEDstrategiesLogo.png"/>
          <p:cNvPicPr preferRelativeResize="0"/>
          <p:nvPr/>
        </p:nvPicPr>
        <p:blipFill rotWithShape="1">
          <a:blip r:embed="rId2">
            <a:alphaModFix/>
          </a:blip>
          <a:srcRect/>
          <a:stretch/>
        </p:blipFill>
        <p:spPr>
          <a:xfrm>
            <a:off x="10197824" y="6034058"/>
            <a:ext cx="1824225" cy="677650"/>
          </a:xfrm>
          <a:prstGeom prst="rect">
            <a:avLst/>
          </a:prstGeom>
          <a:noFill/>
          <a:ln>
            <a:noFill/>
          </a:ln>
        </p:spPr>
      </p:pic>
      <p:cxnSp>
        <p:nvCxnSpPr>
          <p:cNvPr id="69" name="Google Shape;69;p12"/>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70" name="Google Shape;70;p12"/>
          <p:cNvPicPr preferRelativeResize="0"/>
          <p:nvPr/>
        </p:nvPicPr>
        <p:blipFill>
          <a:blip r:embed="rId3">
            <a:alphaModFix/>
          </a:blip>
          <a:stretch>
            <a:fillRect/>
          </a:stretch>
        </p:blipFill>
        <p:spPr>
          <a:xfrm>
            <a:off x="-388635" y="884125"/>
            <a:ext cx="5077260" cy="50897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Key Idea">
  <p:cSld name="MAIN_POINT_2_1_1">
    <p:spTree>
      <p:nvGrpSpPr>
        <p:cNvPr id="1" name="Shape 71"/>
        <p:cNvGrpSpPr/>
        <p:nvPr/>
      </p:nvGrpSpPr>
      <p:grpSpPr>
        <a:xfrm>
          <a:off x="0" y="0"/>
          <a:ext cx="0" cy="0"/>
          <a:chOff x="0" y="0"/>
          <a:chExt cx="0" cy="0"/>
        </a:xfrm>
      </p:grpSpPr>
      <p:pic>
        <p:nvPicPr>
          <p:cNvPr id="72" name="Google Shape;72;p13" descr="SPEDstrategiesLogo.png"/>
          <p:cNvPicPr preferRelativeResize="0"/>
          <p:nvPr/>
        </p:nvPicPr>
        <p:blipFill rotWithShape="1">
          <a:blip r:embed="rId2">
            <a:alphaModFix/>
          </a:blip>
          <a:srcRect/>
          <a:stretch/>
        </p:blipFill>
        <p:spPr>
          <a:xfrm>
            <a:off x="10197824" y="6034058"/>
            <a:ext cx="1824225" cy="677650"/>
          </a:xfrm>
          <a:prstGeom prst="rect">
            <a:avLst/>
          </a:prstGeom>
          <a:noFill/>
          <a:ln>
            <a:noFill/>
          </a:ln>
        </p:spPr>
      </p:pic>
      <p:cxnSp>
        <p:nvCxnSpPr>
          <p:cNvPr id="73" name="Google Shape;73;p13"/>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74" name="Google Shape;74;p13"/>
          <p:cNvPicPr preferRelativeResize="0"/>
          <p:nvPr/>
        </p:nvPicPr>
        <p:blipFill rotWithShape="1">
          <a:blip r:embed="rId3">
            <a:alphaModFix/>
          </a:blip>
          <a:srcRect l="25502" t="31048" r="27773" b="29262"/>
          <a:stretch/>
        </p:blipFill>
        <p:spPr>
          <a:xfrm>
            <a:off x="0" y="228600"/>
            <a:ext cx="2262676" cy="19283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s">
  <p:cSld name="CAPTION_ONLY_1">
    <p:spTree>
      <p:nvGrpSpPr>
        <p:cNvPr id="1" name="Shape 75"/>
        <p:cNvGrpSpPr/>
        <p:nvPr/>
      </p:nvGrpSpPr>
      <p:grpSpPr>
        <a:xfrm>
          <a:off x="0" y="0"/>
          <a:ext cx="0" cy="0"/>
          <a:chOff x="0" y="0"/>
          <a:chExt cx="0" cy="0"/>
        </a:xfrm>
      </p:grpSpPr>
      <p:graphicFrame>
        <p:nvGraphicFramePr>
          <p:cNvPr id="76" name="Google Shape;76;p14"/>
          <p:cNvGraphicFramePr/>
          <p:nvPr/>
        </p:nvGraphicFramePr>
        <p:xfrm>
          <a:off x="1061600" y="1378015"/>
          <a:ext cx="9756950" cy="4479400"/>
        </p:xfrm>
        <a:graphic>
          <a:graphicData uri="http://schemas.openxmlformats.org/drawingml/2006/table">
            <a:tbl>
              <a:tblPr>
                <a:noFill/>
                <a:tableStyleId>{FF431D34-9C7A-4A55-BE38-B98B10B4064B}</a:tableStyleId>
              </a:tblPr>
              <a:tblGrid>
                <a:gridCol w="4878475">
                  <a:extLst>
                    <a:ext uri="{9D8B030D-6E8A-4147-A177-3AD203B41FA5}">
                      <a16:colId xmlns:a16="http://schemas.microsoft.com/office/drawing/2014/main" val="20000"/>
                    </a:ext>
                  </a:extLst>
                </a:gridCol>
                <a:gridCol w="4878475">
                  <a:extLst>
                    <a:ext uri="{9D8B030D-6E8A-4147-A177-3AD203B41FA5}">
                      <a16:colId xmlns:a16="http://schemas.microsoft.com/office/drawing/2014/main" val="20001"/>
                    </a:ext>
                  </a:extLst>
                </a:gridCol>
              </a:tblGrid>
              <a:tr h="2427925">
                <a:tc>
                  <a:txBody>
                    <a:bodyPr/>
                    <a:lstStyle/>
                    <a:p>
                      <a:pPr marL="0" lvl="0" indent="0" algn="ctr" rtl="0">
                        <a:lnSpc>
                          <a:spcPct val="115000"/>
                        </a:lnSpc>
                        <a:spcBef>
                          <a:spcPts val="0"/>
                        </a:spcBef>
                        <a:spcAft>
                          <a:spcPts val="0"/>
                        </a:spcAft>
                        <a:buNone/>
                      </a:pPr>
                      <a:endParaRPr sz="2100">
                        <a:solidFill>
                          <a:schemeClr val="dk1"/>
                        </a:solidFill>
                      </a:endParaRPr>
                    </a:p>
                  </a:txBody>
                  <a:tcPr marL="121900" marR="121900" marT="121900" marB="121900"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AFAFD5">
                        <a:alpha val="50600"/>
                      </a:srgbClr>
                    </a:solidFill>
                  </a:tcPr>
                </a:tc>
                <a:tc>
                  <a:txBody>
                    <a:bodyPr/>
                    <a:lstStyle/>
                    <a:p>
                      <a:pPr marL="0" lvl="0" indent="0" algn="ctr" rtl="0">
                        <a:lnSpc>
                          <a:spcPct val="115000"/>
                        </a:lnSpc>
                        <a:spcBef>
                          <a:spcPts val="0"/>
                        </a:spcBef>
                        <a:spcAft>
                          <a:spcPts val="0"/>
                        </a:spcAft>
                        <a:buNone/>
                      </a:pPr>
                      <a:endParaRPr sz="2100">
                        <a:solidFill>
                          <a:schemeClr val="dk1"/>
                        </a:solidFill>
                      </a:endParaRPr>
                    </a:p>
                    <a:p>
                      <a:pPr marL="0" lvl="0" indent="0" algn="ctr" rtl="0">
                        <a:lnSpc>
                          <a:spcPct val="115000"/>
                        </a:lnSpc>
                        <a:spcBef>
                          <a:spcPts val="0"/>
                        </a:spcBef>
                        <a:spcAft>
                          <a:spcPts val="0"/>
                        </a:spcAft>
                        <a:buNone/>
                      </a:pPr>
                      <a:endParaRPr sz="2100">
                        <a:latin typeface="Montserrat"/>
                        <a:ea typeface="Montserrat"/>
                        <a:cs typeface="Montserrat"/>
                        <a:sym typeface="Montserrat"/>
                      </a:endParaRPr>
                    </a:p>
                  </a:txBody>
                  <a:tcPr marL="121900" marR="121900" marT="121900" marB="121900"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AFAFD5">
                        <a:alpha val="50600"/>
                      </a:srgbClr>
                    </a:solidFill>
                  </a:tcPr>
                </a:tc>
                <a:extLst>
                  <a:ext uri="{0D108BD9-81ED-4DB2-BD59-A6C34878D82A}">
                    <a16:rowId xmlns:a16="http://schemas.microsoft.com/office/drawing/2014/main" val="10000"/>
                  </a:ext>
                </a:extLst>
              </a:tr>
              <a:tr h="2051475">
                <a:tc>
                  <a:txBody>
                    <a:bodyPr/>
                    <a:lstStyle/>
                    <a:p>
                      <a:pPr marL="0" lvl="0" indent="0" algn="ctr" rtl="0">
                        <a:lnSpc>
                          <a:spcPct val="115000"/>
                        </a:lnSpc>
                        <a:spcBef>
                          <a:spcPts val="0"/>
                        </a:spcBef>
                        <a:spcAft>
                          <a:spcPts val="0"/>
                        </a:spcAft>
                        <a:buNone/>
                      </a:pPr>
                      <a:endParaRPr sz="2100">
                        <a:latin typeface="Montserrat"/>
                        <a:ea typeface="Montserrat"/>
                        <a:cs typeface="Montserrat"/>
                        <a:sym typeface="Montserrat"/>
                      </a:endParaRPr>
                    </a:p>
                  </a:txBody>
                  <a:tcPr marL="121900" marR="121900" marT="121900" marB="121900"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AFAFD5">
                        <a:alpha val="50600"/>
                      </a:srgbClr>
                    </a:solidFill>
                  </a:tcPr>
                </a:tc>
                <a:tc>
                  <a:txBody>
                    <a:bodyPr/>
                    <a:lstStyle/>
                    <a:p>
                      <a:pPr marL="0" lvl="0" indent="0" algn="ctr" rtl="0">
                        <a:lnSpc>
                          <a:spcPct val="115000"/>
                        </a:lnSpc>
                        <a:spcBef>
                          <a:spcPts val="0"/>
                        </a:spcBef>
                        <a:spcAft>
                          <a:spcPts val="0"/>
                        </a:spcAft>
                        <a:buNone/>
                      </a:pPr>
                      <a:endParaRPr sz="2100">
                        <a:latin typeface="Montserrat"/>
                        <a:ea typeface="Montserrat"/>
                        <a:cs typeface="Montserrat"/>
                        <a:sym typeface="Montserrat"/>
                      </a:endParaRPr>
                    </a:p>
                  </a:txBody>
                  <a:tcPr marL="121900" marR="121900" marT="121900" marB="121900"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AFAFD5">
                        <a:alpha val="50600"/>
                      </a:srgbClr>
                    </a:solidFill>
                  </a:tcPr>
                </a:tc>
                <a:extLst>
                  <a:ext uri="{0D108BD9-81ED-4DB2-BD59-A6C34878D82A}">
                    <a16:rowId xmlns:a16="http://schemas.microsoft.com/office/drawing/2014/main" val="10001"/>
                  </a:ext>
                </a:extLst>
              </a:tr>
            </a:tbl>
          </a:graphicData>
        </a:graphic>
      </p:graphicFrame>
      <p:pic>
        <p:nvPicPr>
          <p:cNvPr id="77" name="Google Shape;77;p14" descr="SPEDstrategiesLogo.png"/>
          <p:cNvPicPr preferRelativeResize="0"/>
          <p:nvPr/>
        </p:nvPicPr>
        <p:blipFill rotWithShape="1">
          <a:blip r:embed="rId2">
            <a:alphaModFix/>
          </a:blip>
          <a:srcRect/>
          <a:stretch/>
        </p:blipFill>
        <p:spPr>
          <a:xfrm>
            <a:off x="10197824" y="6034058"/>
            <a:ext cx="1824225" cy="677650"/>
          </a:xfrm>
          <a:prstGeom prst="rect">
            <a:avLst/>
          </a:prstGeom>
          <a:noFill/>
          <a:ln>
            <a:noFill/>
          </a:ln>
        </p:spPr>
      </p:pic>
      <p:cxnSp>
        <p:nvCxnSpPr>
          <p:cNvPr id="78" name="Google Shape;78;p14"/>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scussion">
  <p:cSld name="CUSTOM_5">
    <p:spTree>
      <p:nvGrpSpPr>
        <p:cNvPr id="1" name="Shape 79"/>
        <p:cNvGrpSpPr/>
        <p:nvPr/>
      </p:nvGrpSpPr>
      <p:grpSpPr>
        <a:xfrm>
          <a:off x="0" y="0"/>
          <a:ext cx="0" cy="0"/>
          <a:chOff x="0" y="0"/>
          <a:chExt cx="0" cy="0"/>
        </a:xfrm>
      </p:grpSpPr>
      <p:pic>
        <p:nvPicPr>
          <p:cNvPr id="80" name="Google Shape;80;p15"/>
          <p:cNvPicPr preferRelativeResize="0"/>
          <p:nvPr/>
        </p:nvPicPr>
        <p:blipFill>
          <a:blip r:embed="rId2">
            <a:alphaModFix/>
          </a:blip>
          <a:stretch>
            <a:fillRect/>
          </a:stretch>
        </p:blipFill>
        <p:spPr>
          <a:xfrm>
            <a:off x="457300" y="2099000"/>
            <a:ext cx="3104066" cy="2895167"/>
          </a:xfrm>
          <a:prstGeom prst="rect">
            <a:avLst/>
          </a:prstGeom>
          <a:noFill/>
          <a:ln>
            <a:noFill/>
          </a:ln>
        </p:spPr>
      </p:pic>
      <p:pic>
        <p:nvPicPr>
          <p:cNvPr id="81" name="Google Shape;81;p15" descr="SPEDstrategiesLogo.png"/>
          <p:cNvPicPr preferRelativeResize="0"/>
          <p:nvPr/>
        </p:nvPicPr>
        <p:blipFill rotWithShape="1">
          <a:blip r:embed="rId3">
            <a:alphaModFix/>
          </a:blip>
          <a:srcRect/>
          <a:stretch/>
        </p:blipFill>
        <p:spPr>
          <a:xfrm>
            <a:off x="10197824" y="6034058"/>
            <a:ext cx="1824225" cy="677650"/>
          </a:xfrm>
          <a:prstGeom prst="rect">
            <a:avLst/>
          </a:prstGeom>
          <a:noFill/>
          <a:ln>
            <a:noFill/>
          </a:ln>
        </p:spPr>
      </p:pic>
      <p:cxnSp>
        <p:nvCxnSpPr>
          <p:cNvPr id="82" name="Google Shape;82;p15"/>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6" name="Google Shape;86;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93"/>
        <p:cNvGrpSpPr/>
        <p:nvPr/>
      </p:nvGrpSpPr>
      <p:grpSpPr>
        <a:xfrm>
          <a:off x="0" y="0"/>
          <a:ext cx="0" cy="0"/>
          <a:chOff x="0" y="0"/>
          <a:chExt cx="0" cy="0"/>
        </a:xfrm>
      </p:grpSpPr>
      <p:sp>
        <p:nvSpPr>
          <p:cNvPr id="94" name="Google Shape;94;p18"/>
          <p:cNvSpPr txBox="1">
            <a:spLocks noGrp="1"/>
          </p:cNvSpPr>
          <p:nvPr>
            <p:ph type="body" idx="1"/>
          </p:nvPr>
        </p:nvSpPr>
        <p:spPr>
          <a:xfrm>
            <a:off x="838200" y="2086984"/>
            <a:ext cx="10515600" cy="4052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SzPts val="1800"/>
              <a:buChar char="●"/>
              <a:defRPr/>
            </a:lvl1pPr>
            <a:lvl2pPr marL="914400" lvl="1" indent="-342900" algn="l" rtl="0">
              <a:lnSpc>
                <a:spcPct val="90000"/>
              </a:lnSpc>
              <a:spcBef>
                <a:spcPts val="1600"/>
              </a:spcBef>
              <a:spcAft>
                <a:spcPts val="0"/>
              </a:spcAft>
              <a:buSzPts val="1800"/>
              <a:buChar char="○"/>
              <a:defRPr/>
            </a:lvl2pPr>
            <a:lvl3pPr marL="1371600" lvl="2" indent="-342900" algn="l" rtl="0">
              <a:lnSpc>
                <a:spcPct val="90000"/>
              </a:lnSpc>
              <a:spcBef>
                <a:spcPts val="1600"/>
              </a:spcBef>
              <a:spcAft>
                <a:spcPts val="0"/>
              </a:spcAft>
              <a:buSzPts val="1800"/>
              <a:buChar char="■"/>
              <a:defRPr/>
            </a:lvl3pPr>
            <a:lvl4pPr marL="1828800" lvl="3" indent="-342900" algn="l" rtl="0">
              <a:lnSpc>
                <a:spcPct val="90000"/>
              </a:lnSpc>
              <a:spcBef>
                <a:spcPts val="1600"/>
              </a:spcBef>
              <a:spcAft>
                <a:spcPts val="0"/>
              </a:spcAft>
              <a:buSzPts val="1800"/>
              <a:buChar char="●"/>
              <a:defRPr/>
            </a:lvl4pPr>
            <a:lvl5pPr marL="2286000" lvl="4" indent="-342900" algn="l" rtl="0">
              <a:lnSpc>
                <a:spcPct val="90000"/>
              </a:lnSpc>
              <a:spcBef>
                <a:spcPts val="1600"/>
              </a:spcBef>
              <a:spcAft>
                <a:spcPts val="0"/>
              </a:spcAft>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95" name="Google Shape;95;p1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000"/>
              <a:buFont typeface="Quattrocento Sans"/>
              <a:buNone/>
              <a:defRPr b="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100"/>
        <p:cNvGrpSpPr/>
        <p:nvPr/>
      </p:nvGrpSpPr>
      <p:grpSpPr>
        <a:xfrm>
          <a:off x="0" y="0"/>
          <a:ext cx="0" cy="0"/>
          <a:chOff x="0" y="0"/>
          <a:chExt cx="0" cy="0"/>
        </a:xfrm>
      </p:grpSpPr>
      <p:pic>
        <p:nvPicPr>
          <p:cNvPr id="101" name="Google Shape;101;p20" descr="SSLogoIcon.jpg"/>
          <p:cNvPicPr preferRelativeResize="0"/>
          <p:nvPr/>
        </p:nvPicPr>
        <p:blipFill rotWithShape="1">
          <a:blip r:embed="rId2">
            <a:alphaModFix amt="9000"/>
          </a:blip>
          <a:srcRect/>
          <a:stretch/>
        </p:blipFill>
        <p:spPr>
          <a:xfrm>
            <a:off x="5761233" y="0"/>
            <a:ext cx="6867334" cy="6858000"/>
          </a:xfrm>
          <a:prstGeom prst="rect">
            <a:avLst/>
          </a:prstGeom>
          <a:noFill/>
          <a:ln>
            <a:noFill/>
          </a:ln>
        </p:spPr>
      </p:pic>
      <p:cxnSp>
        <p:nvCxnSpPr>
          <p:cNvPr id="102" name="Google Shape;102;p20"/>
          <p:cNvCxnSpPr/>
          <p:nvPr/>
        </p:nvCxnSpPr>
        <p:spPr>
          <a:xfrm rot="10800000" flipH="1">
            <a:off x="0" y="5665400"/>
            <a:ext cx="9034800" cy="29100"/>
          </a:xfrm>
          <a:prstGeom prst="straightConnector1">
            <a:avLst/>
          </a:prstGeom>
          <a:noFill/>
          <a:ln w="9525" cap="flat" cmpd="sng">
            <a:solidFill>
              <a:srgbClr val="1F9CE4"/>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solidFill>
          <a:srgbClr val="AFAFD5"/>
        </a:solidFill>
        <a:effectLst/>
      </p:bgPr>
    </p:bg>
    <p:spTree>
      <p:nvGrpSpPr>
        <p:cNvPr id="1" name="Shape 103"/>
        <p:cNvGrpSpPr/>
        <p:nvPr/>
      </p:nvGrpSpPr>
      <p:grpSpPr>
        <a:xfrm>
          <a:off x="0" y="0"/>
          <a:ext cx="0" cy="0"/>
          <a:chOff x="0" y="0"/>
          <a:chExt cx="0" cy="0"/>
        </a:xfrm>
      </p:grpSpPr>
      <p:cxnSp>
        <p:nvCxnSpPr>
          <p:cNvPr id="104" name="Google Shape;104;p21"/>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105" name="Google Shape;105;p21" descr="SPEDstrategiesLogo.png"/>
          <p:cNvPicPr preferRelativeResize="0"/>
          <p:nvPr/>
        </p:nvPicPr>
        <p:blipFill rotWithShape="1">
          <a:blip r:embed="rId2">
            <a:alphaModFix/>
          </a:blip>
          <a:srcRect/>
          <a:stretch/>
        </p:blipFill>
        <p:spPr>
          <a:xfrm>
            <a:off x="10198524" y="5998158"/>
            <a:ext cx="1824225" cy="6776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solidFill>
          <a:srgbClr val="AFAFD5"/>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18" name="Google Shape;18;p3" descr="SPEDstrategiesLogo.png"/>
          <p:cNvPicPr preferRelativeResize="0"/>
          <p:nvPr/>
        </p:nvPicPr>
        <p:blipFill rotWithShape="1">
          <a:blip r:embed="rId2">
            <a:alphaModFix/>
          </a:blip>
          <a:srcRect/>
          <a:stretch/>
        </p:blipFill>
        <p:spPr>
          <a:xfrm>
            <a:off x="10198524" y="5998158"/>
            <a:ext cx="1824225" cy="6776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reak">
  <p:cSld name="CUSTOM_3">
    <p:spTree>
      <p:nvGrpSpPr>
        <p:cNvPr id="1" name="Shape 106"/>
        <p:cNvGrpSpPr/>
        <p:nvPr/>
      </p:nvGrpSpPr>
      <p:grpSpPr>
        <a:xfrm>
          <a:off x="0" y="0"/>
          <a:ext cx="0" cy="0"/>
          <a:chOff x="0" y="0"/>
          <a:chExt cx="0" cy="0"/>
        </a:xfrm>
      </p:grpSpPr>
      <p:pic>
        <p:nvPicPr>
          <p:cNvPr id="107" name="Google Shape;107;p22"/>
          <p:cNvPicPr preferRelativeResize="0"/>
          <p:nvPr/>
        </p:nvPicPr>
        <p:blipFill>
          <a:blip r:embed="rId2">
            <a:alphaModFix/>
          </a:blip>
          <a:stretch>
            <a:fillRect/>
          </a:stretch>
        </p:blipFill>
        <p:spPr>
          <a:xfrm>
            <a:off x="0" y="0"/>
            <a:ext cx="3649858" cy="6858001"/>
          </a:xfrm>
          <a:prstGeom prst="rect">
            <a:avLst/>
          </a:prstGeom>
          <a:noFill/>
          <a:ln>
            <a:noFill/>
          </a:ln>
        </p:spPr>
      </p:pic>
      <p:pic>
        <p:nvPicPr>
          <p:cNvPr id="108" name="Google Shape;108;p22" descr="SPEDstrategiesLogo.png"/>
          <p:cNvPicPr preferRelativeResize="0"/>
          <p:nvPr/>
        </p:nvPicPr>
        <p:blipFill rotWithShape="1">
          <a:blip r:embed="rId3">
            <a:alphaModFix/>
          </a:blip>
          <a:srcRect/>
          <a:stretch/>
        </p:blipFill>
        <p:spPr>
          <a:xfrm>
            <a:off x="10405150" y="6117601"/>
            <a:ext cx="1642475" cy="610123"/>
          </a:xfrm>
          <a:prstGeom prst="rect">
            <a:avLst/>
          </a:prstGeom>
          <a:noFill/>
          <a:ln>
            <a:noFill/>
          </a:ln>
        </p:spPr>
      </p:pic>
      <p:sp>
        <p:nvSpPr>
          <p:cNvPr id="109" name="Google Shape;109;p22"/>
          <p:cNvSpPr txBox="1"/>
          <p:nvPr/>
        </p:nvSpPr>
        <p:spPr>
          <a:xfrm>
            <a:off x="4934067" y="1919567"/>
            <a:ext cx="6014100" cy="368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400">
                <a:solidFill>
                  <a:srgbClr val="3C4043"/>
                </a:solidFill>
                <a:latin typeface="Montserrat"/>
                <a:ea typeface="Montserrat"/>
                <a:cs typeface="Montserrat"/>
                <a:sym typeface="Montserrat"/>
              </a:rPr>
              <a:t>Let’s take a </a:t>
            </a:r>
            <a:r>
              <a:rPr lang="en-US" sz="4400" b="1">
                <a:solidFill>
                  <a:srgbClr val="6060AB"/>
                </a:solidFill>
                <a:latin typeface="Montserrat"/>
                <a:ea typeface="Montserrat"/>
                <a:cs typeface="Montserrat"/>
                <a:sym typeface="Montserrat"/>
              </a:rPr>
              <a:t>break</a:t>
            </a:r>
            <a:r>
              <a:rPr lang="en-US" sz="4400">
                <a:solidFill>
                  <a:srgbClr val="3C4043"/>
                </a:solidFill>
                <a:latin typeface="Montserrat"/>
                <a:ea typeface="Montserrat"/>
                <a:cs typeface="Montserrat"/>
                <a:sym typeface="Montserrat"/>
              </a:rPr>
              <a:t>!</a:t>
            </a:r>
            <a:endParaRPr sz="4400">
              <a:solidFill>
                <a:srgbClr val="3C4043"/>
              </a:solidFill>
              <a:latin typeface="Montserrat"/>
              <a:ea typeface="Montserrat"/>
              <a:cs typeface="Montserrat"/>
              <a:sym typeface="Montserrat"/>
            </a:endParaRPr>
          </a:p>
          <a:p>
            <a:pPr marL="0" lvl="0" indent="0" algn="l" rtl="0">
              <a:spcBef>
                <a:spcPts val="0"/>
              </a:spcBef>
              <a:spcAft>
                <a:spcPts val="0"/>
              </a:spcAft>
              <a:buNone/>
            </a:pPr>
            <a:endParaRPr sz="2000">
              <a:latin typeface="Montserrat"/>
              <a:ea typeface="Montserrat"/>
              <a:cs typeface="Montserrat"/>
              <a:sym typeface="Montserra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ssion Agreements">
  <p:cSld name="CUSTOM">
    <p:spTree>
      <p:nvGrpSpPr>
        <p:cNvPr id="1" name="Shape 110"/>
        <p:cNvGrpSpPr/>
        <p:nvPr/>
      </p:nvGrpSpPr>
      <p:grpSpPr>
        <a:xfrm>
          <a:off x="0" y="0"/>
          <a:ext cx="0" cy="0"/>
          <a:chOff x="0" y="0"/>
          <a:chExt cx="0" cy="0"/>
        </a:xfrm>
      </p:grpSpPr>
      <p:sp>
        <p:nvSpPr>
          <p:cNvPr id="111" name="Google Shape;111;p23"/>
          <p:cNvSpPr txBox="1"/>
          <p:nvPr/>
        </p:nvSpPr>
        <p:spPr>
          <a:xfrm>
            <a:off x="533734" y="544975"/>
            <a:ext cx="5890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600" b="1" i="0" u="none" strike="noStrike" cap="none">
                <a:solidFill>
                  <a:srgbClr val="1F9CE4"/>
                </a:solidFill>
                <a:latin typeface="League Spartan"/>
                <a:ea typeface="League Spartan"/>
                <a:cs typeface="League Spartan"/>
                <a:sym typeface="League Spartan"/>
              </a:rPr>
              <a:t>Session Agreements</a:t>
            </a:r>
            <a:endParaRPr sz="3600" b="1" i="0" u="none" strike="noStrike" cap="none">
              <a:solidFill>
                <a:srgbClr val="1F9CE4"/>
              </a:solidFill>
              <a:latin typeface="League Spartan"/>
              <a:ea typeface="League Spartan"/>
              <a:cs typeface="League Spartan"/>
              <a:sym typeface="League Spartan"/>
            </a:endParaRPr>
          </a:p>
        </p:txBody>
      </p:sp>
      <p:graphicFrame>
        <p:nvGraphicFramePr>
          <p:cNvPr id="112" name="Google Shape;112;p23"/>
          <p:cNvGraphicFramePr/>
          <p:nvPr/>
        </p:nvGraphicFramePr>
        <p:xfrm>
          <a:off x="1811975" y="1562970"/>
          <a:ext cx="8586075" cy="4282000"/>
        </p:xfrm>
        <a:graphic>
          <a:graphicData uri="http://schemas.openxmlformats.org/drawingml/2006/table">
            <a:tbl>
              <a:tblPr>
                <a:noFill/>
                <a:tableStyleId>{9E140C50-6FE2-49C7-9D66-44FFDC7593D9}</a:tableStyleId>
              </a:tblPr>
              <a:tblGrid>
                <a:gridCol w="2862025">
                  <a:extLst>
                    <a:ext uri="{9D8B030D-6E8A-4147-A177-3AD203B41FA5}">
                      <a16:colId xmlns:a16="http://schemas.microsoft.com/office/drawing/2014/main" val="20000"/>
                    </a:ext>
                  </a:extLst>
                </a:gridCol>
                <a:gridCol w="2862025">
                  <a:extLst>
                    <a:ext uri="{9D8B030D-6E8A-4147-A177-3AD203B41FA5}">
                      <a16:colId xmlns:a16="http://schemas.microsoft.com/office/drawing/2014/main" val="20001"/>
                    </a:ext>
                  </a:extLst>
                </a:gridCol>
                <a:gridCol w="2862025">
                  <a:extLst>
                    <a:ext uri="{9D8B030D-6E8A-4147-A177-3AD203B41FA5}">
                      <a16:colId xmlns:a16="http://schemas.microsoft.com/office/drawing/2014/main" val="20002"/>
                    </a:ext>
                  </a:extLst>
                </a:gridCol>
              </a:tblGrid>
              <a:tr h="214100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Montserrat"/>
                          <a:ea typeface="Montserrat"/>
                          <a:cs typeface="Montserrat"/>
                          <a:sym typeface="Montserrat"/>
                        </a:rPr>
                        <a:t>Be Present</a:t>
                      </a:r>
                      <a:endParaRPr sz="2400" u="none" strike="noStrike" cap="none">
                        <a:latin typeface="Montserrat"/>
                        <a:ea typeface="Montserrat"/>
                        <a:cs typeface="Montserrat"/>
                        <a:sym typeface="Montserrat"/>
                      </a:endParaRPr>
                    </a:p>
                  </a:txBody>
                  <a:tcPr marL="91425" marR="91425" marT="91425" marB="91425" anchor="ctr">
                    <a:lnL w="228600" cap="flat" cmpd="sng">
                      <a:solidFill>
                        <a:srgbClr val="FFFFFF"/>
                      </a:solidFill>
                      <a:prstDash val="solid"/>
                      <a:round/>
                      <a:headEnd type="none" w="sm" len="sm"/>
                      <a:tailEnd type="none" w="sm" len="sm"/>
                    </a:lnL>
                    <a:lnR w="228600" cap="flat" cmpd="sng">
                      <a:solidFill>
                        <a:srgbClr val="FFFFFF"/>
                      </a:solidFill>
                      <a:prstDash val="solid"/>
                      <a:round/>
                      <a:headEnd type="none" w="sm" len="sm"/>
                      <a:tailEnd type="none" w="sm" len="sm"/>
                    </a:lnR>
                    <a:lnT w="228600" cap="flat" cmpd="sng">
                      <a:solidFill>
                        <a:srgbClr val="FFFFFF"/>
                      </a:solidFill>
                      <a:prstDash val="solid"/>
                      <a:round/>
                      <a:headEnd type="none" w="sm" len="sm"/>
                      <a:tailEnd type="none" w="sm" len="sm"/>
                    </a:lnT>
                    <a:lnB w="228600" cap="flat" cmpd="sng">
                      <a:solidFill>
                        <a:srgbClr val="FFFFFF"/>
                      </a:solidFill>
                      <a:prstDash val="solid"/>
                      <a:round/>
                      <a:headEnd type="none" w="sm" len="sm"/>
                      <a:tailEnd type="none" w="sm" len="sm"/>
                    </a:lnB>
                    <a:solidFill>
                      <a:srgbClr val="AFAFD5">
                        <a:alpha val="50600"/>
                      </a:srgb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Montserrat"/>
                          <a:ea typeface="Montserrat"/>
                          <a:cs typeface="Montserrat"/>
                          <a:sym typeface="Montserrat"/>
                        </a:rPr>
                        <a:t>Be Curious</a:t>
                      </a:r>
                      <a:endParaRPr sz="2400" u="none" strike="noStrike" cap="none">
                        <a:latin typeface="Montserrat"/>
                        <a:ea typeface="Montserrat"/>
                        <a:cs typeface="Montserrat"/>
                        <a:sym typeface="Montserrat"/>
                      </a:endParaRPr>
                    </a:p>
                  </a:txBody>
                  <a:tcPr marL="91425" marR="91425" marT="91425" marB="91425" anchor="ctr">
                    <a:lnL w="228600" cap="flat" cmpd="sng">
                      <a:solidFill>
                        <a:srgbClr val="FFFFFF"/>
                      </a:solidFill>
                      <a:prstDash val="solid"/>
                      <a:round/>
                      <a:headEnd type="none" w="sm" len="sm"/>
                      <a:tailEnd type="none" w="sm" len="sm"/>
                    </a:lnL>
                    <a:lnR w="228600" cap="flat" cmpd="sng">
                      <a:solidFill>
                        <a:srgbClr val="FFFFFF"/>
                      </a:solidFill>
                      <a:prstDash val="solid"/>
                      <a:round/>
                      <a:headEnd type="none" w="sm" len="sm"/>
                      <a:tailEnd type="none" w="sm" len="sm"/>
                    </a:lnR>
                    <a:lnT w="228600" cap="flat" cmpd="sng">
                      <a:solidFill>
                        <a:srgbClr val="FFFFFF"/>
                      </a:solidFill>
                      <a:prstDash val="solid"/>
                      <a:round/>
                      <a:headEnd type="none" w="sm" len="sm"/>
                      <a:tailEnd type="none" w="sm" len="sm"/>
                    </a:lnT>
                    <a:lnB w="228600" cap="flat" cmpd="sng">
                      <a:solidFill>
                        <a:srgbClr val="FFFFFF"/>
                      </a:solidFill>
                      <a:prstDash val="solid"/>
                      <a:round/>
                      <a:headEnd type="none" w="sm" len="sm"/>
                      <a:tailEnd type="none" w="sm" len="sm"/>
                    </a:lnB>
                    <a:solidFill>
                      <a:srgbClr val="AFAFD5">
                        <a:alpha val="50600"/>
                      </a:srgb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a:latin typeface="Montserrat"/>
                          <a:ea typeface="Montserrat"/>
                          <a:cs typeface="Montserrat"/>
                          <a:sym typeface="Montserrat"/>
                        </a:rPr>
                        <a:t>U</a:t>
                      </a:r>
                      <a:r>
                        <a:rPr lang="en-US" sz="2400" u="none" strike="noStrike" cap="none">
                          <a:latin typeface="Montserrat"/>
                          <a:ea typeface="Montserrat"/>
                          <a:cs typeface="Montserrat"/>
                          <a:sym typeface="Montserrat"/>
                        </a:rPr>
                        <a:t>se an Asset-Based Approach</a:t>
                      </a:r>
                      <a:endParaRPr sz="2400" u="none" strike="noStrike" cap="none">
                        <a:latin typeface="Montserrat"/>
                        <a:ea typeface="Montserrat"/>
                        <a:cs typeface="Montserrat"/>
                        <a:sym typeface="Montserrat"/>
                      </a:endParaRPr>
                    </a:p>
                  </a:txBody>
                  <a:tcPr marL="91425" marR="91425" marT="91425" marB="91425" anchor="ctr">
                    <a:lnL w="228600" cap="flat" cmpd="sng">
                      <a:solidFill>
                        <a:srgbClr val="FFFFFF"/>
                      </a:solidFill>
                      <a:prstDash val="solid"/>
                      <a:round/>
                      <a:headEnd type="none" w="sm" len="sm"/>
                      <a:tailEnd type="none" w="sm" len="sm"/>
                    </a:lnL>
                    <a:lnR w="228600" cap="flat" cmpd="sng">
                      <a:solidFill>
                        <a:srgbClr val="FFFFFF"/>
                      </a:solidFill>
                      <a:prstDash val="solid"/>
                      <a:round/>
                      <a:headEnd type="none" w="sm" len="sm"/>
                      <a:tailEnd type="none" w="sm" len="sm"/>
                    </a:lnR>
                    <a:lnT w="228600" cap="flat" cmpd="sng">
                      <a:solidFill>
                        <a:srgbClr val="FFFFFF"/>
                      </a:solidFill>
                      <a:prstDash val="solid"/>
                      <a:round/>
                      <a:headEnd type="none" w="sm" len="sm"/>
                      <a:tailEnd type="none" w="sm" len="sm"/>
                    </a:lnT>
                    <a:lnB w="228600" cap="flat" cmpd="sng">
                      <a:solidFill>
                        <a:srgbClr val="FFFFFF"/>
                      </a:solidFill>
                      <a:prstDash val="solid"/>
                      <a:round/>
                      <a:headEnd type="none" w="sm" len="sm"/>
                      <a:tailEnd type="none" w="sm" len="sm"/>
                    </a:lnB>
                    <a:solidFill>
                      <a:srgbClr val="AFAFD5">
                        <a:alpha val="50600"/>
                      </a:srgbClr>
                    </a:solidFill>
                  </a:tcPr>
                </a:tc>
                <a:extLst>
                  <a:ext uri="{0D108BD9-81ED-4DB2-BD59-A6C34878D82A}">
                    <a16:rowId xmlns:a16="http://schemas.microsoft.com/office/drawing/2014/main" val="10000"/>
                  </a:ext>
                </a:extLst>
              </a:tr>
              <a:tr h="214100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Montserrat"/>
                          <a:ea typeface="Montserrat"/>
                          <a:cs typeface="Montserrat"/>
                          <a:sym typeface="Montserrat"/>
                        </a:rPr>
                        <a:t>Solve Tough Problems</a:t>
                      </a:r>
                      <a:endParaRPr sz="2400" u="none" strike="noStrike" cap="none">
                        <a:latin typeface="Montserrat"/>
                        <a:ea typeface="Montserrat"/>
                        <a:cs typeface="Montserrat"/>
                        <a:sym typeface="Montserrat"/>
                      </a:endParaRPr>
                    </a:p>
                  </a:txBody>
                  <a:tcPr marL="91425" marR="91425" marT="91425" marB="91425" anchor="ctr">
                    <a:lnL w="228600" cap="flat" cmpd="sng">
                      <a:solidFill>
                        <a:srgbClr val="FFFFFF"/>
                      </a:solidFill>
                      <a:prstDash val="solid"/>
                      <a:round/>
                      <a:headEnd type="none" w="sm" len="sm"/>
                      <a:tailEnd type="none" w="sm" len="sm"/>
                    </a:lnL>
                    <a:lnR w="228600" cap="flat" cmpd="sng">
                      <a:solidFill>
                        <a:srgbClr val="FFFFFF"/>
                      </a:solidFill>
                      <a:prstDash val="solid"/>
                      <a:round/>
                      <a:headEnd type="none" w="sm" len="sm"/>
                      <a:tailEnd type="none" w="sm" len="sm"/>
                    </a:lnR>
                    <a:lnT w="228600" cap="flat" cmpd="sng">
                      <a:solidFill>
                        <a:srgbClr val="FFFFFF"/>
                      </a:solidFill>
                      <a:prstDash val="solid"/>
                      <a:round/>
                      <a:headEnd type="none" w="sm" len="sm"/>
                      <a:tailEnd type="none" w="sm" len="sm"/>
                    </a:lnT>
                    <a:lnB w="228600" cap="flat" cmpd="sng">
                      <a:solidFill>
                        <a:srgbClr val="FFFFFF"/>
                      </a:solidFill>
                      <a:prstDash val="solid"/>
                      <a:round/>
                      <a:headEnd type="none" w="sm" len="sm"/>
                      <a:tailEnd type="none" w="sm" len="sm"/>
                    </a:lnB>
                    <a:solidFill>
                      <a:srgbClr val="1F9CE4">
                        <a:alpha val="45830"/>
                      </a:srgb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Montserrat"/>
                          <a:ea typeface="Montserrat"/>
                          <a:cs typeface="Montserrat"/>
                          <a:sym typeface="Montserrat"/>
                        </a:rPr>
                        <a:t>Better Together</a:t>
                      </a:r>
                      <a:endParaRPr sz="2400" u="none" strike="noStrike" cap="none">
                        <a:latin typeface="Montserrat"/>
                        <a:ea typeface="Montserrat"/>
                        <a:cs typeface="Montserrat"/>
                        <a:sym typeface="Montserrat"/>
                      </a:endParaRPr>
                    </a:p>
                  </a:txBody>
                  <a:tcPr marL="91425" marR="91425" marT="91425" marB="91425" anchor="ctr">
                    <a:lnL w="228600" cap="flat" cmpd="sng">
                      <a:solidFill>
                        <a:srgbClr val="FFFFFF"/>
                      </a:solidFill>
                      <a:prstDash val="solid"/>
                      <a:round/>
                      <a:headEnd type="none" w="sm" len="sm"/>
                      <a:tailEnd type="none" w="sm" len="sm"/>
                    </a:lnL>
                    <a:lnR w="228600" cap="flat" cmpd="sng">
                      <a:solidFill>
                        <a:srgbClr val="FFFFFF"/>
                      </a:solidFill>
                      <a:prstDash val="solid"/>
                      <a:round/>
                      <a:headEnd type="none" w="sm" len="sm"/>
                      <a:tailEnd type="none" w="sm" len="sm"/>
                    </a:lnR>
                    <a:lnT w="228600" cap="flat" cmpd="sng">
                      <a:solidFill>
                        <a:srgbClr val="FFFFFF"/>
                      </a:solidFill>
                      <a:prstDash val="solid"/>
                      <a:round/>
                      <a:headEnd type="none" w="sm" len="sm"/>
                      <a:tailEnd type="none" w="sm" len="sm"/>
                    </a:lnT>
                    <a:lnB w="228600" cap="flat" cmpd="sng">
                      <a:solidFill>
                        <a:srgbClr val="FFFFFF"/>
                      </a:solidFill>
                      <a:prstDash val="solid"/>
                      <a:round/>
                      <a:headEnd type="none" w="sm" len="sm"/>
                      <a:tailEnd type="none" w="sm" len="sm"/>
                    </a:lnB>
                    <a:solidFill>
                      <a:srgbClr val="1F9CE4">
                        <a:alpha val="45830"/>
                      </a:srgb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2400" i="1">
                          <a:solidFill>
                            <a:srgbClr val="000000"/>
                          </a:solidFill>
                          <a:latin typeface="Montserrat"/>
                          <a:ea typeface="Montserrat"/>
                          <a:cs typeface="Montserrat"/>
                          <a:sym typeface="Montserrat"/>
                        </a:rPr>
                        <a:t>Our </a:t>
                      </a:r>
                      <a:r>
                        <a:rPr lang="en-US" sz="2400">
                          <a:solidFill>
                            <a:srgbClr val="000000"/>
                          </a:solidFill>
                          <a:latin typeface="Montserrat"/>
                          <a:ea typeface="Montserrat"/>
                          <a:cs typeface="Montserrat"/>
                          <a:sym typeface="Montserrat"/>
                        </a:rPr>
                        <a:t>Students</a:t>
                      </a:r>
                      <a:endParaRPr sz="2400" u="none" strike="noStrike" cap="none">
                        <a:latin typeface="Montserrat"/>
                        <a:ea typeface="Montserrat"/>
                        <a:cs typeface="Montserrat"/>
                        <a:sym typeface="Montserrat"/>
                      </a:endParaRPr>
                    </a:p>
                  </a:txBody>
                  <a:tcPr marL="91425" marR="91425" marT="91425" marB="91425" anchor="ctr">
                    <a:lnL w="228600" cap="flat" cmpd="sng">
                      <a:solidFill>
                        <a:srgbClr val="FFFFFF"/>
                      </a:solidFill>
                      <a:prstDash val="solid"/>
                      <a:round/>
                      <a:headEnd type="none" w="sm" len="sm"/>
                      <a:tailEnd type="none" w="sm" len="sm"/>
                    </a:lnL>
                    <a:lnR w="228600" cap="flat" cmpd="sng">
                      <a:solidFill>
                        <a:srgbClr val="FFFFFF"/>
                      </a:solidFill>
                      <a:prstDash val="solid"/>
                      <a:round/>
                      <a:headEnd type="none" w="sm" len="sm"/>
                      <a:tailEnd type="none" w="sm" len="sm"/>
                    </a:lnR>
                    <a:lnT w="228600" cap="flat" cmpd="sng">
                      <a:solidFill>
                        <a:srgbClr val="FFFFFF"/>
                      </a:solidFill>
                      <a:prstDash val="solid"/>
                      <a:round/>
                      <a:headEnd type="none" w="sm" len="sm"/>
                      <a:tailEnd type="none" w="sm" len="sm"/>
                    </a:lnT>
                    <a:lnB w="228600" cap="flat" cmpd="sng">
                      <a:solidFill>
                        <a:srgbClr val="FFFFFF"/>
                      </a:solidFill>
                      <a:prstDash val="solid"/>
                      <a:round/>
                      <a:headEnd type="none" w="sm" len="sm"/>
                      <a:tailEnd type="none" w="sm" len="sm"/>
                    </a:lnB>
                    <a:solidFill>
                      <a:srgbClr val="1F9CE4">
                        <a:alpha val="45830"/>
                      </a:srgbClr>
                    </a:solidFill>
                  </a:tcPr>
                </a:tc>
                <a:extLst>
                  <a:ext uri="{0D108BD9-81ED-4DB2-BD59-A6C34878D82A}">
                    <a16:rowId xmlns:a16="http://schemas.microsoft.com/office/drawing/2014/main" val="10001"/>
                  </a:ext>
                </a:extLst>
              </a:tr>
            </a:tbl>
          </a:graphicData>
        </a:graphic>
      </p:graphicFrame>
      <p:pic>
        <p:nvPicPr>
          <p:cNvPr id="113" name="Google Shape;113;p23" descr="SPEDstrategiesLogo.png"/>
          <p:cNvPicPr preferRelativeResize="0"/>
          <p:nvPr/>
        </p:nvPicPr>
        <p:blipFill rotWithShape="1">
          <a:blip r:embed="rId2">
            <a:alphaModFix/>
          </a:blip>
          <a:srcRect/>
          <a:stretch/>
        </p:blipFill>
        <p:spPr>
          <a:xfrm>
            <a:off x="10132024" y="6018583"/>
            <a:ext cx="1824225" cy="677650"/>
          </a:xfrm>
          <a:prstGeom prst="rect">
            <a:avLst/>
          </a:prstGeom>
          <a:noFill/>
          <a:ln>
            <a:noFill/>
          </a:ln>
        </p:spPr>
      </p:pic>
      <p:cxnSp>
        <p:nvCxnSpPr>
          <p:cNvPr id="114" name="Google Shape;114;p23"/>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rg Overview">
  <p:cSld name="CUSTOM_1">
    <p:spTree>
      <p:nvGrpSpPr>
        <p:cNvPr id="1" name="Shape 115"/>
        <p:cNvGrpSpPr/>
        <p:nvPr/>
      </p:nvGrpSpPr>
      <p:grpSpPr>
        <a:xfrm>
          <a:off x="0" y="0"/>
          <a:ext cx="0" cy="0"/>
          <a:chOff x="0" y="0"/>
          <a:chExt cx="0" cy="0"/>
        </a:xfrm>
      </p:grpSpPr>
      <p:sp>
        <p:nvSpPr>
          <p:cNvPr id="116" name="Google Shape;116;p24"/>
          <p:cNvSpPr txBox="1"/>
          <p:nvPr/>
        </p:nvSpPr>
        <p:spPr>
          <a:xfrm>
            <a:off x="627631" y="462250"/>
            <a:ext cx="92253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600" b="1">
                <a:solidFill>
                  <a:srgbClr val="1F9CE4"/>
                </a:solidFill>
                <a:latin typeface="League Spartan"/>
                <a:ea typeface="League Spartan"/>
                <a:cs typeface="League Spartan"/>
                <a:sym typeface="League Spartan"/>
              </a:rPr>
              <a:t>Org Overview </a:t>
            </a:r>
            <a:endParaRPr sz="3600" b="1" i="0" u="none" strike="noStrike" cap="none">
              <a:solidFill>
                <a:srgbClr val="1F9CE4"/>
              </a:solidFill>
              <a:latin typeface="League Spartan"/>
              <a:ea typeface="League Spartan"/>
              <a:cs typeface="League Spartan"/>
              <a:sym typeface="League Spartan"/>
            </a:endParaRPr>
          </a:p>
        </p:txBody>
      </p:sp>
      <p:pic>
        <p:nvPicPr>
          <p:cNvPr id="117" name="Google Shape;117;p24" descr="SPEDstrategiesLogo.png"/>
          <p:cNvPicPr preferRelativeResize="0"/>
          <p:nvPr/>
        </p:nvPicPr>
        <p:blipFill rotWithShape="1">
          <a:blip r:embed="rId2">
            <a:alphaModFix/>
          </a:blip>
          <a:srcRect/>
          <a:stretch/>
        </p:blipFill>
        <p:spPr>
          <a:xfrm>
            <a:off x="10197824" y="6034058"/>
            <a:ext cx="1824225" cy="677650"/>
          </a:xfrm>
          <a:prstGeom prst="rect">
            <a:avLst/>
          </a:prstGeom>
          <a:noFill/>
          <a:ln>
            <a:noFill/>
          </a:ln>
        </p:spPr>
      </p:pic>
      <p:sp>
        <p:nvSpPr>
          <p:cNvPr id="118" name="Google Shape;118;p24"/>
          <p:cNvSpPr txBox="1"/>
          <p:nvPr/>
        </p:nvSpPr>
        <p:spPr>
          <a:xfrm>
            <a:off x="525475" y="1403875"/>
            <a:ext cx="11020800" cy="492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11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19" name="Google Shape;119;p24"/>
          <p:cNvSpPr txBox="1"/>
          <p:nvPr/>
        </p:nvSpPr>
        <p:spPr>
          <a:xfrm>
            <a:off x="525625" y="1857725"/>
            <a:ext cx="110208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100"/>
              </a:spcBef>
              <a:spcAft>
                <a:spcPts val="1100"/>
              </a:spcAft>
              <a:buNone/>
            </a:pPr>
            <a:endParaRPr sz="2300" b="0" i="0" u="none" strike="noStrike" cap="none">
              <a:solidFill>
                <a:srgbClr val="000000"/>
              </a:solidFill>
              <a:latin typeface="Spartan"/>
              <a:ea typeface="Spartan"/>
              <a:cs typeface="Spartan"/>
              <a:sym typeface="Spartan"/>
            </a:endParaRPr>
          </a:p>
        </p:txBody>
      </p:sp>
      <p:sp>
        <p:nvSpPr>
          <p:cNvPr id="120" name="Google Shape;120;p24"/>
          <p:cNvSpPr txBox="1"/>
          <p:nvPr/>
        </p:nvSpPr>
        <p:spPr>
          <a:xfrm>
            <a:off x="659475" y="1485600"/>
            <a:ext cx="5582100" cy="542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300" b="1" u="sng">
                <a:solidFill>
                  <a:srgbClr val="6060AB"/>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SPED Strategies</a:t>
            </a:r>
            <a:r>
              <a:rPr lang="en-US" sz="2300">
                <a:latin typeface="Montserrat"/>
                <a:ea typeface="Montserrat"/>
                <a:cs typeface="Montserrat"/>
                <a:sym typeface="Montserrat"/>
              </a:rPr>
              <a:t> is transforming how students with disabilities experience school everyday by ensuring leaders and educators across the nation have the tools and resources they need to effectively meet the needs of students with disabilities and prepare them to be successful in life after high school. </a:t>
            </a:r>
            <a:endParaRPr sz="2300">
              <a:latin typeface="Montserrat"/>
              <a:ea typeface="Montserrat"/>
              <a:cs typeface="Montserrat"/>
              <a:sym typeface="Montserrat"/>
            </a:endParaRPr>
          </a:p>
          <a:p>
            <a:pPr marL="0" lvl="0" indent="0" algn="just" rtl="0">
              <a:lnSpc>
                <a:spcPct val="115000"/>
              </a:lnSpc>
              <a:spcBef>
                <a:spcPts val="0"/>
              </a:spcBef>
              <a:spcAft>
                <a:spcPts val="0"/>
              </a:spcAft>
              <a:buClr>
                <a:srgbClr val="000000"/>
              </a:buClr>
              <a:buSzPts val="1100"/>
              <a:buFont typeface="Arial"/>
              <a:buNone/>
            </a:pPr>
            <a:endParaRPr sz="2300">
              <a:latin typeface="Montserrat"/>
              <a:ea typeface="Montserrat"/>
              <a:cs typeface="Montserrat"/>
              <a:sym typeface="Montserrat"/>
            </a:endParaRPr>
          </a:p>
          <a:p>
            <a:pPr marL="0" lvl="0" indent="0" algn="just" rtl="0">
              <a:lnSpc>
                <a:spcPct val="115000"/>
              </a:lnSpc>
              <a:spcBef>
                <a:spcPts val="0"/>
              </a:spcBef>
              <a:spcAft>
                <a:spcPts val="0"/>
              </a:spcAft>
              <a:buNone/>
            </a:pPr>
            <a:endParaRPr sz="2300">
              <a:latin typeface="Montserrat"/>
              <a:ea typeface="Montserrat"/>
              <a:cs typeface="Montserrat"/>
              <a:sym typeface="Montserrat"/>
            </a:endParaRPr>
          </a:p>
          <a:p>
            <a:pPr marL="0" lvl="0" indent="0" algn="just" rtl="0">
              <a:lnSpc>
                <a:spcPct val="115000"/>
              </a:lnSpc>
              <a:spcBef>
                <a:spcPts val="0"/>
              </a:spcBef>
              <a:spcAft>
                <a:spcPts val="0"/>
              </a:spcAft>
              <a:buNone/>
            </a:pPr>
            <a:endParaRPr sz="2300">
              <a:latin typeface="Montserrat"/>
              <a:ea typeface="Montserrat"/>
              <a:cs typeface="Montserrat"/>
              <a:sym typeface="Montserrat"/>
            </a:endParaRPr>
          </a:p>
          <a:p>
            <a:pPr marL="0" lvl="0" indent="0" algn="just" rtl="0">
              <a:lnSpc>
                <a:spcPct val="115000"/>
              </a:lnSpc>
              <a:spcBef>
                <a:spcPts val="0"/>
              </a:spcBef>
              <a:spcAft>
                <a:spcPts val="0"/>
              </a:spcAft>
              <a:buNone/>
            </a:pPr>
            <a:endParaRPr sz="2300">
              <a:latin typeface="Montserrat"/>
              <a:ea typeface="Montserrat"/>
              <a:cs typeface="Montserrat"/>
              <a:sym typeface="Montserrat"/>
            </a:endParaRPr>
          </a:p>
        </p:txBody>
      </p:sp>
      <p:pic>
        <p:nvPicPr>
          <p:cNvPr id="121" name="Google Shape;121;p24"/>
          <p:cNvPicPr preferRelativeResize="0"/>
          <p:nvPr/>
        </p:nvPicPr>
        <p:blipFill>
          <a:blip r:embed="rId4">
            <a:alphaModFix/>
          </a:blip>
          <a:stretch>
            <a:fillRect/>
          </a:stretch>
        </p:blipFill>
        <p:spPr>
          <a:xfrm>
            <a:off x="6096000" y="76212"/>
            <a:ext cx="6216276" cy="6216276"/>
          </a:xfrm>
          <a:prstGeom prst="rect">
            <a:avLst/>
          </a:prstGeom>
          <a:noFill/>
          <a:ln>
            <a:noFill/>
          </a:ln>
        </p:spPr>
      </p:pic>
      <p:cxnSp>
        <p:nvCxnSpPr>
          <p:cNvPr id="122" name="Google Shape;122;p24"/>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acilitator">
  <p:cSld name="CUSTOM_2">
    <p:spTree>
      <p:nvGrpSpPr>
        <p:cNvPr id="1" name="Shape 123"/>
        <p:cNvGrpSpPr/>
        <p:nvPr/>
      </p:nvGrpSpPr>
      <p:grpSpPr>
        <a:xfrm>
          <a:off x="0" y="0"/>
          <a:ext cx="0" cy="0"/>
          <a:chOff x="0" y="0"/>
          <a:chExt cx="0" cy="0"/>
        </a:xfrm>
      </p:grpSpPr>
      <p:sp>
        <p:nvSpPr>
          <p:cNvPr id="124" name="Google Shape;124;p25"/>
          <p:cNvSpPr txBox="1"/>
          <p:nvPr/>
        </p:nvSpPr>
        <p:spPr>
          <a:xfrm>
            <a:off x="8564704" y="689125"/>
            <a:ext cx="201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2000" b="1" i="0" u="none" strike="noStrike" cap="none">
              <a:solidFill>
                <a:srgbClr val="6060AB"/>
              </a:solidFill>
              <a:latin typeface="Proxima Nova"/>
              <a:ea typeface="Proxima Nova"/>
              <a:cs typeface="Proxima Nova"/>
              <a:sym typeface="Proxima Nova"/>
            </a:endParaRPr>
          </a:p>
        </p:txBody>
      </p:sp>
      <p:sp>
        <p:nvSpPr>
          <p:cNvPr id="125" name="Google Shape;125;p25"/>
          <p:cNvSpPr txBox="1"/>
          <p:nvPr/>
        </p:nvSpPr>
        <p:spPr>
          <a:xfrm>
            <a:off x="1964084" y="595925"/>
            <a:ext cx="5890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600" b="1">
                <a:solidFill>
                  <a:srgbClr val="1F9CE4"/>
                </a:solidFill>
                <a:latin typeface="League Spartan"/>
                <a:ea typeface="League Spartan"/>
                <a:cs typeface="League Spartan"/>
                <a:sym typeface="League Spartan"/>
              </a:rPr>
              <a:t>About Your Facilitator</a:t>
            </a:r>
            <a:endParaRPr sz="3600" b="1" i="0" u="none" strike="noStrike" cap="none">
              <a:solidFill>
                <a:srgbClr val="1F9CE4"/>
              </a:solidFill>
              <a:latin typeface="League Spartan"/>
              <a:ea typeface="League Spartan"/>
              <a:cs typeface="League Spartan"/>
              <a:sym typeface="League Spartan"/>
            </a:endParaRPr>
          </a:p>
        </p:txBody>
      </p:sp>
      <p:sp>
        <p:nvSpPr>
          <p:cNvPr id="126" name="Google Shape;126;p25"/>
          <p:cNvSpPr/>
          <p:nvPr/>
        </p:nvSpPr>
        <p:spPr>
          <a:xfrm>
            <a:off x="3493650" y="1911900"/>
            <a:ext cx="5141700" cy="3665100"/>
          </a:xfrm>
          <a:prstGeom prst="roundRect">
            <a:avLst>
              <a:gd name="adj" fmla="val 16667"/>
            </a:avLst>
          </a:prstGeom>
          <a:solidFill>
            <a:srgbClr val="AFAFD5">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00" b="1">
              <a:solidFill>
                <a:srgbClr val="674EA7"/>
              </a:solidFill>
              <a:latin typeface="Montserrat"/>
              <a:ea typeface="Montserrat"/>
              <a:cs typeface="Montserrat"/>
              <a:sym typeface="Montserrat"/>
            </a:endParaRPr>
          </a:p>
          <a:p>
            <a:pPr marL="0" lvl="0" indent="0" algn="l" rtl="0">
              <a:spcBef>
                <a:spcPts val="0"/>
              </a:spcBef>
              <a:spcAft>
                <a:spcPts val="0"/>
              </a:spcAft>
              <a:buNone/>
            </a:pPr>
            <a:endParaRPr sz="2300" b="1">
              <a:solidFill>
                <a:srgbClr val="674EA7"/>
              </a:solidFill>
              <a:latin typeface="Montserrat"/>
              <a:ea typeface="Montserrat"/>
              <a:cs typeface="Montserrat"/>
              <a:sym typeface="Montserrat"/>
            </a:endParaRPr>
          </a:p>
          <a:p>
            <a:pPr marL="0" lvl="0" indent="0" algn="l" rtl="0">
              <a:spcBef>
                <a:spcPts val="0"/>
              </a:spcBef>
              <a:spcAft>
                <a:spcPts val="0"/>
              </a:spcAft>
              <a:buNone/>
            </a:pPr>
            <a:endParaRPr sz="2300" b="1">
              <a:solidFill>
                <a:srgbClr val="674EA7"/>
              </a:solidFill>
              <a:latin typeface="Montserrat"/>
              <a:ea typeface="Montserrat"/>
              <a:cs typeface="Montserrat"/>
              <a:sym typeface="Montserrat"/>
            </a:endParaRPr>
          </a:p>
          <a:p>
            <a:pPr marL="0" lvl="0" indent="0" algn="l" rtl="0">
              <a:spcBef>
                <a:spcPts val="0"/>
              </a:spcBef>
              <a:spcAft>
                <a:spcPts val="0"/>
              </a:spcAft>
              <a:buNone/>
            </a:pPr>
            <a:endParaRPr sz="2300" b="1">
              <a:solidFill>
                <a:srgbClr val="674EA7"/>
              </a:solidFill>
              <a:latin typeface="Montserrat"/>
              <a:ea typeface="Montserrat"/>
              <a:cs typeface="Montserrat"/>
              <a:sym typeface="Montserrat"/>
            </a:endParaRPr>
          </a:p>
          <a:p>
            <a:pPr marL="0" lvl="0" indent="0" algn="ctr" rtl="0">
              <a:spcBef>
                <a:spcPts val="0"/>
              </a:spcBef>
              <a:spcAft>
                <a:spcPts val="0"/>
              </a:spcAft>
              <a:buNone/>
            </a:pPr>
            <a:endParaRPr sz="2300" b="1">
              <a:solidFill>
                <a:srgbClr val="674EA7"/>
              </a:solidFill>
              <a:latin typeface="Montserrat"/>
              <a:ea typeface="Montserrat"/>
              <a:cs typeface="Montserrat"/>
              <a:sym typeface="Montserrat"/>
            </a:endParaRPr>
          </a:p>
          <a:p>
            <a:pPr marL="0" lvl="0" indent="0" algn="ctr" rtl="0">
              <a:spcBef>
                <a:spcPts val="0"/>
              </a:spcBef>
              <a:spcAft>
                <a:spcPts val="0"/>
              </a:spcAft>
              <a:buNone/>
            </a:pPr>
            <a:endParaRPr sz="2300" b="1">
              <a:solidFill>
                <a:srgbClr val="674EA7"/>
              </a:solidFill>
              <a:latin typeface="Montserrat"/>
              <a:ea typeface="Montserrat"/>
              <a:cs typeface="Montserrat"/>
              <a:sym typeface="Montserrat"/>
            </a:endParaRPr>
          </a:p>
          <a:p>
            <a:pPr marL="0" lvl="0" indent="0" algn="ctr" rtl="0">
              <a:spcBef>
                <a:spcPts val="0"/>
              </a:spcBef>
              <a:spcAft>
                <a:spcPts val="0"/>
              </a:spcAft>
              <a:buNone/>
            </a:pPr>
            <a:endParaRPr sz="2000" i="1">
              <a:solidFill>
                <a:srgbClr val="674EA7"/>
              </a:solidFill>
              <a:latin typeface="Montserrat"/>
              <a:ea typeface="Montserrat"/>
              <a:cs typeface="Montserrat"/>
              <a:sym typeface="Montserrat"/>
            </a:endParaRPr>
          </a:p>
        </p:txBody>
      </p:sp>
      <p:pic>
        <p:nvPicPr>
          <p:cNvPr id="127" name="Google Shape;127;p25" descr="SPEDstrategiesLogo.png"/>
          <p:cNvPicPr preferRelativeResize="0"/>
          <p:nvPr/>
        </p:nvPicPr>
        <p:blipFill rotWithShape="1">
          <a:blip r:embed="rId2">
            <a:alphaModFix/>
          </a:blip>
          <a:srcRect/>
          <a:stretch/>
        </p:blipFill>
        <p:spPr>
          <a:xfrm>
            <a:off x="10198524" y="5998158"/>
            <a:ext cx="1824225" cy="677650"/>
          </a:xfrm>
          <a:prstGeom prst="rect">
            <a:avLst/>
          </a:prstGeom>
          <a:noFill/>
          <a:ln>
            <a:noFill/>
          </a:ln>
        </p:spPr>
      </p:pic>
      <p:cxnSp>
        <p:nvCxnSpPr>
          <p:cNvPr id="128" name="Google Shape;128;p25"/>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129" name="Google Shape;129;p25"/>
          <p:cNvPicPr preferRelativeResize="0"/>
          <p:nvPr/>
        </p:nvPicPr>
        <p:blipFill>
          <a:blip r:embed="rId3">
            <a:alphaModFix/>
          </a:blip>
          <a:stretch>
            <a:fillRect/>
          </a:stretch>
        </p:blipFill>
        <p:spPr>
          <a:xfrm>
            <a:off x="-510342" y="-597973"/>
            <a:ext cx="3018707" cy="30342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ocus Areas">
  <p:cSld name="CUSTOM_4">
    <p:spTree>
      <p:nvGrpSpPr>
        <p:cNvPr id="1" name="Shape 130"/>
        <p:cNvGrpSpPr/>
        <p:nvPr/>
      </p:nvGrpSpPr>
      <p:grpSpPr>
        <a:xfrm>
          <a:off x="0" y="0"/>
          <a:ext cx="0" cy="0"/>
          <a:chOff x="0" y="0"/>
          <a:chExt cx="0" cy="0"/>
        </a:xfrm>
      </p:grpSpPr>
      <p:pic>
        <p:nvPicPr>
          <p:cNvPr id="131" name="Google Shape;131;p26"/>
          <p:cNvPicPr preferRelativeResize="0"/>
          <p:nvPr/>
        </p:nvPicPr>
        <p:blipFill>
          <a:blip r:embed="rId2">
            <a:alphaModFix/>
          </a:blip>
          <a:stretch>
            <a:fillRect/>
          </a:stretch>
        </p:blipFill>
        <p:spPr>
          <a:xfrm>
            <a:off x="920950" y="1896475"/>
            <a:ext cx="10625326" cy="3949400"/>
          </a:xfrm>
          <a:prstGeom prst="rect">
            <a:avLst/>
          </a:prstGeom>
          <a:noFill/>
          <a:ln>
            <a:noFill/>
          </a:ln>
        </p:spPr>
      </p:pic>
      <p:sp>
        <p:nvSpPr>
          <p:cNvPr id="132" name="Google Shape;132;p26"/>
          <p:cNvSpPr txBox="1"/>
          <p:nvPr/>
        </p:nvSpPr>
        <p:spPr>
          <a:xfrm>
            <a:off x="601681" y="335200"/>
            <a:ext cx="92253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600" b="1">
                <a:solidFill>
                  <a:srgbClr val="1F9CE4"/>
                </a:solidFill>
                <a:latin typeface="League Spartan"/>
                <a:ea typeface="League Spartan"/>
                <a:cs typeface="League Spartan"/>
                <a:sym typeface="League Spartan"/>
              </a:rPr>
              <a:t>Our Focus Areas </a:t>
            </a:r>
            <a:endParaRPr sz="3600" b="1" i="0" u="none" strike="noStrike" cap="none">
              <a:solidFill>
                <a:srgbClr val="1F9CE4"/>
              </a:solidFill>
              <a:latin typeface="League Spartan"/>
              <a:ea typeface="League Spartan"/>
              <a:cs typeface="League Spartan"/>
              <a:sym typeface="League Spartan"/>
            </a:endParaRPr>
          </a:p>
        </p:txBody>
      </p:sp>
      <p:sp>
        <p:nvSpPr>
          <p:cNvPr id="133" name="Google Shape;133;p26"/>
          <p:cNvSpPr txBox="1"/>
          <p:nvPr/>
        </p:nvSpPr>
        <p:spPr>
          <a:xfrm>
            <a:off x="525475" y="1403875"/>
            <a:ext cx="11020800" cy="492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11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134" name="Google Shape;134;p26"/>
          <p:cNvSpPr txBox="1"/>
          <p:nvPr/>
        </p:nvSpPr>
        <p:spPr>
          <a:xfrm>
            <a:off x="525625" y="1857725"/>
            <a:ext cx="110208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100"/>
              </a:spcBef>
              <a:spcAft>
                <a:spcPts val="1100"/>
              </a:spcAft>
              <a:buNone/>
            </a:pPr>
            <a:endParaRPr sz="2300" b="0" i="0" u="none" strike="noStrike" cap="none">
              <a:solidFill>
                <a:srgbClr val="000000"/>
              </a:solidFill>
              <a:latin typeface="Spartan"/>
              <a:ea typeface="Spartan"/>
              <a:cs typeface="Spartan"/>
              <a:sym typeface="Spartan"/>
            </a:endParaRPr>
          </a:p>
        </p:txBody>
      </p:sp>
      <p:sp>
        <p:nvSpPr>
          <p:cNvPr id="135" name="Google Shape;135;p26"/>
          <p:cNvSpPr txBox="1"/>
          <p:nvPr/>
        </p:nvSpPr>
        <p:spPr>
          <a:xfrm>
            <a:off x="601675" y="1163200"/>
            <a:ext cx="11020800" cy="216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300">
                <a:latin typeface="Montserrat"/>
                <a:ea typeface="Montserrat"/>
                <a:cs typeface="Montserrat"/>
                <a:sym typeface="Montserrat"/>
              </a:rPr>
              <a:t>SPED Strategies works with partners who are committed to tackling long standing challenges and are seeking solutions that transform outcomes for students with disabilities. We support partners with customized supports in the following areas:</a:t>
            </a:r>
            <a:endParaRPr sz="2300">
              <a:latin typeface="Montserrat"/>
              <a:ea typeface="Montserrat"/>
              <a:cs typeface="Montserrat"/>
              <a:sym typeface="Montserrat"/>
            </a:endParaRPr>
          </a:p>
          <a:p>
            <a:pPr marL="0" lvl="0" indent="0" algn="just" rtl="0">
              <a:lnSpc>
                <a:spcPct val="115000"/>
              </a:lnSpc>
              <a:spcBef>
                <a:spcPts val="0"/>
              </a:spcBef>
              <a:spcAft>
                <a:spcPts val="0"/>
              </a:spcAft>
              <a:buNone/>
            </a:pPr>
            <a:endParaRPr sz="2300">
              <a:latin typeface="Proxima Nova"/>
              <a:ea typeface="Proxima Nova"/>
              <a:cs typeface="Proxima Nova"/>
              <a:sym typeface="Proxima Nova"/>
            </a:endParaRPr>
          </a:p>
        </p:txBody>
      </p:sp>
      <p:sp>
        <p:nvSpPr>
          <p:cNvPr id="136" name="Google Shape;136;p26"/>
          <p:cNvSpPr txBox="1"/>
          <p:nvPr/>
        </p:nvSpPr>
        <p:spPr>
          <a:xfrm>
            <a:off x="8404975" y="4903525"/>
            <a:ext cx="2526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1F9CE4"/>
                </a:solidFill>
                <a:latin typeface="League Spartan"/>
                <a:ea typeface="League Spartan"/>
                <a:cs typeface="League Spartan"/>
                <a:sym typeface="League Spartan"/>
              </a:rPr>
              <a:t>ADVANCING INCLUSIVE EDUCATION</a:t>
            </a:r>
            <a:endParaRPr sz="2000" b="1">
              <a:solidFill>
                <a:srgbClr val="1F9CE4"/>
              </a:solidFill>
              <a:latin typeface="League Spartan"/>
              <a:ea typeface="League Spartan"/>
              <a:cs typeface="League Spartan"/>
              <a:sym typeface="League Spartan"/>
            </a:endParaRPr>
          </a:p>
        </p:txBody>
      </p:sp>
      <p:sp>
        <p:nvSpPr>
          <p:cNvPr id="137" name="Google Shape;137;p26"/>
          <p:cNvSpPr txBox="1"/>
          <p:nvPr/>
        </p:nvSpPr>
        <p:spPr>
          <a:xfrm>
            <a:off x="3822025" y="4903525"/>
            <a:ext cx="26319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C7AFDD"/>
                </a:solidFill>
                <a:latin typeface="League Spartan"/>
                <a:ea typeface="League Spartan"/>
                <a:cs typeface="League Spartan"/>
                <a:sym typeface="League Spartan"/>
              </a:rPr>
              <a:t>DRIVING</a:t>
            </a:r>
            <a:endParaRPr sz="2000" b="1">
              <a:solidFill>
                <a:srgbClr val="C7AFDD"/>
              </a:solidFill>
              <a:latin typeface="League Spartan"/>
              <a:ea typeface="League Spartan"/>
              <a:cs typeface="League Spartan"/>
              <a:sym typeface="League Spartan"/>
            </a:endParaRPr>
          </a:p>
          <a:p>
            <a:pPr marL="0" lvl="0" indent="0" algn="ctr" rtl="0">
              <a:spcBef>
                <a:spcPts val="0"/>
              </a:spcBef>
              <a:spcAft>
                <a:spcPts val="0"/>
              </a:spcAft>
              <a:buNone/>
            </a:pPr>
            <a:r>
              <a:rPr lang="en-US" sz="2000" b="1">
                <a:solidFill>
                  <a:srgbClr val="C7AFDD"/>
                </a:solidFill>
                <a:latin typeface="League Spartan"/>
                <a:ea typeface="League Spartan"/>
                <a:cs typeface="League Spartan"/>
                <a:sym typeface="League Spartan"/>
              </a:rPr>
              <a:t>SYSTEMS TRANSFORMATION</a:t>
            </a:r>
            <a:endParaRPr sz="2000" b="1">
              <a:solidFill>
                <a:srgbClr val="C7AFDD"/>
              </a:solidFill>
              <a:latin typeface="League Spartan"/>
              <a:ea typeface="League Spartan"/>
              <a:cs typeface="League Spartan"/>
              <a:sym typeface="League Spartan"/>
            </a:endParaRPr>
          </a:p>
        </p:txBody>
      </p:sp>
      <p:sp>
        <p:nvSpPr>
          <p:cNvPr id="138" name="Google Shape;138;p26"/>
          <p:cNvSpPr txBox="1"/>
          <p:nvPr/>
        </p:nvSpPr>
        <p:spPr>
          <a:xfrm>
            <a:off x="1594575" y="4903525"/>
            <a:ext cx="26319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88F4FF"/>
                </a:solidFill>
                <a:latin typeface="League Spartan"/>
                <a:ea typeface="League Spartan"/>
                <a:cs typeface="League Spartan"/>
                <a:sym typeface="League Spartan"/>
              </a:rPr>
              <a:t>SUPPORTING</a:t>
            </a:r>
            <a:endParaRPr sz="2000" b="1">
              <a:solidFill>
                <a:srgbClr val="88F4FF"/>
              </a:solidFill>
              <a:latin typeface="League Spartan"/>
              <a:ea typeface="League Spartan"/>
              <a:cs typeface="League Spartan"/>
              <a:sym typeface="League Spartan"/>
            </a:endParaRPr>
          </a:p>
          <a:p>
            <a:pPr marL="0" lvl="0" indent="0" algn="ctr" rtl="0">
              <a:spcBef>
                <a:spcPts val="0"/>
              </a:spcBef>
              <a:spcAft>
                <a:spcPts val="0"/>
              </a:spcAft>
              <a:buNone/>
            </a:pPr>
            <a:r>
              <a:rPr lang="en-US" sz="2000" b="1">
                <a:solidFill>
                  <a:srgbClr val="88F4FF"/>
                </a:solidFill>
                <a:latin typeface="League Spartan"/>
                <a:ea typeface="League Spartan"/>
                <a:cs typeface="League Spartan"/>
                <a:sym typeface="League Spartan"/>
              </a:rPr>
              <a:t>SPECIAL EDUCATION LEADERS</a:t>
            </a:r>
            <a:endParaRPr sz="2000" b="1">
              <a:solidFill>
                <a:srgbClr val="88F4FF"/>
              </a:solidFill>
              <a:latin typeface="League Spartan"/>
              <a:ea typeface="League Spartan"/>
              <a:cs typeface="League Spartan"/>
              <a:sym typeface="League Spartan"/>
            </a:endParaRPr>
          </a:p>
        </p:txBody>
      </p:sp>
      <p:sp>
        <p:nvSpPr>
          <p:cNvPr id="139" name="Google Shape;139;p26"/>
          <p:cNvSpPr txBox="1"/>
          <p:nvPr/>
        </p:nvSpPr>
        <p:spPr>
          <a:xfrm>
            <a:off x="5232250" y="4903525"/>
            <a:ext cx="43167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6060AB"/>
                </a:solidFill>
                <a:latin typeface="League Spartan"/>
                <a:ea typeface="League Spartan"/>
                <a:cs typeface="League Spartan"/>
                <a:sym typeface="League Spartan"/>
              </a:rPr>
              <a:t>INNOVATING </a:t>
            </a:r>
            <a:endParaRPr sz="2000" b="1">
              <a:solidFill>
                <a:srgbClr val="6060AB"/>
              </a:solidFill>
              <a:latin typeface="League Spartan"/>
              <a:ea typeface="League Spartan"/>
              <a:cs typeface="League Spartan"/>
              <a:sym typeface="League Spartan"/>
            </a:endParaRPr>
          </a:p>
          <a:p>
            <a:pPr marL="0" lvl="0" indent="0" algn="ctr" rtl="0">
              <a:spcBef>
                <a:spcPts val="0"/>
              </a:spcBef>
              <a:spcAft>
                <a:spcPts val="0"/>
              </a:spcAft>
              <a:buNone/>
            </a:pPr>
            <a:r>
              <a:rPr lang="en-US" sz="2000" b="1">
                <a:solidFill>
                  <a:srgbClr val="6060AB"/>
                </a:solidFill>
                <a:latin typeface="League Spartan"/>
                <a:ea typeface="League Spartan"/>
                <a:cs typeface="League Spartan"/>
                <a:sym typeface="League Spartan"/>
              </a:rPr>
              <a:t>PROFESSIONAL </a:t>
            </a:r>
            <a:endParaRPr sz="2000" b="1">
              <a:solidFill>
                <a:srgbClr val="6060AB"/>
              </a:solidFill>
              <a:latin typeface="League Spartan"/>
              <a:ea typeface="League Spartan"/>
              <a:cs typeface="League Spartan"/>
              <a:sym typeface="League Spartan"/>
            </a:endParaRPr>
          </a:p>
          <a:p>
            <a:pPr marL="0" lvl="0" indent="0" algn="ctr" rtl="0">
              <a:spcBef>
                <a:spcPts val="0"/>
              </a:spcBef>
              <a:spcAft>
                <a:spcPts val="0"/>
              </a:spcAft>
              <a:buNone/>
            </a:pPr>
            <a:r>
              <a:rPr lang="en-US" sz="2000" b="1">
                <a:solidFill>
                  <a:srgbClr val="6060AB"/>
                </a:solidFill>
                <a:latin typeface="League Spartan"/>
                <a:ea typeface="League Spartan"/>
                <a:cs typeface="League Spartan"/>
                <a:sym typeface="League Spartan"/>
              </a:rPr>
              <a:t>LEARNING</a:t>
            </a:r>
            <a:endParaRPr sz="2000" b="1">
              <a:solidFill>
                <a:srgbClr val="6060AB"/>
              </a:solidFill>
              <a:latin typeface="League Spartan"/>
              <a:ea typeface="League Spartan"/>
              <a:cs typeface="League Spartan"/>
              <a:sym typeface="League Spartan"/>
            </a:endParaRPr>
          </a:p>
        </p:txBody>
      </p:sp>
      <p:pic>
        <p:nvPicPr>
          <p:cNvPr id="140" name="Google Shape;140;p26" descr="SPEDstrategiesLogo.png"/>
          <p:cNvPicPr preferRelativeResize="0"/>
          <p:nvPr/>
        </p:nvPicPr>
        <p:blipFill rotWithShape="1">
          <a:blip r:embed="rId3">
            <a:alphaModFix/>
          </a:blip>
          <a:srcRect/>
          <a:stretch/>
        </p:blipFill>
        <p:spPr>
          <a:xfrm>
            <a:off x="10197824" y="6034058"/>
            <a:ext cx="1824225" cy="677650"/>
          </a:xfrm>
          <a:prstGeom prst="rect">
            <a:avLst/>
          </a:prstGeom>
          <a:noFill/>
          <a:ln>
            <a:noFill/>
          </a:ln>
        </p:spPr>
      </p:pic>
      <p:cxnSp>
        <p:nvCxnSpPr>
          <p:cNvPr id="141" name="Google Shape;141;p26"/>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genda &amp; Objectives">
  <p:cSld name="TITLE_AND_BODY_1">
    <p:spTree>
      <p:nvGrpSpPr>
        <p:cNvPr id="1" name="Shape 142"/>
        <p:cNvGrpSpPr/>
        <p:nvPr/>
      </p:nvGrpSpPr>
      <p:grpSpPr>
        <a:xfrm>
          <a:off x="0" y="0"/>
          <a:ext cx="0" cy="0"/>
          <a:chOff x="0" y="0"/>
          <a:chExt cx="0" cy="0"/>
        </a:xfrm>
      </p:grpSpPr>
      <p:sp>
        <p:nvSpPr>
          <p:cNvPr id="143" name="Google Shape;143;p27"/>
          <p:cNvSpPr txBox="1"/>
          <p:nvPr/>
        </p:nvSpPr>
        <p:spPr>
          <a:xfrm>
            <a:off x="415600" y="552867"/>
            <a:ext cx="8505900" cy="7587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None/>
            </a:pPr>
            <a:endParaRPr sz="3700" b="1">
              <a:solidFill>
                <a:srgbClr val="1F9CE4"/>
              </a:solidFill>
              <a:latin typeface="Proxima Nova"/>
              <a:ea typeface="Proxima Nova"/>
              <a:cs typeface="Proxima Nova"/>
              <a:sym typeface="Proxima Nova"/>
            </a:endParaRPr>
          </a:p>
        </p:txBody>
      </p:sp>
      <p:pic>
        <p:nvPicPr>
          <p:cNvPr id="144" name="Google Shape;144;p27" descr="SPEDstrategiesLogo.png"/>
          <p:cNvPicPr preferRelativeResize="0"/>
          <p:nvPr/>
        </p:nvPicPr>
        <p:blipFill rotWithShape="1">
          <a:blip r:embed="rId2">
            <a:alphaModFix/>
          </a:blip>
          <a:srcRect/>
          <a:stretch/>
        </p:blipFill>
        <p:spPr>
          <a:xfrm>
            <a:off x="10132024" y="6018583"/>
            <a:ext cx="1824225" cy="677650"/>
          </a:xfrm>
          <a:prstGeom prst="rect">
            <a:avLst/>
          </a:prstGeom>
          <a:noFill/>
          <a:ln>
            <a:noFill/>
          </a:ln>
        </p:spPr>
      </p:pic>
      <p:cxnSp>
        <p:nvCxnSpPr>
          <p:cNvPr id="145" name="Google Shape;145;p27"/>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cxnSp>
        <p:nvCxnSpPr>
          <p:cNvPr id="146" name="Google Shape;146;p27"/>
          <p:cNvCxnSpPr/>
          <p:nvPr/>
        </p:nvCxnSpPr>
        <p:spPr>
          <a:xfrm rot="10800000">
            <a:off x="5684000" y="1784775"/>
            <a:ext cx="8700" cy="40320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p:cSld name="TITLE_AND_TWO_COLUMNS_1">
    <p:spTree>
      <p:nvGrpSpPr>
        <p:cNvPr id="1" name="Shape 147"/>
        <p:cNvGrpSpPr/>
        <p:nvPr/>
      </p:nvGrpSpPr>
      <p:grpSpPr>
        <a:xfrm>
          <a:off x="0" y="0"/>
          <a:ext cx="0" cy="0"/>
          <a:chOff x="0" y="0"/>
          <a:chExt cx="0" cy="0"/>
        </a:xfrm>
      </p:grpSpPr>
      <p:pic>
        <p:nvPicPr>
          <p:cNvPr id="148" name="Google Shape;148;p28" descr="SPEDstrategiesLogo.png"/>
          <p:cNvPicPr preferRelativeResize="0"/>
          <p:nvPr/>
        </p:nvPicPr>
        <p:blipFill rotWithShape="1">
          <a:blip r:embed="rId2">
            <a:alphaModFix/>
          </a:blip>
          <a:srcRect/>
          <a:stretch/>
        </p:blipFill>
        <p:spPr>
          <a:xfrm>
            <a:off x="10084692" y="5953735"/>
            <a:ext cx="1818506" cy="763833"/>
          </a:xfrm>
          <a:prstGeom prst="rect">
            <a:avLst/>
          </a:prstGeom>
          <a:noFill/>
          <a:ln>
            <a:noFill/>
          </a:ln>
        </p:spPr>
      </p:pic>
      <p:cxnSp>
        <p:nvCxnSpPr>
          <p:cNvPr id="149" name="Google Shape;149;p28"/>
          <p:cNvCxnSpPr/>
          <p:nvPr/>
        </p:nvCxnSpPr>
        <p:spPr>
          <a:xfrm>
            <a:off x="0" y="6408327"/>
            <a:ext cx="9957900" cy="171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eflection">
  <p:cSld name="MAIN_POINT_2">
    <p:spTree>
      <p:nvGrpSpPr>
        <p:cNvPr id="1" name="Shape 150"/>
        <p:cNvGrpSpPr/>
        <p:nvPr/>
      </p:nvGrpSpPr>
      <p:grpSpPr>
        <a:xfrm>
          <a:off x="0" y="0"/>
          <a:ext cx="0" cy="0"/>
          <a:chOff x="0" y="0"/>
          <a:chExt cx="0" cy="0"/>
        </a:xfrm>
      </p:grpSpPr>
      <p:pic>
        <p:nvPicPr>
          <p:cNvPr id="151" name="Google Shape;151;p29" descr="SPEDstrategiesLogo.png"/>
          <p:cNvPicPr preferRelativeResize="0"/>
          <p:nvPr/>
        </p:nvPicPr>
        <p:blipFill rotWithShape="1">
          <a:blip r:embed="rId2">
            <a:alphaModFix/>
          </a:blip>
          <a:srcRect/>
          <a:stretch/>
        </p:blipFill>
        <p:spPr>
          <a:xfrm>
            <a:off x="10197824" y="6034058"/>
            <a:ext cx="1824225" cy="677650"/>
          </a:xfrm>
          <a:prstGeom prst="rect">
            <a:avLst/>
          </a:prstGeom>
          <a:noFill/>
          <a:ln>
            <a:noFill/>
          </a:ln>
        </p:spPr>
      </p:pic>
      <p:cxnSp>
        <p:nvCxnSpPr>
          <p:cNvPr id="152" name="Google Shape;152;p29"/>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153" name="Google Shape;153;p29"/>
          <p:cNvPicPr preferRelativeResize="0"/>
          <p:nvPr/>
        </p:nvPicPr>
        <p:blipFill>
          <a:blip r:embed="rId3">
            <a:alphaModFix/>
          </a:blip>
          <a:stretch>
            <a:fillRect/>
          </a:stretch>
        </p:blipFill>
        <p:spPr>
          <a:xfrm>
            <a:off x="-293525" y="1481275"/>
            <a:ext cx="4628450" cy="47082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pplication">
  <p:cSld name="MAIN_POINT_2_1">
    <p:spTree>
      <p:nvGrpSpPr>
        <p:cNvPr id="1" name="Shape 154"/>
        <p:cNvGrpSpPr/>
        <p:nvPr/>
      </p:nvGrpSpPr>
      <p:grpSpPr>
        <a:xfrm>
          <a:off x="0" y="0"/>
          <a:ext cx="0" cy="0"/>
          <a:chOff x="0" y="0"/>
          <a:chExt cx="0" cy="0"/>
        </a:xfrm>
      </p:grpSpPr>
      <p:pic>
        <p:nvPicPr>
          <p:cNvPr id="155" name="Google Shape;155;p30" descr="SPEDstrategiesLogo.png"/>
          <p:cNvPicPr preferRelativeResize="0"/>
          <p:nvPr/>
        </p:nvPicPr>
        <p:blipFill rotWithShape="1">
          <a:blip r:embed="rId2">
            <a:alphaModFix/>
          </a:blip>
          <a:srcRect/>
          <a:stretch/>
        </p:blipFill>
        <p:spPr>
          <a:xfrm>
            <a:off x="10197824" y="6034058"/>
            <a:ext cx="1824225" cy="677650"/>
          </a:xfrm>
          <a:prstGeom prst="rect">
            <a:avLst/>
          </a:prstGeom>
          <a:noFill/>
          <a:ln>
            <a:noFill/>
          </a:ln>
        </p:spPr>
      </p:pic>
      <p:cxnSp>
        <p:nvCxnSpPr>
          <p:cNvPr id="156" name="Google Shape;156;p30"/>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157" name="Google Shape;157;p30"/>
          <p:cNvPicPr preferRelativeResize="0"/>
          <p:nvPr/>
        </p:nvPicPr>
        <p:blipFill>
          <a:blip r:embed="rId3">
            <a:alphaModFix/>
          </a:blip>
          <a:stretch>
            <a:fillRect/>
          </a:stretch>
        </p:blipFill>
        <p:spPr>
          <a:xfrm>
            <a:off x="-392285" y="1392125"/>
            <a:ext cx="5077260" cy="50897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ey Idea">
  <p:cSld name="MAIN_POINT_2_1_1">
    <p:spTree>
      <p:nvGrpSpPr>
        <p:cNvPr id="1" name="Shape 158"/>
        <p:cNvGrpSpPr/>
        <p:nvPr/>
      </p:nvGrpSpPr>
      <p:grpSpPr>
        <a:xfrm>
          <a:off x="0" y="0"/>
          <a:ext cx="0" cy="0"/>
          <a:chOff x="0" y="0"/>
          <a:chExt cx="0" cy="0"/>
        </a:xfrm>
      </p:grpSpPr>
      <p:pic>
        <p:nvPicPr>
          <p:cNvPr id="159" name="Google Shape;159;p31" descr="SPEDstrategiesLogo.png"/>
          <p:cNvPicPr preferRelativeResize="0"/>
          <p:nvPr/>
        </p:nvPicPr>
        <p:blipFill rotWithShape="1">
          <a:blip r:embed="rId2">
            <a:alphaModFix/>
          </a:blip>
          <a:srcRect/>
          <a:stretch/>
        </p:blipFill>
        <p:spPr>
          <a:xfrm>
            <a:off x="10197824" y="6034058"/>
            <a:ext cx="1824225" cy="677650"/>
          </a:xfrm>
          <a:prstGeom prst="rect">
            <a:avLst/>
          </a:prstGeom>
          <a:noFill/>
          <a:ln>
            <a:noFill/>
          </a:ln>
        </p:spPr>
      </p:pic>
      <p:cxnSp>
        <p:nvCxnSpPr>
          <p:cNvPr id="160" name="Google Shape;160;p31"/>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161" name="Google Shape;161;p31"/>
          <p:cNvPicPr preferRelativeResize="0"/>
          <p:nvPr/>
        </p:nvPicPr>
        <p:blipFill rotWithShape="1">
          <a:blip r:embed="rId3">
            <a:alphaModFix/>
          </a:blip>
          <a:srcRect l="25502" t="31048" r="27773" b="29262"/>
          <a:stretch/>
        </p:blipFill>
        <p:spPr>
          <a:xfrm>
            <a:off x="0" y="228600"/>
            <a:ext cx="2262676" cy="19283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eak">
  <p:cSld name="CUSTOM_3">
    <p:spTree>
      <p:nvGrpSpPr>
        <p:cNvPr id="1" name="Shape 19"/>
        <p:cNvGrpSpPr/>
        <p:nvPr/>
      </p:nvGrpSpPr>
      <p:grpSpPr>
        <a:xfrm>
          <a:off x="0" y="0"/>
          <a:ext cx="0" cy="0"/>
          <a:chOff x="0" y="0"/>
          <a:chExt cx="0" cy="0"/>
        </a:xfrm>
      </p:grpSpPr>
      <p:pic>
        <p:nvPicPr>
          <p:cNvPr id="20" name="Google Shape;20;p4"/>
          <p:cNvPicPr preferRelativeResize="0"/>
          <p:nvPr/>
        </p:nvPicPr>
        <p:blipFill>
          <a:blip r:embed="rId2">
            <a:alphaModFix/>
          </a:blip>
          <a:stretch>
            <a:fillRect/>
          </a:stretch>
        </p:blipFill>
        <p:spPr>
          <a:xfrm>
            <a:off x="0" y="0"/>
            <a:ext cx="3649858" cy="6858001"/>
          </a:xfrm>
          <a:prstGeom prst="rect">
            <a:avLst/>
          </a:prstGeom>
          <a:noFill/>
          <a:ln>
            <a:noFill/>
          </a:ln>
        </p:spPr>
      </p:pic>
      <p:pic>
        <p:nvPicPr>
          <p:cNvPr id="21" name="Google Shape;21;p4" descr="SPEDstrategiesLogo.png"/>
          <p:cNvPicPr preferRelativeResize="0"/>
          <p:nvPr/>
        </p:nvPicPr>
        <p:blipFill rotWithShape="1">
          <a:blip r:embed="rId3">
            <a:alphaModFix/>
          </a:blip>
          <a:srcRect/>
          <a:stretch/>
        </p:blipFill>
        <p:spPr>
          <a:xfrm>
            <a:off x="10405150" y="6117601"/>
            <a:ext cx="1642475" cy="610123"/>
          </a:xfrm>
          <a:prstGeom prst="rect">
            <a:avLst/>
          </a:prstGeom>
          <a:noFill/>
          <a:ln>
            <a:noFill/>
          </a:ln>
        </p:spPr>
      </p:pic>
      <p:sp>
        <p:nvSpPr>
          <p:cNvPr id="22" name="Google Shape;22;p4"/>
          <p:cNvSpPr txBox="1"/>
          <p:nvPr/>
        </p:nvSpPr>
        <p:spPr>
          <a:xfrm>
            <a:off x="4934067" y="1919567"/>
            <a:ext cx="6014100" cy="368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400">
                <a:solidFill>
                  <a:srgbClr val="3C4043"/>
                </a:solidFill>
                <a:latin typeface="Montserrat"/>
                <a:ea typeface="Montserrat"/>
                <a:cs typeface="Montserrat"/>
                <a:sym typeface="Montserrat"/>
              </a:rPr>
              <a:t>Let’s take a </a:t>
            </a:r>
            <a:r>
              <a:rPr lang="en-US" sz="4400" b="1">
                <a:solidFill>
                  <a:srgbClr val="6060AB"/>
                </a:solidFill>
                <a:latin typeface="Montserrat"/>
                <a:ea typeface="Montserrat"/>
                <a:cs typeface="Montserrat"/>
                <a:sym typeface="Montserrat"/>
              </a:rPr>
              <a:t>break</a:t>
            </a:r>
            <a:r>
              <a:rPr lang="en-US" sz="4400">
                <a:solidFill>
                  <a:srgbClr val="3C4043"/>
                </a:solidFill>
                <a:latin typeface="Montserrat"/>
                <a:ea typeface="Montserrat"/>
                <a:cs typeface="Montserrat"/>
                <a:sym typeface="Montserrat"/>
              </a:rPr>
              <a:t>!</a:t>
            </a:r>
            <a:endParaRPr sz="4400">
              <a:solidFill>
                <a:srgbClr val="3C4043"/>
              </a:solidFill>
              <a:latin typeface="Montserrat"/>
              <a:ea typeface="Montserrat"/>
              <a:cs typeface="Montserrat"/>
              <a:sym typeface="Montserrat"/>
            </a:endParaRPr>
          </a:p>
          <a:p>
            <a:pPr marL="0" lvl="0" indent="0" algn="l" rtl="0">
              <a:spcBef>
                <a:spcPts val="0"/>
              </a:spcBef>
              <a:spcAft>
                <a:spcPts val="0"/>
              </a:spcAft>
              <a:buNone/>
            </a:pPr>
            <a:endParaRPr sz="2000">
              <a:latin typeface="Montserrat"/>
              <a:ea typeface="Montserrat"/>
              <a:cs typeface="Montserrat"/>
              <a:sym typeface="Montserra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s">
  <p:cSld name="CAPTION_ONLY_1">
    <p:spTree>
      <p:nvGrpSpPr>
        <p:cNvPr id="1" name="Shape 162"/>
        <p:cNvGrpSpPr/>
        <p:nvPr/>
      </p:nvGrpSpPr>
      <p:grpSpPr>
        <a:xfrm>
          <a:off x="0" y="0"/>
          <a:ext cx="0" cy="0"/>
          <a:chOff x="0" y="0"/>
          <a:chExt cx="0" cy="0"/>
        </a:xfrm>
      </p:grpSpPr>
      <p:graphicFrame>
        <p:nvGraphicFramePr>
          <p:cNvPr id="163" name="Google Shape;163;p32"/>
          <p:cNvGraphicFramePr/>
          <p:nvPr/>
        </p:nvGraphicFramePr>
        <p:xfrm>
          <a:off x="1061600" y="1378015"/>
          <a:ext cx="9756950" cy="4479400"/>
        </p:xfrm>
        <a:graphic>
          <a:graphicData uri="http://schemas.openxmlformats.org/drawingml/2006/table">
            <a:tbl>
              <a:tblPr>
                <a:noFill/>
                <a:tableStyleId>{FF431D34-9C7A-4A55-BE38-B98B10B4064B}</a:tableStyleId>
              </a:tblPr>
              <a:tblGrid>
                <a:gridCol w="4878475">
                  <a:extLst>
                    <a:ext uri="{9D8B030D-6E8A-4147-A177-3AD203B41FA5}">
                      <a16:colId xmlns:a16="http://schemas.microsoft.com/office/drawing/2014/main" val="20000"/>
                    </a:ext>
                  </a:extLst>
                </a:gridCol>
                <a:gridCol w="4878475">
                  <a:extLst>
                    <a:ext uri="{9D8B030D-6E8A-4147-A177-3AD203B41FA5}">
                      <a16:colId xmlns:a16="http://schemas.microsoft.com/office/drawing/2014/main" val="20001"/>
                    </a:ext>
                  </a:extLst>
                </a:gridCol>
              </a:tblGrid>
              <a:tr h="2427925">
                <a:tc>
                  <a:txBody>
                    <a:bodyPr/>
                    <a:lstStyle/>
                    <a:p>
                      <a:pPr marL="0" lvl="0" indent="0" algn="ctr" rtl="0">
                        <a:lnSpc>
                          <a:spcPct val="115000"/>
                        </a:lnSpc>
                        <a:spcBef>
                          <a:spcPts val="0"/>
                        </a:spcBef>
                        <a:spcAft>
                          <a:spcPts val="0"/>
                        </a:spcAft>
                        <a:buNone/>
                      </a:pPr>
                      <a:endParaRPr sz="2100">
                        <a:solidFill>
                          <a:schemeClr val="dk1"/>
                        </a:solidFill>
                      </a:endParaRPr>
                    </a:p>
                  </a:txBody>
                  <a:tcPr marL="121900" marR="121900" marT="121900" marB="121900"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AFAFD5">
                        <a:alpha val="50600"/>
                      </a:srgbClr>
                    </a:solidFill>
                  </a:tcPr>
                </a:tc>
                <a:tc>
                  <a:txBody>
                    <a:bodyPr/>
                    <a:lstStyle/>
                    <a:p>
                      <a:pPr marL="0" lvl="0" indent="0" algn="ctr" rtl="0">
                        <a:lnSpc>
                          <a:spcPct val="115000"/>
                        </a:lnSpc>
                        <a:spcBef>
                          <a:spcPts val="0"/>
                        </a:spcBef>
                        <a:spcAft>
                          <a:spcPts val="0"/>
                        </a:spcAft>
                        <a:buNone/>
                      </a:pPr>
                      <a:endParaRPr sz="2100">
                        <a:solidFill>
                          <a:schemeClr val="dk1"/>
                        </a:solidFill>
                      </a:endParaRPr>
                    </a:p>
                    <a:p>
                      <a:pPr marL="0" lvl="0" indent="0" algn="ctr" rtl="0">
                        <a:lnSpc>
                          <a:spcPct val="115000"/>
                        </a:lnSpc>
                        <a:spcBef>
                          <a:spcPts val="0"/>
                        </a:spcBef>
                        <a:spcAft>
                          <a:spcPts val="0"/>
                        </a:spcAft>
                        <a:buNone/>
                      </a:pPr>
                      <a:endParaRPr sz="2100">
                        <a:latin typeface="Montserrat"/>
                        <a:ea typeface="Montserrat"/>
                        <a:cs typeface="Montserrat"/>
                        <a:sym typeface="Montserrat"/>
                      </a:endParaRPr>
                    </a:p>
                  </a:txBody>
                  <a:tcPr marL="121900" marR="121900" marT="121900" marB="121900"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AFAFD5">
                        <a:alpha val="50600"/>
                      </a:srgbClr>
                    </a:solidFill>
                  </a:tcPr>
                </a:tc>
                <a:extLst>
                  <a:ext uri="{0D108BD9-81ED-4DB2-BD59-A6C34878D82A}">
                    <a16:rowId xmlns:a16="http://schemas.microsoft.com/office/drawing/2014/main" val="10000"/>
                  </a:ext>
                </a:extLst>
              </a:tr>
              <a:tr h="2051475">
                <a:tc>
                  <a:txBody>
                    <a:bodyPr/>
                    <a:lstStyle/>
                    <a:p>
                      <a:pPr marL="0" lvl="0" indent="0" algn="ctr" rtl="0">
                        <a:lnSpc>
                          <a:spcPct val="115000"/>
                        </a:lnSpc>
                        <a:spcBef>
                          <a:spcPts val="0"/>
                        </a:spcBef>
                        <a:spcAft>
                          <a:spcPts val="0"/>
                        </a:spcAft>
                        <a:buNone/>
                      </a:pPr>
                      <a:endParaRPr sz="2100">
                        <a:latin typeface="Montserrat"/>
                        <a:ea typeface="Montserrat"/>
                        <a:cs typeface="Montserrat"/>
                        <a:sym typeface="Montserrat"/>
                      </a:endParaRPr>
                    </a:p>
                  </a:txBody>
                  <a:tcPr marL="121900" marR="121900" marT="121900" marB="121900"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AFAFD5">
                        <a:alpha val="50600"/>
                      </a:srgbClr>
                    </a:solidFill>
                  </a:tcPr>
                </a:tc>
                <a:tc>
                  <a:txBody>
                    <a:bodyPr/>
                    <a:lstStyle/>
                    <a:p>
                      <a:pPr marL="0" lvl="0" indent="0" algn="ctr" rtl="0">
                        <a:lnSpc>
                          <a:spcPct val="115000"/>
                        </a:lnSpc>
                        <a:spcBef>
                          <a:spcPts val="0"/>
                        </a:spcBef>
                        <a:spcAft>
                          <a:spcPts val="0"/>
                        </a:spcAft>
                        <a:buNone/>
                      </a:pPr>
                      <a:endParaRPr sz="2100">
                        <a:latin typeface="Montserrat"/>
                        <a:ea typeface="Montserrat"/>
                        <a:cs typeface="Montserrat"/>
                        <a:sym typeface="Montserrat"/>
                      </a:endParaRPr>
                    </a:p>
                  </a:txBody>
                  <a:tcPr marL="121900" marR="121900" marT="121900" marB="121900" anchor="ctr">
                    <a:lnL w="114300" cap="flat" cmpd="sng">
                      <a:solidFill>
                        <a:srgbClr val="FFFFFF"/>
                      </a:solidFill>
                      <a:prstDash val="solid"/>
                      <a:round/>
                      <a:headEnd type="none" w="sm" len="sm"/>
                      <a:tailEnd type="none" w="sm" len="sm"/>
                    </a:lnL>
                    <a:lnR w="114300" cap="flat" cmpd="sng">
                      <a:solidFill>
                        <a:srgbClr val="FFFFFF"/>
                      </a:solidFill>
                      <a:prstDash val="solid"/>
                      <a:round/>
                      <a:headEnd type="none" w="sm" len="sm"/>
                      <a:tailEnd type="none" w="sm" len="sm"/>
                    </a:lnR>
                    <a:lnT w="114300" cap="flat" cmpd="sng">
                      <a:solidFill>
                        <a:srgbClr val="FFFFFF"/>
                      </a:solidFill>
                      <a:prstDash val="solid"/>
                      <a:round/>
                      <a:headEnd type="none" w="sm" len="sm"/>
                      <a:tailEnd type="none" w="sm" len="sm"/>
                    </a:lnT>
                    <a:lnB w="114300" cap="flat" cmpd="sng">
                      <a:solidFill>
                        <a:srgbClr val="FFFFFF"/>
                      </a:solidFill>
                      <a:prstDash val="solid"/>
                      <a:round/>
                      <a:headEnd type="none" w="sm" len="sm"/>
                      <a:tailEnd type="none" w="sm" len="sm"/>
                    </a:lnB>
                    <a:solidFill>
                      <a:srgbClr val="AFAFD5">
                        <a:alpha val="50600"/>
                      </a:srgbClr>
                    </a:solidFill>
                  </a:tcPr>
                </a:tc>
                <a:extLst>
                  <a:ext uri="{0D108BD9-81ED-4DB2-BD59-A6C34878D82A}">
                    <a16:rowId xmlns:a16="http://schemas.microsoft.com/office/drawing/2014/main" val="10001"/>
                  </a:ext>
                </a:extLst>
              </a:tr>
            </a:tbl>
          </a:graphicData>
        </a:graphic>
      </p:graphicFrame>
      <p:pic>
        <p:nvPicPr>
          <p:cNvPr id="164" name="Google Shape;164;p32" descr="SPEDstrategiesLogo.png"/>
          <p:cNvPicPr preferRelativeResize="0"/>
          <p:nvPr/>
        </p:nvPicPr>
        <p:blipFill rotWithShape="1">
          <a:blip r:embed="rId2">
            <a:alphaModFix/>
          </a:blip>
          <a:srcRect/>
          <a:stretch/>
        </p:blipFill>
        <p:spPr>
          <a:xfrm>
            <a:off x="10197824" y="6034058"/>
            <a:ext cx="1824225" cy="677650"/>
          </a:xfrm>
          <a:prstGeom prst="rect">
            <a:avLst/>
          </a:prstGeom>
          <a:noFill/>
          <a:ln>
            <a:noFill/>
          </a:ln>
        </p:spPr>
      </p:pic>
      <p:cxnSp>
        <p:nvCxnSpPr>
          <p:cNvPr id="165" name="Google Shape;165;p32"/>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scussion">
  <p:cSld name="CUSTOM_5">
    <p:spTree>
      <p:nvGrpSpPr>
        <p:cNvPr id="1" name="Shape 166"/>
        <p:cNvGrpSpPr/>
        <p:nvPr/>
      </p:nvGrpSpPr>
      <p:grpSpPr>
        <a:xfrm>
          <a:off x="0" y="0"/>
          <a:ext cx="0" cy="0"/>
          <a:chOff x="0" y="0"/>
          <a:chExt cx="0" cy="0"/>
        </a:xfrm>
      </p:grpSpPr>
      <p:pic>
        <p:nvPicPr>
          <p:cNvPr id="167" name="Google Shape;167;p33"/>
          <p:cNvPicPr preferRelativeResize="0"/>
          <p:nvPr/>
        </p:nvPicPr>
        <p:blipFill>
          <a:blip r:embed="rId2">
            <a:alphaModFix/>
          </a:blip>
          <a:stretch>
            <a:fillRect/>
          </a:stretch>
        </p:blipFill>
        <p:spPr>
          <a:xfrm>
            <a:off x="457300" y="2099000"/>
            <a:ext cx="3104066" cy="2895167"/>
          </a:xfrm>
          <a:prstGeom prst="rect">
            <a:avLst/>
          </a:prstGeom>
          <a:noFill/>
          <a:ln>
            <a:noFill/>
          </a:ln>
        </p:spPr>
      </p:pic>
      <p:pic>
        <p:nvPicPr>
          <p:cNvPr id="168" name="Google Shape;168;p33" descr="SPEDstrategiesLogo.png"/>
          <p:cNvPicPr preferRelativeResize="0"/>
          <p:nvPr/>
        </p:nvPicPr>
        <p:blipFill rotWithShape="1">
          <a:blip r:embed="rId3">
            <a:alphaModFix/>
          </a:blip>
          <a:srcRect/>
          <a:stretch/>
        </p:blipFill>
        <p:spPr>
          <a:xfrm>
            <a:off x="10197824" y="6034058"/>
            <a:ext cx="1824225" cy="677650"/>
          </a:xfrm>
          <a:prstGeom prst="rect">
            <a:avLst/>
          </a:prstGeom>
          <a:noFill/>
          <a:ln>
            <a:noFill/>
          </a:ln>
        </p:spPr>
      </p:pic>
      <p:cxnSp>
        <p:nvCxnSpPr>
          <p:cNvPr id="169" name="Google Shape;169;p33"/>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72" name="Google Shape;172;p3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73" name="Google Shape;173;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sz="1500"/>
            </a:lvl1pPr>
            <a:lvl2pPr lvl="1" algn="l" rtl="0">
              <a:lnSpc>
                <a:spcPct val="100000"/>
              </a:lnSpc>
              <a:spcBef>
                <a:spcPts val="0"/>
              </a:spcBef>
              <a:spcAft>
                <a:spcPts val="0"/>
              </a:spcAft>
              <a:buSzPts val="1500"/>
              <a:buNone/>
              <a:defRPr sz="1500"/>
            </a:lvl2pPr>
            <a:lvl3pPr lvl="2" algn="l" rtl="0">
              <a:lnSpc>
                <a:spcPct val="100000"/>
              </a:lnSpc>
              <a:spcBef>
                <a:spcPts val="0"/>
              </a:spcBef>
              <a:spcAft>
                <a:spcPts val="0"/>
              </a:spcAft>
              <a:buSzPts val="1500"/>
              <a:buNone/>
              <a:defRPr sz="1500"/>
            </a:lvl3pPr>
            <a:lvl4pPr lvl="3" algn="l" rtl="0">
              <a:lnSpc>
                <a:spcPct val="100000"/>
              </a:lnSpc>
              <a:spcBef>
                <a:spcPts val="0"/>
              </a:spcBef>
              <a:spcAft>
                <a:spcPts val="0"/>
              </a:spcAft>
              <a:buSzPts val="1500"/>
              <a:buNone/>
              <a:defRPr sz="1500"/>
            </a:lvl4pPr>
            <a:lvl5pPr lvl="4" algn="l" rtl="0">
              <a:lnSpc>
                <a:spcPct val="100000"/>
              </a:lnSpc>
              <a:spcBef>
                <a:spcPts val="0"/>
              </a:spcBef>
              <a:spcAft>
                <a:spcPts val="0"/>
              </a:spcAft>
              <a:buSzPts val="1500"/>
              <a:buNone/>
              <a:defRPr sz="1500"/>
            </a:lvl5pPr>
            <a:lvl6pPr lvl="5" algn="l" rtl="0">
              <a:lnSpc>
                <a:spcPct val="100000"/>
              </a:lnSpc>
              <a:spcBef>
                <a:spcPts val="0"/>
              </a:spcBef>
              <a:spcAft>
                <a:spcPts val="0"/>
              </a:spcAft>
              <a:buSzPts val="1500"/>
              <a:buNone/>
              <a:defRPr sz="1500"/>
            </a:lvl6pPr>
            <a:lvl7pPr lvl="6" algn="l" rtl="0">
              <a:lnSpc>
                <a:spcPct val="100000"/>
              </a:lnSpc>
              <a:spcBef>
                <a:spcPts val="0"/>
              </a:spcBef>
              <a:spcAft>
                <a:spcPts val="0"/>
              </a:spcAft>
              <a:buSzPts val="1500"/>
              <a:buNone/>
              <a:defRPr sz="1500"/>
            </a:lvl7pPr>
            <a:lvl8pPr lvl="7" algn="l" rtl="0">
              <a:lnSpc>
                <a:spcPct val="100000"/>
              </a:lnSpc>
              <a:spcBef>
                <a:spcPts val="0"/>
              </a:spcBef>
              <a:spcAft>
                <a:spcPts val="0"/>
              </a:spcAft>
              <a:buSzPts val="1500"/>
              <a:buNone/>
              <a:defRPr sz="1500"/>
            </a:lvl8pPr>
            <a:lvl9pPr lvl="8" algn="l" rtl="0">
              <a:lnSpc>
                <a:spcPct val="100000"/>
              </a:lnSpc>
              <a:spcBef>
                <a:spcPts val="0"/>
              </a:spcBef>
              <a:spcAft>
                <a:spcPts val="0"/>
              </a:spcAft>
              <a:buSzPts val="1500"/>
              <a:buNone/>
              <a:defRPr sz="1500"/>
            </a:lvl9pPr>
          </a:lstStyle>
          <a:p>
            <a:endParaRPr/>
          </a:p>
        </p:txBody>
      </p:sp>
      <p:sp>
        <p:nvSpPr>
          <p:cNvPr id="174" name="Google Shape;174;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sz="1500"/>
            </a:lvl1pPr>
            <a:lvl2pPr lvl="1" algn="l" rtl="0">
              <a:lnSpc>
                <a:spcPct val="100000"/>
              </a:lnSpc>
              <a:spcBef>
                <a:spcPts val="0"/>
              </a:spcBef>
              <a:spcAft>
                <a:spcPts val="0"/>
              </a:spcAft>
              <a:buSzPts val="1500"/>
              <a:buNone/>
              <a:defRPr sz="1500"/>
            </a:lvl2pPr>
            <a:lvl3pPr lvl="2" algn="l" rtl="0">
              <a:lnSpc>
                <a:spcPct val="100000"/>
              </a:lnSpc>
              <a:spcBef>
                <a:spcPts val="0"/>
              </a:spcBef>
              <a:spcAft>
                <a:spcPts val="0"/>
              </a:spcAft>
              <a:buSzPts val="1500"/>
              <a:buNone/>
              <a:defRPr sz="1500"/>
            </a:lvl3pPr>
            <a:lvl4pPr lvl="3" algn="l" rtl="0">
              <a:lnSpc>
                <a:spcPct val="100000"/>
              </a:lnSpc>
              <a:spcBef>
                <a:spcPts val="0"/>
              </a:spcBef>
              <a:spcAft>
                <a:spcPts val="0"/>
              </a:spcAft>
              <a:buSzPts val="1500"/>
              <a:buNone/>
              <a:defRPr sz="1500"/>
            </a:lvl4pPr>
            <a:lvl5pPr lvl="4" algn="l" rtl="0">
              <a:lnSpc>
                <a:spcPct val="100000"/>
              </a:lnSpc>
              <a:spcBef>
                <a:spcPts val="0"/>
              </a:spcBef>
              <a:spcAft>
                <a:spcPts val="0"/>
              </a:spcAft>
              <a:buSzPts val="1500"/>
              <a:buNone/>
              <a:defRPr sz="1500"/>
            </a:lvl5pPr>
            <a:lvl6pPr lvl="5" algn="l" rtl="0">
              <a:lnSpc>
                <a:spcPct val="100000"/>
              </a:lnSpc>
              <a:spcBef>
                <a:spcPts val="0"/>
              </a:spcBef>
              <a:spcAft>
                <a:spcPts val="0"/>
              </a:spcAft>
              <a:buSzPts val="1500"/>
              <a:buNone/>
              <a:defRPr sz="1500"/>
            </a:lvl6pPr>
            <a:lvl7pPr lvl="6" algn="l" rtl="0">
              <a:lnSpc>
                <a:spcPct val="100000"/>
              </a:lnSpc>
              <a:spcBef>
                <a:spcPts val="0"/>
              </a:spcBef>
              <a:spcAft>
                <a:spcPts val="0"/>
              </a:spcAft>
              <a:buSzPts val="1500"/>
              <a:buNone/>
              <a:defRPr sz="1500"/>
            </a:lvl7pPr>
            <a:lvl8pPr lvl="7" algn="l" rtl="0">
              <a:lnSpc>
                <a:spcPct val="100000"/>
              </a:lnSpc>
              <a:spcBef>
                <a:spcPts val="0"/>
              </a:spcBef>
              <a:spcAft>
                <a:spcPts val="0"/>
              </a:spcAft>
              <a:buSzPts val="1500"/>
              <a:buNone/>
              <a:defRPr sz="1500"/>
            </a:lvl8pPr>
            <a:lvl9pPr lvl="8" algn="l" rtl="0">
              <a:lnSpc>
                <a:spcPct val="100000"/>
              </a:lnSpc>
              <a:spcBef>
                <a:spcPts val="0"/>
              </a:spcBef>
              <a:spcAft>
                <a:spcPts val="0"/>
              </a:spcAft>
              <a:buSzPts val="1500"/>
              <a:buNone/>
              <a:defRPr sz="1500"/>
            </a:lvl9pPr>
          </a:lstStyle>
          <a:p>
            <a:endParaRPr/>
          </a:p>
        </p:txBody>
      </p:sp>
      <p:sp>
        <p:nvSpPr>
          <p:cNvPr id="175" name="Google Shape;175;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
        <p:nvSpPr>
          <p:cNvPr id="177" name="Google Shape;177;p3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8"/>
        <p:cNvGrpSpPr/>
        <p:nvPr/>
      </p:nvGrpSpPr>
      <p:grpSpPr>
        <a:xfrm>
          <a:off x="0" y="0"/>
          <a:ext cx="0" cy="0"/>
          <a:chOff x="0" y="0"/>
          <a:chExt cx="0" cy="0"/>
        </a:xfrm>
      </p:grpSpPr>
      <p:sp>
        <p:nvSpPr>
          <p:cNvPr id="179" name="Google Shape;179;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80" name="Google Shape;180;p3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81" name="Google Shape;181;p3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82" name="Google Shape;182;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sz="1500"/>
            </a:lvl1pPr>
            <a:lvl2pPr lvl="1" algn="l" rtl="0">
              <a:lnSpc>
                <a:spcPct val="100000"/>
              </a:lnSpc>
              <a:spcBef>
                <a:spcPts val="0"/>
              </a:spcBef>
              <a:spcAft>
                <a:spcPts val="0"/>
              </a:spcAft>
              <a:buSzPts val="1500"/>
              <a:buNone/>
              <a:defRPr sz="1500"/>
            </a:lvl2pPr>
            <a:lvl3pPr lvl="2" algn="l" rtl="0">
              <a:lnSpc>
                <a:spcPct val="100000"/>
              </a:lnSpc>
              <a:spcBef>
                <a:spcPts val="0"/>
              </a:spcBef>
              <a:spcAft>
                <a:spcPts val="0"/>
              </a:spcAft>
              <a:buSzPts val="1500"/>
              <a:buNone/>
              <a:defRPr sz="1500"/>
            </a:lvl3pPr>
            <a:lvl4pPr lvl="3" algn="l" rtl="0">
              <a:lnSpc>
                <a:spcPct val="100000"/>
              </a:lnSpc>
              <a:spcBef>
                <a:spcPts val="0"/>
              </a:spcBef>
              <a:spcAft>
                <a:spcPts val="0"/>
              </a:spcAft>
              <a:buSzPts val="1500"/>
              <a:buNone/>
              <a:defRPr sz="1500"/>
            </a:lvl4pPr>
            <a:lvl5pPr lvl="4" algn="l" rtl="0">
              <a:lnSpc>
                <a:spcPct val="100000"/>
              </a:lnSpc>
              <a:spcBef>
                <a:spcPts val="0"/>
              </a:spcBef>
              <a:spcAft>
                <a:spcPts val="0"/>
              </a:spcAft>
              <a:buSzPts val="1500"/>
              <a:buNone/>
              <a:defRPr sz="1500"/>
            </a:lvl5pPr>
            <a:lvl6pPr lvl="5" algn="l" rtl="0">
              <a:lnSpc>
                <a:spcPct val="100000"/>
              </a:lnSpc>
              <a:spcBef>
                <a:spcPts val="0"/>
              </a:spcBef>
              <a:spcAft>
                <a:spcPts val="0"/>
              </a:spcAft>
              <a:buSzPts val="1500"/>
              <a:buNone/>
              <a:defRPr sz="1500"/>
            </a:lvl6pPr>
            <a:lvl7pPr lvl="6" algn="l" rtl="0">
              <a:lnSpc>
                <a:spcPct val="100000"/>
              </a:lnSpc>
              <a:spcBef>
                <a:spcPts val="0"/>
              </a:spcBef>
              <a:spcAft>
                <a:spcPts val="0"/>
              </a:spcAft>
              <a:buSzPts val="1500"/>
              <a:buNone/>
              <a:defRPr sz="1500"/>
            </a:lvl7pPr>
            <a:lvl8pPr lvl="7" algn="l" rtl="0">
              <a:lnSpc>
                <a:spcPct val="100000"/>
              </a:lnSpc>
              <a:spcBef>
                <a:spcPts val="0"/>
              </a:spcBef>
              <a:spcAft>
                <a:spcPts val="0"/>
              </a:spcAft>
              <a:buSzPts val="1500"/>
              <a:buNone/>
              <a:defRPr sz="1500"/>
            </a:lvl8pPr>
            <a:lvl9pPr lvl="8" algn="l" rtl="0">
              <a:lnSpc>
                <a:spcPct val="100000"/>
              </a:lnSpc>
              <a:spcBef>
                <a:spcPts val="0"/>
              </a:spcBef>
              <a:spcAft>
                <a:spcPts val="0"/>
              </a:spcAft>
              <a:buSzPts val="1500"/>
              <a:buNone/>
              <a:defRPr sz="1500"/>
            </a:lvl9pPr>
          </a:lstStyle>
          <a:p>
            <a:endParaRPr/>
          </a:p>
        </p:txBody>
      </p:sp>
      <p:sp>
        <p:nvSpPr>
          <p:cNvPr id="183" name="Google Shape;183;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sz="1500"/>
            </a:lvl1pPr>
            <a:lvl2pPr lvl="1" algn="l" rtl="0">
              <a:lnSpc>
                <a:spcPct val="100000"/>
              </a:lnSpc>
              <a:spcBef>
                <a:spcPts val="0"/>
              </a:spcBef>
              <a:spcAft>
                <a:spcPts val="0"/>
              </a:spcAft>
              <a:buSzPts val="1500"/>
              <a:buNone/>
              <a:defRPr sz="1500"/>
            </a:lvl2pPr>
            <a:lvl3pPr lvl="2" algn="l" rtl="0">
              <a:lnSpc>
                <a:spcPct val="100000"/>
              </a:lnSpc>
              <a:spcBef>
                <a:spcPts val="0"/>
              </a:spcBef>
              <a:spcAft>
                <a:spcPts val="0"/>
              </a:spcAft>
              <a:buSzPts val="1500"/>
              <a:buNone/>
              <a:defRPr sz="1500"/>
            </a:lvl3pPr>
            <a:lvl4pPr lvl="3" algn="l" rtl="0">
              <a:lnSpc>
                <a:spcPct val="100000"/>
              </a:lnSpc>
              <a:spcBef>
                <a:spcPts val="0"/>
              </a:spcBef>
              <a:spcAft>
                <a:spcPts val="0"/>
              </a:spcAft>
              <a:buSzPts val="1500"/>
              <a:buNone/>
              <a:defRPr sz="1500"/>
            </a:lvl4pPr>
            <a:lvl5pPr lvl="4" algn="l" rtl="0">
              <a:lnSpc>
                <a:spcPct val="100000"/>
              </a:lnSpc>
              <a:spcBef>
                <a:spcPts val="0"/>
              </a:spcBef>
              <a:spcAft>
                <a:spcPts val="0"/>
              </a:spcAft>
              <a:buSzPts val="1500"/>
              <a:buNone/>
              <a:defRPr sz="1500"/>
            </a:lvl5pPr>
            <a:lvl6pPr lvl="5" algn="l" rtl="0">
              <a:lnSpc>
                <a:spcPct val="100000"/>
              </a:lnSpc>
              <a:spcBef>
                <a:spcPts val="0"/>
              </a:spcBef>
              <a:spcAft>
                <a:spcPts val="0"/>
              </a:spcAft>
              <a:buSzPts val="1500"/>
              <a:buNone/>
              <a:defRPr sz="1500"/>
            </a:lvl6pPr>
            <a:lvl7pPr lvl="6" algn="l" rtl="0">
              <a:lnSpc>
                <a:spcPct val="100000"/>
              </a:lnSpc>
              <a:spcBef>
                <a:spcPts val="0"/>
              </a:spcBef>
              <a:spcAft>
                <a:spcPts val="0"/>
              </a:spcAft>
              <a:buSzPts val="1500"/>
              <a:buNone/>
              <a:defRPr sz="1500"/>
            </a:lvl7pPr>
            <a:lvl8pPr lvl="7" algn="l" rtl="0">
              <a:lnSpc>
                <a:spcPct val="100000"/>
              </a:lnSpc>
              <a:spcBef>
                <a:spcPts val="0"/>
              </a:spcBef>
              <a:spcAft>
                <a:spcPts val="0"/>
              </a:spcAft>
              <a:buSzPts val="1500"/>
              <a:buNone/>
              <a:defRPr sz="1500"/>
            </a:lvl8pPr>
            <a:lvl9pPr lvl="8" algn="l" rtl="0">
              <a:lnSpc>
                <a:spcPct val="100000"/>
              </a:lnSpc>
              <a:spcBef>
                <a:spcPts val="0"/>
              </a:spcBef>
              <a:spcAft>
                <a:spcPts val="0"/>
              </a:spcAft>
              <a:buSzPts val="1500"/>
              <a:buNone/>
              <a:defRPr sz="1500"/>
            </a:lvl9pPr>
          </a:lstStyle>
          <a:p>
            <a:endParaRPr/>
          </a:p>
        </p:txBody>
      </p:sp>
      <p:sp>
        <p:nvSpPr>
          <p:cNvPr id="184" name="Google Shape;184;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ssion Agreements">
  <p:cSld name="CUSTOM">
    <p:spTree>
      <p:nvGrpSpPr>
        <p:cNvPr id="1" name="Shape 23"/>
        <p:cNvGrpSpPr/>
        <p:nvPr/>
      </p:nvGrpSpPr>
      <p:grpSpPr>
        <a:xfrm>
          <a:off x="0" y="0"/>
          <a:ext cx="0" cy="0"/>
          <a:chOff x="0" y="0"/>
          <a:chExt cx="0" cy="0"/>
        </a:xfrm>
      </p:grpSpPr>
      <p:sp>
        <p:nvSpPr>
          <p:cNvPr id="24" name="Google Shape;24;p5"/>
          <p:cNvSpPr txBox="1"/>
          <p:nvPr/>
        </p:nvSpPr>
        <p:spPr>
          <a:xfrm>
            <a:off x="533734" y="544975"/>
            <a:ext cx="5890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600" b="1" i="0" u="none" strike="noStrike" cap="none">
                <a:solidFill>
                  <a:srgbClr val="1F9CE4"/>
                </a:solidFill>
                <a:latin typeface="League Spartan"/>
                <a:ea typeface="League Spartan"/>
                <a:cs typeface="League Spartan"/>
                <a:sym typeface="League Spartan"/>
              </a:rPr>
              <a:t>Session Agreements</a:t>
            </a:r>
            <a:endParaRPr sz="3600" b="1" i="0" u="none" strike="noStrike" cap="none">
              <a:solidFill>
                <a:srgbClr val="1F9CE4"/>
              </a:solidFill>
              <a:latin typeface="League Spartan"/>
              <a:ea typeface="League Spartan"/>
              <a:cs typeface="League Spartan"/>
              <a:sym typeface="League Spartan"/>
            </a:endParaRPr>
          </a:p>
        </p:txBody>
      </p:sp>
      <p:graphicFrame>
        <p:nvGraphicFramePr>
          <p:cNvPr id="25" name="Google Shape;25;p5"/>
          <p:cNvGraphicFramePr/>
          <p:nvPr/>
        </p:nvGraphicFramePr>
        <p:xfrm>
          <a:off x="1811975" y="1562970"/>
          <a:ext cx="8586075" cy="4282000"/>
        </p:xfrm>
        <a:graphic>
          <a:graphicData uri="http://schemas.openxmlformats.org/drawingml/2006/table">
            <a:tbl>
              <a:tblPr>
                <a:noFill/>
                <a:tableStyleId>{9E140C50-6FE2-49C7-9D66-44FFDC7593D9}</a:tableStyleId>
              </a:tblPr>
              <a:tblGrid>
                <a:gridCol w="2862025">
                  <a:extLst>
                    <a:ext uri="{9D8B030D-6E8A-4147-A177-3AD203B41FA5}">
                      <a16:colId xmlns:a16="http://schemas.microsoft.com/office/drawing/2014/main" val="20000"/>
                    </a:ext>
                  </a:extLst>
                </a:gridCol>
                <a:gridCol w="2862025">
                  <a:extLst>
                    <a:ext uri="{9D8B030D-6E8A-4147-A177-3AD203B41FA5}">
                      <a16:colId xmlns:a16="http://schemas.microsoft.com/office/drawing/2014/main" val="20001"/>
                    </a:ext>
                  </a:extLst>
                </a:gridCol>
                <a:gridCol w="2862025">
                  <a:extLst>
                    <a:ext uri="{9D8B030D-6E8A-4147-A177-3AD203B41FA5}">
                      <a16:colId xmlns:a16="http://schemas.microsoft.com/office/drawing/2014/main" val="20002"/>
                    </a:ext>
                  </a:extLst>
                </a:gridCol>
              </a:tblGrid>
              <a:tr h="214100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Montserrat"/>
                          <a:ea typeface="Montserrat"/>
                          <a:cs typeface="Montserrat"/>
                          <a:sym typeface="Montserrat"/>
                        </a:rPr>
                        <a:t>Be Present</a:t>
                      </a:r>
                      <a:endParaRPr sz="2400" u="none" strike="noStrike" cap="none">
                        <a:latin typeface="Montserrat"/>
                        <a:ea typeface="Montserrat"/>
                        <a:cs typeface="Montserrat"/>
                        <a:sym typeface="Montserrat"/>
                      </a:endParaRPr>
                    </a:p>
                  </a:txBody>
                  <a:tcPr marL="91425" marR="91425" marT="91425" marB="91425" anchor="ctr">
                    <a:lnL w="228600" cap="flat" cmpd="sng">
                      <a:solidFill>
                        <a:srgbClr val="FFFFFF"/>
                      </a:solidFill>
                      <a:prstDash val="solid"/>
                      <a:round/>
                      <a:headEnd type="none" w="sm" len="sm"/>
                      <a:tailEnd type="none" w="sm" len="sm"/>
                    </a:lnL>
                    <a:lnR w="228600" cap="flat" cmpd="sng">
                      <a:solidFill>
                        <a:srgbClr val="FFFFFF"/>
                      </a:solidFill>
                      <a:prstDash val="solid"/>
                      <a:round/>
                      <a:headEnd type="none" w="sm" len="sm"/>
                      <a:tailEnd type="none" w="sm" len="sm"/>
                    </a:lnR>
                    <a:lnT w="228600" cap="flat" cmpd="sng">
                      <a:solidFill>
                        <a:srgbClr val="FFFFFF"/>
                      </a:solidFill>
                      <a:prstDash val="solid"/>
                      <a:round/>
                      <a:headEnd type="none" w="sm" len="sm"/>
                      <a:tailEnd type="none" w="sm" len="sm"/>
                    </a:lnT>
                    <a:lnB w="228600" cap="flat" cmpd="sng">
                      <a:solidFill>
                        <a:srgbClr val="FFFFFF"/>
                      </a:solidFill>
                      <a:prstDash val="solid"/>
                      <a:round/>
                      <a:headEnd type="none" w="sm" len="sm"/>
                      <a:tailEnd type="none" w="sm" len="sm"/>
                    </a:lnB>
                    <a:solidFill>
                      <a:srgbClr val="AFAFD5">
                        <a:alpha val="50600"/>
                      </a:srgb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Montserrat"/>
                          <a:ea typeface="Montserrat"/>
                          <a:cs typeface="Montserrat"/>
                          <a:sym typeface="Montserrat"/>
                        </a:rPr>
                        <a:t>Be Curious</a:t>
                      </a:r>
                      <a:endParaRPr sz="2400" u="none" strike="noStrike" cap="none">
                        <a:latin typeface="Montserrat"/>
                        <a:ea typeface="Montserrat"/>
                        <a:cs typeface="Montserrat"/>
                        <a:sym typeface="Montserrat"/>
                      </a:endParaRPr>
                    </a:p>
                  </a:txBody>
                  <a:tcPr marL="91425" marR="91425" marT="91425" marB="91425" anchor="ctr">
                    <a:lnL w="228600" cap="flat" cmpd="sng">
                      <a:solidFill>
                        <a:srgbClr val="FFFFFF"/>
                      </a:solidFill>
                      <a:prstDash val="solid"/>
                      <a:round/>
                      <a:headEnd type="none" w="sm" len="sm"/>
                      <a:tailEnd type="none" w="sm" len="sm"/>
                    </a:lnL>
                    <a:lnR w="228600" cap="flat" cmpd="sng">
                      <a:solidFill>
                        <a:srgbClr val="FFFFFF"/>
                      </a:solidFill>
                      <a:prstDash val="solid"/>
                      <a:round/>
                      <a:headEnd type="none" w="sm" len="sm"/>
                      <a:tailEnd type="none" w="sm" len="sm"/>
                    </a:lnR>
                    <a:lnT w="228600" cap="flat" cmpd="sng">
                      <a:solidFill>
                        <a:srgbClr val="FFFFFF"/>
                      </a:solidFill>
                      <a:prstDash val="solid"/>
                      <a:round/>
                      <a:headEnd type="none" w="sm" len="sm"/>
                      <a:tailEnd type="none" w="sm" len="sm"/>
                    </a:lnT>
                    <a:lnB w="228600" cap="flat" cmpd="sng">
                      <a:solidFill>
                        <a:srgbClr val="FFFFFF"/>
                      </a:solidFill>
                      <a:prstDash val="solid"/>
                      <a:round/>
                      <a:headEnd type="none" w="sm" len="sm"/>
                      <a:tailEnd type="none" w="sm" len="sm"/>
                    </a:lnB>
                    <a:solidFill>
                      <a:srgbClr val="AFAFD5">
                        <a:alpha val="50600"/>
                      </a:srgb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a:latin typeface="Montserrat"/>
                          <a:ea typeface="Montserrat"/>
                          <a:cs typeface="Montserrat"/>
                          <a:sym typeface="Montserrat"/>
                        </a:rPr>
                        <a:t>U</a:t>
                      </a:r>
                      <a:r>
                        <a:rPr lang="en-US" sz="2400" u="none" strike="noStrike" cap="none">
                          <a:latin typeface="Montserrat"/>
                          <a:ea typeface="Montserrat"/>
                          <a:cs typeface="Montserrat"/>
                          <a:sym typeface="Montserrat"/>
                        </a:rPr>
                        <a:t>se an Asset-Based Approach</a:t>
                      </a:r>
                      <a:endParaRPr sz="2400" u="none" strike="noStrike" cap="none">
                        <a:latin typeface="Montserrat"/>
                        <a:ea typeface="Montserrat"/>
                        <a:cs typeface="Montserrat"/>
                        <a:sym typeface="Montserrat"/>
                      </a:endParaRPr>
                    </a:p>
                  </a:txBody>
                  <a:tcPr marL="91425" marR="91425" marT="91425" marB="91425" anchor="ctr">
                    <a:lnL w="228600" cap="flat" cmpd="sng">
                      <a:solidFill>
                        <a:srgbClr val="FFFFFF"/>
                      </a:solidFill>
                      <a:prstDash val="solid"/>
                      <a:round/>
                      <a:headEnd type="none" w="sm" len="sm"/>
                      <a:tailEnd type="none" w="sm" len="sm"/>
                    </a:lnL>
                    <a:lnR w="228600" cap="flat" cmpd="sng">
                      <a:solidFill>
                        <a:srgbClr val="FFFFFF"/>
                      </a:solidFill>
                      <a:prstDash val="solid"/>
                      <a:round/>
                      <a:headEnd type="none" w="sm" len="sm"/>
                      <a:tailEnd type="none" w="sm" len="sm"/>
                    </a:lnR>
                    <a:lnT w="228600" cap="flat" cmpd="sng">
                      <a:solidFill>
                        <a:srgbClr val="FFFFFF"/>
                      </a:solidFill>
                      <a:prstDash val="solid"/>
                      <a:round/>
                      <a:headEnd type="none" w="sm" len="sm"/>
                      <a:tailEnd type="none" w="sm" len="sm"/>
                    </a:lnT>
                    <a:lnB w="228600" cap="flat" cmpd="sng">
                      <a:solidFill>
                        <a:srgbClr val="FFFFFF"/>
                      </a:solidFill>
                      <a:prstDash val="solid"/>
                      <a:round/>
                      <a:headEnd type="none" w="sm" len="sm"/>
                      <a:tailEnd type="none" w="sm" len="sm"/>
                    </a:lnB>
                    <a:solidFill>
                      <a:srgbClr val="AFAFD5">
                        <a:alpha val="50600"/>
                      </a:srgbClr>
                    </a:solidFill>
                  </a:tcPr>
                </a:tc>
                <a:extLst>
                  <a:ext uri="{0D108BD9-81ED-4DB2-BD59-A6C34878D82A}">
                    <a16:rowId xmlns:a16="http://schemas.microsoft.com/office/drawing/2014/main" val="10000"/>
                  </a:ext>
                </a:extLst>
              </a:tr>
              <a:tr h="214100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Montserrat"/>
                          <a:ea typeface="Montserrat"/>
                          <a:cs typeface="Montserrat"/>
                          <a:sym typeface="Montserrat"/>
                        </a:rPr>
                        <a:t>Solve Tough Problems</a:t>
                      </a:r>
                      <a:endParaRPr sz="2400" u="none" strike="noStrike" cap="none">
                        <a:latin typeface="Montserrat"/>
                        <a:ea typeface="Montserrat"/>
                        <a:cs typeface="Montserrat"/>
                        <a:sym typeface="Montserrat"/>
                      </a:endParaRPr>
                    </a:p>
                  </a:txBody>
                  <a:tcPr marL="91425" marR="91425" marT="91425" marB="91425" anchor="ctr">
                    <a:lnL w="228600" cap="flat" cmpd="sng">
                      <a:solidFill>
                        <a:srgbClr val="FFFFFF"/>
                      </a:solidFill>
                      <a:prstDash val="solid"/>
                      <a:round/>
                      <a:headEnd type="none" w="sm" len="sm"/>
                      <a:tailEnd type="none" w="sm" len="sm"/>
                    </a:lnL>
                    <a:lnR w="228600" cap="flat" cmpd="sng">
                      <a:solidFill>
                        <a:srgbClr val="FFFFFF"/>
                      </a:solidFill>
                      <a:prstDash val="solid"/>
                      <a:round/>
                      <a:headEnd type="none" w="sm" len="sm"/>
                      <a:tailEnd type="none" w="sm" len="sm"/>
                    </a:lnR>
                    <a:lnT w="228600" cap="flat" cmpd="sng">
                      <a:solidFill>
                        <a:srgbClr val="FFFFFF"/>
                      </a:solidFill>
                      <a:prstDash val="solid"/>
                      <a:round/>
                      <a:headEnd type="none" w="sm" len="sm"/>
                      <a:tailEnd type="none" w="sm" len="sm"/>
                    </a:lnT>
                    <a:lnB w="228600" cap="flat" cmpd="sng">
                      <a:solidFill>
                        <a:srgbClr val="FFFFFF"/>
                      </a:solidFill>
                      <a:prstDash val="solid"/>
                      <a:round/>
                      <a:headEnd type="none" w="sm" len="sm"/>
                      <a:tailEnd type="none" w="sm" len="sm"/>
                    </a:lnB>
                    <a:solidFill>
                      <a:srgbClr val="1F9CE4">
                        <a:alpha val="45830"/>
                      </a:srgbClr>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latin typeface="Montserrat"/>
                          <a:ea typeface="Montserrat"/>
                          <a:cs typeface="Montserrat"/>
                          <a:sym typeface="Montserrat"/>
                        </a:rPr>
                        <a:t>Better Together</a:t>
                      </a:r>
                      <a:endParaRPr sz="2400" u="none" strike="noStrike" cap="none">
                        <a:latin typeface="Montserrat"/>
                        <a:ea typeface="Montserrat"/>
                        <a:cs typeface="Montserrat"/>
                        <a:sym typeface="Montserrat"/>
                      </a:endParaRPr>
                    </a:p>
                  </a:txBody>
                  <a:tcPr marL="91425" marR="91425" marT="91425" marB="91425" anchor="ctr">
                    <a:lnL w="228600" cap="flat" cmpd="sng">
                      <a:solidFill>
                        <a:srgbClr val="FFFFFF"/>
                      </a:solidFill>
                      <a:prstDash val="solid"/>
                      <a:round/>
                      <a:headEnd type="none" w="sm" len="sm"/>
                      <a:tailEnd type="none" w="sm" len="sm"/>
                    </a:lnL>
                    <a:lnR w="228600" cap="flat" cmpd="sng">
                      <a:solidFill>
                        <a:srgbClr val="FFFFFF"/>
                      </a:solidFill>
                      <a:prstDash val="solid"/>
                      <a:round/>
                      <a:headEnd type="none" w="sm" len="sm"/>
                      <a:tailEnd type="none" w="sm" len="sm"/>
                    </a:lnR>
                    <a:lnT w="228600" cap="flat" cmpd="sng">
                      <a:solidFill>
                        <a:srgbClr val="FFFFFF"/>
                      </a:solidFill>
                      <a:prstDash val="solid"/>
                      <a:round/>
                      <a:headEnd type="none" w="sm" len="sm"/>
                      <a:tailEnd type="none" w="sm" len="sm"/>
                    </a:lnT>
                    <a:lnB w="228600" cap="flat" cmpd="sng">
                      <a:solidFill>
                        <a:srgbClr val="FFFFFF"/>
                      </a:solidFill>
                      <a:prstDash val="solid"/>
                      <a:round/>
                      <a:headEnd type="none" w="sm" len="sm"/>
                      <a:tailEnd type="none" w="sm" len="sm"/>
                    </a:lnB>
                    <a:solidFill>
                      <a:srgbClr val="1F9CE4">
                        <a:alpha val="45830"/>
                      </a:srgb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2400" i="1">
                          <a:solidFill>
                            <a:srgbClr val="000000"/>
                          </a:solidFill>
                          <a:latin typeface="Montserrat"/>
                          <a:ea typeface="Montserrat"/>
                          <a:cs typeface="Montserrat"/>
                          <a:sym typeface="Montserrat"/>
                        </a:rPr>
                        <a:t>Our </a:t>
                      </a:r>
                      <a:r>
                        <a:rPr lang="en-US" sz="2400">
                          <a:solidFill>
                            <a:srgbClr val="000000"/>
                          </a:solidFill>
                          <a:latin typeface="Montserrat"/>
                          <a:ea typeface="Montserrat"/>
                          <a:cs typeface="Montserrat"/>
                          <a:sym typeface="Montserrat"/>
                        </a:rPr>
                        <a:t>Students</a:t>
                      </a:r>
                      <a:endParaRPr sz="2400" u="none" strike="noStrike" cap="none">
                        <a:latin typeface="Montserrat"/>
                        <a:ea typeface="Montserrat"/>
                        <a:cs typeface="Montserrat"/>
                        <a:sym typeface="Montserrat"/>
                      </a:endParaRPr>
                    </a:p>
                  </a:txBody>
                  <a:tcPr marL="91425" marR="91425" marT="91425" marB="91425" anchor="ctr">
                    <a:lnL w="228600" cap="flat" cmpd="sng">
                      <a:solidFill>
                        <a:srgbClr val="FFFFFF"/>
                      </a:solidFill>
                      <a:prstDash val="solid"/>
                      <a:round/>
                      <a:headEnd type="none" w="sm" len="sm"/>
                      <a:tailEnd type="none" w="sm" len="sm"/>
                    </a:lnL>
                    <a:lnR w="228600" cap="flat" cmpd="sng">
                      <a:solidFill>
                        <a:srgbClr val="FFFFFF"/>
                      </a:solidFill>
                      <a:prstDash val="solid"/>
                      <a:round/>
                      <a:headEnd type="none" w="sm" len="sm"/>
                      <a:tailEnd type="none" w="sm" len="sm"/>
                    </a:lnR>
                    <a:lnT w="228600" cap="flat" cmpd="sng">
                      <a:solidFill>
                        <a:srgbClr val="FFFFFF"/>
                      </a:solidFill>
                      <a:prstDash val="solid"/>
                      <a:round/>
                      <a:headEnd type="none" w="sm" len="sm"/>
                      <a:tailEnd type="none" w="sm" len="sm"/>
                    </a:lnT>
                    <a:lnB w="228600" cap="flat" cmpd="sng">
                      <a:solidFill>
                        <a:srgbClr val="FFFFFF"/>
                      </a:solidFill>
                      <a:prstDash val="solid"/>
                      <a:round/>
                      <a:headEnd type="none" w="sm" len="sm"/>
                      <a:tailEnd type="none" w="sm" len="sm"/>
                    </a:lnB>
                    <a:solidFill>
                      <a:srgbClr val="1F9CE4">
                        <a:alpha val="45830"/>
                      </a:srgbClr>
                    </a:solidFill>
                  </a:tcPr>
                </a:tc>
                <a:extLst>
                  <a:ext uri="{0D108BD9-81ED-4DB2-BD59-A6C34878D82A}">
                    <a16:rowId xmlns:a16="http://schemas.microsoft.com/office/drawing/2014/main" val="10001"/>
                  </a:ext>
                </a:extLst>
              </a:tr>
            </a:tbl>
          </a:graphicData>
        </a:graphic>
      </p:graphicFrame>
      <p:pic>
        <p:nvPicPr>
          <p:cNvPr id="26" name="Google Shape;26;p5" descr="SPEDstrategiesLogo.png"/>
          <p:cNvPicPr preferRelativeResize="0"/>
          <p:nvPr/>
        </p:nvPicPr>
        <p:blipFill rotWithShape="1">
          <a:blip r:embed="rId2">
            <a:alphaModFix/>
          </a:blip>
          <a:srcRect/>
          <a:stretch/>
        </p:blipFill>
        <p:spPr>
          <a:xfrm>
            <a:off x="10132024" y="6018583"/>
            <a:ext cx="1824225" cy="677650"/>
          </a:xfrm>
          <a:prstGeom prst="rect">
            <a:avLst/>
          </a:prstGeom>
          <a:noFill/>
          <a:ln>
            <a:noFill/>
          </a:ln>
        </p:spPr>
      </p:pic>
      <p:cxnSp>
        <p:nvCxnSpPr>
          <p:cNvPr id="27" name="Google Shape;27;p5"/>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rg Overview">
  <p:cSld name="CUSTOM_1">
    <p:spTree>
      <p:nvGrpSpPr>
        <p:cNvPr id="1" name="Shape 28"/>
        <p:cNvGrpSpPr/>
        <p:nvPr/>
      </p:nvGrpSpPr>
      <p:grpSpPr>
        <a:xfrm>
          <a:off x="0" y="0"/>
          <a:ext cx="0" cy="0"/>
          <a:chOff x="0" y="0"/>
          <a:chExt cx="0" cy="0"/>
        </a:xfrm>
      </p:grpSpPr>
      <p:sp>
        <p:nvSpPr>
          <p:cNvPr id="29" name="Google Shape;29;p6"/>
          <p:cNvSpPr txBox="1"/>
          <p:nvPr/>
        </p:nvSpPr>
        <p:spPr>
          <a:xfrm>
            <a:off x="627631" y="462250"/>
            <a:ext cx="92253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600" b="1">
                <a:solidFill>
                  <a:srgbClr val="1F9CE4"/>
                </a:solidFill>
                <a:latin typeface="League Spartan"/>
                <a:ea typeface="League Spartan"/>
                <a:cs typeface="League Spartan"/>
                <a:sym typeface="League Spartan"/>
              </a:rPr>
              <a:t>Org Overview </a:t>
            </a:r>
            <a:endParaRPr sz="3600" b="1" i="0" u="none" strike="noStrike" cap="none">
              <a:solidFill>
                <a:srgbClr val="1F9CE4"/>
              </a:solidFill>
              <a:latin typeface="League Spartan"/>
              <a:ea typeface="League Spartan"/>
              <a:cs typeface="League Spartan"/>
              <a:sym typeface="League Spartan"/>
            </a:endParaRPr>
          </a:p>
        </p:txBody>
      </p:sp>
      <p:pic>
        <p:nvPicPr>
          <p:cNvPr id="30" name="Google Shape;30;p6" descr="SPEDstrategiesLogo.png"/>
          <p:cNvPicPr preferRelativeResize="0"/>
          <p:nvPr/>
        </p:nvPicPr>
        <p:blipFill rotWithShape="1">
          <a:blip r:embed="rId2">
            <a:alphaModFix/>
          </a:blip>
          <a:srcRect/>
          <a:stretch/>
        </p:blipFill>
        <p:spPr>
          <a:xfrm>
            <a:off x="10197824" y="6034058"/>
            <a:ext cx="1824225" cy="677650"/>
          </a:xfrm>
          <a:prstGeom prst="rect">
            <a:avLst/>
          </a:prstGeom>
          <a:noFill/>
          <a:ln>
            <a:noFill/>
          </a:ln>
        </p:spPr>
      </p:pic>
      <p:sp>
        <p:nvSpPr>
          <p:cNvPr id="31" name="Google Shape;31;p6"/>
          <p:cNvSpPr txBox="1"/>
          <p:nvPr/>
        </p:nvSpPr>
        <p:spPr>
          <a:xfrm>
            <a:off x="525475" y="1403875"/>
            <a:ext cx="11020800" cy="492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11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32" name="Google Shape;32;p6"/>
          <p:cNvSpPr txBox="1"/>
          <p:nvPr/>
        </p:nvSpPr>
        <p:spPr>
          <a:xfrm>
            <a:off x="525625" y="1857725"/>
            <a:ext cx="110208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100"/>
              </a:spcBef>
              <a:spcAft>
                <a:spcPts val="1100"/>
              </a:spcAft>
              <a:buNone/>
            </a:pPr>
            <a:endParaRPr sz="2300" b="0" i="0" u="none" strike="noStrike" cap="none">
              <a:solidFill>
                <a:srgbClr val="000000"/>
              </a:solidFill>
              <a:latin typeface="Spartan"/>
              <a:ea typeface="Spartan"/>
              <a:cs typeface="Spartan"/>
              <a:sym typeface="Spartan"/>
            </a:endParaRPr>
          </a:p>
        </p:txBody>
      </p:sp>
      <p:sp>
        <p:nvSpPr>
          <p:cNvPr id="33" name="Google Shape;33;p6"/>
          <p:cNvSpPr txBox="1"/>
          <p:nvPr/>
        </p:nvSpPr>
        <p:spPr>
          <a:xfrm>
            <a:off x="659475" y="1485600"/>
            <a:ext cx="5582100" cy="542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300" b="1" u="sng">
                <a:solidFill>
                  <a:srgbClr val="6060AB"/>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SPED Strategies</a:t>
            </a:r>
            <a:r>
              <a:rPr lang="en-US" sz="2300">
                <a:latin typeface="Montserrat"/>
                <a:ea typeface="Montserrat"/>
                <a:cs typeface="Montserrat"/>
                <a:sym typeface="Montserrat"/>
              </a:rPr>
              <a:t> is transforming how students with disabilities experience school everyday by ensuring leaders and educators across the nation have the tools and resources they need to effectively meet the needs of students with disabilities and prepare them to be successful in life after high school. </a:t>
            </a:r>
            <a:endParaRPr sz="2300">
              <a:latin typeface="Montserrat"/>
              <a:ea typeface="Montserrat"/>
              <a:cs typeface="Montserrat"/>
              <a:sym typeface="Montserrat"/>
            </a:endParaRPr>
          </a:p>
          <a:p>
            <a:pPr marL="0" lvl="0" indent="0" algn="just" rtl="0">
              <a:lnSpc>
                <a:spcPct val="115000"/>
              </a:lnSpc>
              <a:spcBef>
                <a:spcPts val="0"/>
              </a:spcBef>
              <a:spcAft>
                <a:spcPts val="0"/>
              </a:spcAft>
              <a:buClr>
                <a:srgbClr val="000000"/>
              </a:buClr>
              <a:buSzPts val="1100"/>
              <a:buFont typeface="Arial"/>
              <a:buNone/>
            </a:pPr>
            <a:endParaRPr sz="2300">
              <a:latin typeface="Montserrat"/>
              <a:ea typeface="Montserrat"/>
              <a:cs typeface="Montserrat"/>
              <a:sym typeface="Montserrat"/>
            </a:endParaRPr>
          </a:p>
          <a:p>
            <a:pPr marL="0" lvl="0" indent="0" algn="just" rtl="0">
              <a:lnSpc>
                <a:spcPct val="115000"/>
              </a:lnSpc>
              <a:spcBef>
                <a:spcPts val="0"/>
              </a:spcBef>
              <a:spcAft>
                <a:spcPts val="0"/>
              </a:spcAft>
              <a:buNone/>
            </a:pPr>
            <a:endParaRPr sz="2300">
              <a:latin typeface="Montserrat"/>
              <a:ea typeface="Montserrat"/>
              <a:cs typeface="Montserrat"/>
              <a:sym typeface="Montserrat"/>
            </a:endParaRPr>
          </a:p>
          <a:p>
            <a:pPr marL="0" lvl="0" indent="0" algn="just" rtl="0">
              <a:lnSpc>
                <a:spcPct val="115000"/>
              </a:lnSpc>
              <a:spcBef>
                <a:spcPts val="0"/>
              </a:spcBef>
              <a:spcAft>
                <a:spcPts val="0"/>
              </a:spcAft>
              <a:buNone/>
            </a:pPr>
            <a:endParaRPr sz="2300">
              <a:latin typeface="Montserrat"/>
              <a:ea typeface="Montserrat"/>
              <a:cs typeface="Montserrat"/>
              <a:sym typeface="Montserrat"/>
            </a:endParaRPr>
          </a:p>
          <a:p>
            <a:pPr marL="0" lvl="0" indent="0" algn="just" rtl="0">
              <a:lnSpc>
                <a:spcPct val="115000"/>
              </a:lnSpc>
              <a:spcBef>
                <a:spcPts val="0"/>
              </a:spcBef>
              <a:spcAft>
                <a:spcPts val="0"/>
              </a:spcAft>
              <a:buNone/>
            </a:pPr>
            <a:endParaRPr sz="2300">
              <a:latin typeface="Montserrat"/>
              <a:ea typeface="Montserrat"/>
              <a:cs typeface="Montserrat"/>
              <a:sym typeface="Montserrat"/>
            </a:endParaRPr>
          </a:p>
        </p:txBody>
      </p:sp>
      <p:pic>
        <p:nvPicPr>
          <p:cNvPr id="34" name="Google Shape;34;p6"/>
          <p:cNvPicPr preferRelativeResize="0"/>
          <p:nvPr/>
        </p:nvPicPr>
        <p:blipFill>
          <a:blip r:embed="rId4">
            <a:alphaModFix/>
          </a:blip>
          <a:stretch>
            <a:fillRect/>
          </a:stretch>
        </p:blipFill>
        <p:spPr>
          <a:xfrm>
            <a:off x="6096000" y="76212"/>
            <a:ext cx="6216276" cy="6216276"/>
          </a:xfrm>
          <a:prstGeom prst="rect">
            <a:avLst/>
          </a:prstGeom>
          <a:noFill/>
          <a:ln>
            <a:noFill/>
          </a:ln>
        </p:spPr>
      </p:pic>
      <p:cxnSp>
        <p:nvCxnSpPr>
          <p:cNvPr id="35" name="Google Shape;35;p6"/>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CUSTOM_2">
    <p:spTree>
      <p:nvGrpSpPr>
        <p:cNvPr id="1" name="Shape 36"/>
        <p:cNvGrpSpPr/>
        <p:nvPr/>
      </p:nvGrpSpPr>
      <p:grpSpPr>
        <a:xfrm>
          <a:off x="0" y="0"/>
          <a:ext cx="0" cy="0"/>
          <a:chOff x="0" y="0"/>
          <a:chExt cx="0" cy="0"/>
        </a:xfrm>
      </p:grpSpPr>
      <p:sp>
        <p:nvSpPr>
          <p:cNvPr id="37" name="Google Shape;37;p7"/>
          <p:cNvSpPr txBox="1"/>
          <p:nvPr/>
        </p:nvSpPr>
        <p:spPr>
          <a:xfrm>
            <a:off x="8564704" y="689125"/>
            <a:ext cx="2010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2000" b="1" i="0" u="none" strike="noStrike" cap="none">
              <a:solidFill>
                <a:srgbClr val="6060AB"/>
              </a:solidFill>
              <a:latin typeface="Proxima Nova"/>
              <a:ea typeface="Proxima Nova"/>
              <a:cs typeface="Proxima Nova"/>
              <a:sym typeface="Proxima Nova"/>
            </a:endParaRPr>
          </a:p>
        </p:txBody>
      </p:sp>
      <p:sp>
        <p:nvSpPr>
          <p:cNvPr id="38" name="Google Shape;38;p7"/>
          <p:cNvSpPr txBox="1"/>
          <p:nvPr/>
        </p:nvSpPr>
        <p:spPr>
          <a:xfrm>
            <a:off x="1964084" y="595925"/>
            <a:ext cx="5890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600" b="1">
                <a:solidFill>
                  <a:srgbClr val="1F9CE4"/>
                </a:solidFill>
                <a:latin typeface="League Spartan"/>
                <a:ea typeface="League Spartan"/>
                <a:cs typeface="League Spartan"/>
                <a:sym typeface="League Spartan"/>
              </a:rPr>
              <a:t>About Your Facilitator</a:t>
            </a:r>
            <a:endParaRPr sz="3600" b="1" i="0" u="none" strike="noStrike" cap="none">
              <a:solidFill>
                <a:srgbClr val="1F9CE4"/>
              </a:solidFill>
              <a:latin typeface="League Spartan"/>
              <a:ea typeface="League Spartan"/>
              <a:cs typeface="League Spartan"/>
              <a:sym typeface="League Spartan"/>
            </a:endParaRPr>
          </a:p>
        </p:txBody>
      </p:sp>
      <p:sp>
        <p:nvSpPr>
          <p:cNvPr id="39" name="Google Shape;39;p7"/>
          <p:cNvSpPr/>
          <p:nvPr/>
        </p:nvSpPr>
        <p:spPr>
          <a:xfrm>
            <a:off x="3493650" y="1911900"/>
            <a:ext cx="5141700" cy="3665100"/>
          </a:xfrm>
          <a:prstGeom prst="roundRect">
            <a:avLst>
              <a:gd name="adj" fmla="val 16667"/>
            </a:avLst>
          </a:prstGeom>
          <a:solidFill>
            <a:srgbClr val="AFAFD5">
              <a:alpha val="7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00" b="1">
              <a:solidFill>
                <a:srgbClr val="674EA7"/>
              </a:solidFill>
              <a:latin typeface="Montserrat"/>
              <a:ea typeface="Montserrat"/>
              <a:cs typeface="Montserrat"/>
              <a:sym typeface="Montserrat"/>
            </a:endParaRPr>
          </a:p>
          <a:p>
            <a:pPr marL="0" lvl="0" indent="0" algn="l" rtl="0">
              <a:spcBef>
                <a:spcPts val="0"/>
              </a:spcBef>
              <a:spcAft>
                <a:spcPts val="0"/>
              </a:spcAft>
              <a:buNone/>
            </a:pPr>
            <a:endParaRPr sz="2300" b="1">
              <a:solidFill>
                <a:srgbClr val="674EA7"/>
              </a:solidFill>
              <a:latin typeface="Montserrat"/>
              <a:ea typeface="Montserrat"/>
              <a:cs typeface="Montserrat"/>
              <a:sym typeface="Montserrat"/>
            </a:endParaRPr>
          </a:p>
          <a:p>
            <a:pPr marL="0" lvl="0" indent="0" algn="l" rtl="0">
              <a:spcBef>
                <a:spcPts val="0"/>
              </a:spcBef>
              <a:spcAft>
                <a:spcPts val="0"/>
              </a:spcAft>
              <a:buNone/>
            </a:pPr>
            <a:endParaRPr sz="2300" b="1">
              <a:solidFill>
                <a:srgbClr val="674EA7"/>
              </a:solidFill>
              <a:latin typeface="Montserrat"/>
              <a:ea typeface="Montserrat"/>
              <a:cs typeface="Montserrat"/>
              <a:sym typeface="Montserrat"/>
            </a:endParaRPr>
          </a:p>
          <a:p>
            <a:pPr marL="0" lvl="0" indent="0" algn="l" rtl="0">
              <a:spcBef>
                <a:spcPts val="0"/>
              </a:spcBef>
              <a:spcAft>
                <a:spcPts val="0"/>
              </a:spcAft>
              <a:buNone/>
            </a:pPr>
            <a:endParaRPr sz="2300" b="1">
              <a:solidFill>
                <a:srgbClr val="674EA7"/>
              </a:solidFill>
              <a:latin typeface="Montserrat"/>
              <a:ea typeface="Montserrat"/>
              <a:cs typeface="Montserrat"/>
              <a:sym typeface="Montserrat"/>
            </a:endParaRPr>
          </a:p>
          <a:p>
            <a:pPr marL="0" lvl="0" indent="0" algn="ctr" rtl="0">
              <a:spcBef>
                <a:spcPts val="0"/>
              </a:spcBef>
              <a:spcAft>
                <a:spcPts val="0"/>
              </a:spcAft>
              <a:buNone/>
            </a:pPr>
            <a:endParaRPr sz="2300" b="1">
              <a:solidFill>
                <a:srgbClr val="674EA7"/>
              </a:solidFill>
              <a:latin typeface="Montserrat"/>
              <a:ea typeface="Montserrat"/>
              <a:cs typeface="Montserrat"/>
              <a:sym typeface="Montserrat"/>
            </a:endParaRPr>
          </a:p>
          <a:p>
            <a:pPr marL="0" lvl="0" indent="0" algn="ctr" rtl="0">
              <a:spcBef>
                <a:spcPts val="0"/>
              </a:spcBef>
              <a:spcAft>
                <a:spcPts val="0"/>
              </a:spcAft>
              <a:buNone/>
            </a:pPr>
            <a:endParaRPr sz="2300" b="1">
              <a:solidFill>
                <a:srgbClr val="674EA7"/>
              </a:solidFill>
              <a:latin typeface="Montserrat"/>
              <a:ea typeface="Montserrat"/>
              <a:cs typeface="Montserrat"/>
              <a:sym typeface="Montserrat"/>
            </a:endParaRPr>
          </a:p>
          <a:p>
            <a:pPr marL="0" lvl="0" indent="0" algn="ctr" rtl="0">
              <a:spcBef>
                <a:spcPts val="0"/>
              </a:spcBef>
              <a:spcAft>
                <a:spcPts val="0"/>
              </a:spcAft>
              <a:buNone/>
            </a:pPr>
            <a:endParaRPr sz="2000" i="1">
              <a:solidFill>
                <a:srgbClr val="674EA7"/>
              </a:solidFill>
              <a:latin typeface="Montserrat"/>
              <a:ea typeface="Montserrat"/>
              <a:cs typeface="Montserrat"/>
              <a:sym typeface="Montserrat"/>
            </a:endParaRPr>
          </a:p>
        </p:txBody>
      </p:sp>
      <p:pic>
        <p:nvPicPr>
          <p:cNvPr id="40" name="Google Shape;40;p7" descr="SPEDstrategiesLogo.png"/>
          <p:cNvPicPr preferRelativeResize="0"/>
          <p:nvPr/>
        </p:nvPicPr>
        <p:blipFill rotWithShape="1">
          <a:blip r:embed="rId2">
            <a:alphaModFix/>
          </a:blip>
          <a:srcRect/>
          <a:stretch/>
        </p:blipFill>
        <p:spPr>
          <a:xfrm>
            <a:off x="10198524" y="5998158"/>
            <a:ext cx="1824225" cy="677650"/>
          </a:xfrm>
          <a:prstGeom prst="rect">
            <a:avLst/>
          </a:prstGeom>
          <a:noFill/>
          <a:ln>
            <a:noFill/>
          </a:ln>
        </p:spPr>
      </p:pic>
      <p:cxnSp>
        <p:nvCxnSpPr>
          <p:cNvPr id="41" name="Google Shape;41;p7"/>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42" name="Google Shape;42;p7"/>
          <p:cNvPicPr preferRelativeResize="0"/>
          <p:nvPr/>
        </p:nvPicPr>
        <p:blipFill>
          <a:blip r:embed="rId3">
            <a:alphaModFix/>
          </a:blip>
          <a:stretch>
            <a:fillRect/>
          </a:stretch>
        </p:blipFill>
        <p:spPr>
          <a:xfrm>
            <a:off x="-510342" y="-597973"/>
            <a:ext cx="3018707" cy="3034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cus Areas">
  <p:cSld name="CUSTOM_4">
    <p:spTree>
      <p:nvGrpSpPr>
        <p:cNvPr id="1" name="Shape 43"/>
        <p:cNvGrpSpPr/>
        <p:nvPr/>
      </p:nvGrpSpPr>
      <p:grpSpPr>
        <a:xfrm>
          <a:off x="0" y="0"/>
          <a:ext cx="0" cy="0"/>
          <a:chOff x="0" y="0"/>
          <a:chExt cx="0" cy="0"/>
        </a:xfrm>
      </p:grpSpPr>
      <p:pic>
        <p:nvPicPr>
          <p:cNvPr id="44" name="Google Shape;44;p8"/>
          <p:cNvPicPr preferRelativeResize="0"/>
          <p:nvPr/>
        </p:nvPicPr>
        <p:blipFill>
          <a:blip r:embed="rId2">
            <a:alphaModFix/>
          </a:blip>
          <a:stretch>
            <a:fillRect/>
          </a:stretch>
        </p:blipFill>
        <p:spPr>
          <a:xfrm>
            <a:off x="920950" y="1896475"/>
            <a:ext cx="10625326" cy="3949400"/>
          </a:xfrm>
          <a:prstGeom prst="rect">
            <a:avLst/>
          </a:prstGeom>
          <a:noFill/>
          <a:ln>
            <a:noFill/>
          </a:ln>
        </p:spPr>
      </p:pic>
      <p:sp>
        <p:nvSpPr>
          <p:cNvPr id="45" name="Google Shape;45;p8"/>
          <p:cNvSpPr txBox="1"/>
          <p:nvPr/>
        </p:nvSpPr>
        <p:spPr>
          <a:xfrm>
            <a:off x="601681" y="335200"/>
            <a:ext cx="92253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3600" b="1">
                <a:solidFill>
                  <a:srgbClr val="1F9CE4"/>
                </a:solidFill>
                <a:latin typeface="League Spartan"/>
                <a:ea typeface="League Spartan"/>
                <a:cs typeface="League Spartan"/>
                <a:sym typeface="League Spartan"/>
              </a:rPr>
              <a:t>Our Focus Areas </a:t>
            </a:r>
            <a:endParaRPr sz="3600" b="1" i="0" u="none" strike="noStrike" cap="none">
              <a:solidFill>
                <a:srgbClr val="1F9CE4"/>
              </a:solidFill>
              <a:latin typeface="League Spartan"/>
              <a:ea typeface="League Spartan"/>
              <a:cs typeface="League Spartan"/>
              <a:sym typeface="League Spartan"/>
            </a:endParaRPr>
          </a:p>
        </p:txBody>
      </p:sp>
      <p:sp>
        <p:nvSpPr>
          <p:cNvPr id="46" name="Google Shape;46;p8"/>
          <p:cNvSpPr txBox="1"/>
          <p:nvPr/>
        </p:nvSpPr>
        <p:spPr>
          <a:xfrm>
            <a:off x="525475" y="1403875"/>
            <a:ext cx="11020800" cy="492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11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7" name="Google Shape;47;p8"/>
          <p:cNvSpPr txBox="1"/>
          <p:nvPr/>
        </p:nvSpPr>
        <p:spPr>
          <a:xfrm>
            <a:off x="525625" y="1857725"/>
            <a:ext cx="110208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100"/>
              </a:spcBef>
              <a:spcAft>
                <a:spcPts val="1100"/>
              </a:spcAft>
              <a:buNone/>
            </a:pPr>
            <a:endParaRPr sz="2300" b="0" i="0" u="none" strike="noStrike" cap="none">
              <a:solidFill>
                <a:srgbClr val="000000"/>
              </a:solidFill>
              <a:latin typeface="Spartan"/>
              <a:ea typeface="Spartan"/>
              <a:cs typeface="Spartan"/>
              <a:sym typeface="Spartan"/>
            </a:endParaRPr>
          </a:p>
        </p:txBody>
      </p:sp>
      <p:sp>
        <p:nvSpPr>
          <p:cNvPr id="48" name="Google Shape;48;p8"/>
          <p:cNvSpPr txBox="1"/>
          <p:nvPr/>
        </p:nvSpPr>
        <p:spPr>
          <a:xfrm>
            <a:off x="601675" y="1163200"/>
            <a:ext cx="11020800" cy="216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300">
                <a:latin typeface="Montserrat"/>
                <a:ea typeface="Montserrat"/>
                <a:cs typeface="Montserrat"/>
                <a:sym typeface="Montserrat"/>
              </a:rPr>
              <a:t>SPED Strategies works with partners who are committed to tackling long standing challenges and are seeking solutions that transform outcomes for students with disabilities. We support partners with customized supports in the following areas:</a:t>
            </a:r>
            <a:endParaRPr sz="2300">
              <a:latin typeface="Montserrat"/>
              <a:ea typeface="Montserrat"/>
              <a:cs typeface="Montserrat"/>
              <a:sym typeface="Montserrat"/>
            </a:endParaRPr>
          </a:p>
          <a:p>
            <a:pPr marL="0" lvl="0" indent="0" algn="just" rtl="0">
              <a:lnSpc>
                <a:spcPct val="115000"/>
              </a:lnSpc>
              <a:spcBef>
                <a:spcPts val="0"/>
              </a:spcBef>
              <a:spcAft>
                <a:spcPts val="0"/>
              </a:spcAft>
              <a:buNone/>
            </a:pPr>
            <a:endParaRPr sz="2300">
              <a:latin typeface="Proxima Nova"/>
              <a:ea typeface="Proxima Nova"/>
              <a:cs typeface="Proxima Nova"/>
              <a:sym typeface="Proxima Nova"/>
            </a:endParaRPr>
          </a:p>
        </p:txBody>
      </p:sp>
      <p:sp>
        <p:nvSpPr>
          <p:cNvPr id="49" name="Google Shape;49;p8"/>
          <p:cNvSpPr txBox="1"/>
          <p:nvPr/>
        </p:nvSpPr>
        <p:spPr>
          <a:xfrm>
            <a:off x="8404975" y="4903525"/>
            <a:ext cx="25260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1F9CE4"/>
                </a:solidFill>
                <a:latin typeface="League Spartan"/>
                <a:ea typeface="League Spartan"/>
                <a:cs typeface="League Spartan"/>
                <a:sym typeface="League Spartan"/>
              </a:rPr>
              <a:t>ADVANCING INCLUSIVE EDUCATION</a:t>
            </a:r>
            <a:endParaRPr sz="2000" b="1">
              <a:solidFill>
                <a:srgbClr val="1F9CE4"/>
              </a:solidFill>
              <a:latin typeface="League Spartan"/>
              <a:ea typeface="League Spartan"/>
              <a:cs typeface="League Spartan"/>
              <a:sym typeface="League Spartan"/>
            </a:endParaRPr>
          </a:p>
        </p:txBody>
      </p:sp>
      <p:sp>
        <p:nvSpPr>
          <p:cNvPr id="50" name="Google Shape;50;p8"/>
          <p:cNvSpPr txBox="1"/>
          <p:nvPr/>
        </p:nvSpPr>
        <p:spPr>
          <a:xfrm>
            <a:off x="3822025" y="4903525"/>
            <a:ext cx="26319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C7AFDD"/>
                </a:solidFill>
                <a:latin typeface="League Spartan"/>
                <a:ea typeface="League Spartan"/>
                <a:cs typeface="League Spartan"/>
                <a:sym typeface="League Spartan"/>
              </a:rPr>
              <a:t>DRIVING</a:t>
            </a:r>
            <a:endParaRPr sz="2000" b="1">
              <a:solidFill>
                <a:srgbClr val="C7AFDD"/>
              </a:solidFill>
              <a:latin typeface="League Spartan"/>
              <a:ea typeface="League Spartan"/>
              <a:cs typeface="League Spartan"/>
              <a:sym typeface="League Spartan"/>
            </a:endParaRPr>
          </a:p>
          <a:p>
            <a:pPr marL="0" lvl="0" indent="0" algn="ctr" rtl="0">
              <a:spcBef>
                <a:spcPts val="0"/>
              </a:spcBef>
              <a:spcAft>
                <a:spcPts val="0"/>
              </a:spcAft>
              <a:buNone/>
            </a:pPr>
            <a:r>
              <a:rPr lang="en-US" sz="2000" b="1">
                <a:solidFill>
                  <a:srgbClr val="C7AFDD"/>
                </a:solidFill>
                <a:latin typeface="League Spartan"/>
                <a:ea typeface="League Spartan"/>
                <a:cs typeface="League Spartan"/>
                <a:sym typeface="League Spartan"/>
              </a:rPr>
              <a:t>SYSTEMS TRANSFORMATION</a:t>
            </a:r>
            <a:endParaRPr sz="2000" b="1">
              <a:solidFill>
                <a:srgbClr val="C7AFDD"/>
              </a:solidFill>
              <a:latin typeface="League Spartan"/>
              <a:ea typeface="League Spartan"/>
              <a:cs typeface="League Spartan"/>
              <a:sym typeface="League Spartan"/>
            </a:endParaRPr>
          </a:p>
        </p:txBody>
      </p:sp>
      <p:sp>
        <p:nvSpPr>
          <p:cNvPr id="51" name="Google Shape;51;p8"/>
          <p:cNvSpPr txBox="1"/>
          <p:nvPr/>
        </p:nvSpPr>
        <p:spPr>
          <a:xfrm>
            <a:off x="1594575" y="4903525"/>
            <a:ext cx="26319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88F4FF"/>
                </a:solidFill>
                <a:latin typeface="League Spartan"/>
                <a:ea typeface="League Spartan"/>
                <a:cs typeface="League Spartan"/>
                <a:sym typeface="League Spartan"/>
              </a:rPr>
              <a:t>SUPPORTING</a:t>
            </a:r>
            <a:endParaRPr sz="2000" b="1">
              <a:solidFill>
                <a:srgbClr val="88F4FF"/>
              </a:solidFill>
              <a:latin typeface="League Spartan"/>
              <a:ea typeface="League Spartan"/>
              <a:cs typeface="League Spartan"/>
              <a:sym typeface="League Spartan"/>
            </a:endParaRPr>
          </a:p>
          <a:p>
            <a:pPr marL="0" lvl="0" indent="0" algn="ctr" rtl="0">
              <a:spcBef>
                <a:spcPts val="0"/>
              </a:spcBef>
              <a:spcAft>
                <a:spcPts val="0"/>
              </a:spcAft>
              <a:buNone/>
            </a:pPr>
            <a:r>
              <a:rPr lang="en-US" sz="2000" b="1">
                <a:solidFill>
                  <a:srgbClr val="88F4FF"/>
                </a:solidFill>
                <a:latin typeface="League Spartan"/>
                <a:ea typeface="League Spartan"/>
                <a:cs typeface="League Spartan"/>
                <a:sym typeface="League Spartan"/>
              </a:rPr>
              <a:t>SPECIAL EDUCATION LEADERS</a:t>
            </a:r>
            <a:endParaRPr sz="2000" b="1">
              <a:solidFill>
                <a:srgbClr val="88F4FF"/>
              </a:solidFill>
              <a:latin typeface="League Spartan"/>
              <a:ea typeface="League Spartan"/>
              <a:cs typeface="League Spartan"/>
              <a:sym typeface="League Spartan"/>
            </a:endParaRPr>
          </a:p>
        </p:txBody>
      </p:sp>
      <p:sp>
        <p:nvSpPr>
          <p:cNvPr id="52" name="Google Shape;52;p8"/>
          <p:cNvSpPr txBox="1"/>
          <p:nvPr/>
        </p:nvSpPr>
        <p:spPr>
          <a:xfrm>
            <a:off x="5232250" y="4903525"/>
            <a:ext cx="43167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6060AB"/>
                </a:solidFill>
                <a:latin typeface="League Spartan"/>
                <a:ea typeface="League Spartan"/>
                <a:cs typeface="League Spartan"/>
                <a:sym typeface="League Spartan"/>
              </a:rPr>
              <a:t>INNOVATING </a:t>
            </a:r>
            <a:endParaRPr sz="2000" b="1">
              <a:solidFill>
                <a:srgbClr val="6060AB"/>
              </a:solidFill>
              <a:latin typeface="League Spartan"/>
              <a:ea typeface="League Spartan"/>
              <a:cs typeface="League Spartan"/>
              <a:sym typeface="League Spartan"/>
            </a:endParaRPr>
          </a:p>
          <a:p>
            <a:pPr marL="0" lvl="0" indent="0" algn="ctr" rtl="0">
              <a:spcBef>
                <a:spcPts val="0"/>
              </a:spcBef>
              <a:spcAft>
                <a:spcPts val="0"/>
              </a:spcAft>
              <a:buNone/>
            </a:pPr>
            <a:r>
              <a:rPr lang="en-US" sz="2000" b="1">
                <a:solidFill>
                  <a:srgbClr val="6060AB"/>
                </a:solidFill>
                <a:latin typeface="League Spartan"/>
                <a:ea typeface="League Spartan"/>
                <a:cs typeface="League Spartan"/>
                <a:sym typeface="League Spartan"/>
              </a:rPr>
              <a:t>PROFESSIONAL </a:t>
            </a:r>
            <a:endParaRPr sz="2000" b="1">
              <a:solidFill>
                <a:srgbClr val="6060AB"/>
              </a:solidFill>
              <a:latin typeface="League Spartan"/>
              <a:ea typeface="League Spartan"/>
              <a:cs typeface="League Spartan"/>
              <a:sym typeface="League Spartan"/>
            </a:endParaRPr>
          </a:p>
          <a:p>
            <a:pPr marL="0" lvl="0" indent="0" algn="ctr" rtl="0">
              <a:spcBef>
                <a:spcPts val="0"/>
              </a:spcBef>
              <a:spcAft>
                <a:spcPts val="0"/>
              </a:spcAft>
              <a:buNone/>
            </a:pPr>
            <a:r>
              <a:rPr lang="en-US" sz="2000" b="1">
                <a:solidFill>
                  <a:srgbClr val="6060AB"/>
                </a:solidFill>
                <a:latin typeface="League Spartan"/>
                <a:ea typeface="League Spartan"/>
                <a:cs typeface="League Spartan"/>
                <a:sym typeface="League Spartan"/>
              </a:rPr>
              <a:t>LEARNING</a:t>
            </a:r>
            <a:endParaRPr sz="2000" b="1">
              <a:solidFill>
                <a:srgbClr val="6060AB"/>
              </a:solidFill>
              <a:latin typeface="League Spartan"/>
              <a:ea typeface="League Spartan"/>
              <a:cs typeface="League Spartan"/>
              <a:sym typeface="League Spartan"/>
            </a:endParaRPr>
          </a:p>
        </p:txBody>
      </p:sp>
      <p:pic>
        <p:nvPicPr>
          <p:cNvPr id="53" name="Google Shape;53;p8" descr="SPEDstrategiesLogo.png"/>
          <p:cNvPicPr preferRelativeResize="0"/>
          <p:nvPr/>
        </p:nvPicPr>
        <p:blipFill rotWithShape="1">
          <a:blip r:embed="rId3">
            <a:alphaModFix/>
          </a:blip>
          <a:srcRect/>
          <a:stretch/>
        </p:blipFill>
        <p:spPr>
          <a:xfrm>
            <a:off x="10197824" y="6034058"/>
            <a:ext cx="1824225" cy="677650"/>
          </a:xfrm>
          <a:prstGeom prst="rect">
            <a:avLst/>
          </a:prstGeom>
          <a:noFill/>
          <a:ln>
            <a:noFill/>
          </a:ln>
        </p:spPr>
      </p:pic>
      <p:cxnSp>
        <p:nvCxnSpPr>
          <p:cNvPr id="54" name="Google Shape;54;p8"/>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amp; Objectives">
  <p:cSld name="TITLE_AND_BODY_1">
    <p:spTree>
      <p:nvGrpSpPr>
        <p:cNvPr id="1" name="Shape 55"/>
        <p:cNvGrpSpPr/>
        <p:nvPr/>
      </p:nvGrpSpPr>
      <p:grpSpPr>
        <a:xfrm>
          <a:off x="0" y="0"/>
          <a:ext cx="0" cy="0"/>
          <a:chOff x="0" y="0"/>
          <a:chExt cx="0" cy="0"/>
        </a:xfrm>
      </p:grpSpPr>
      <p:sp>
        <p:nvSpPr>
          <p:cNvPr id="56" name="Google Shape;56;p9"/>
          <p:cNvSpPr txBox="1"/>
          <p:nvPr/>
        </p:nvSpPr>
        <p:spPr>
          <a:xfrm>
            <a:off x="415600" y="552867"/>
            <a:ext cx="8505900" cy="7587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None/>
            </a:pPr>
            <a:endParaRPr sz="3700" b="1">
              <a:solidFill>
                <a:srgbClr val="1F9CE4"/>
              </a:solidFill>
              <a:latin typeface="Proxima Nova"/>
              <a:ea typeface="Proxima Nova"/>
              <a:cs typeface="Proxima Nova"/>
              <a:sym typeface="Proxima Nova"/>
            </a:endParaRPr>
          </a:p>
        </p:txBody>
      </p:sp>
      <p:pic>
        <p:nvPicPr>
          <p:cNvPr id="57" name="Google Shape;57;p9" descr="SPEDstrategiesLogo.png"/>
          <p:cNvPicPr preferRelativeResize="0"/>
          <p:nvPr/>
        </p:nvPicPr>
        <p:blipFill rotWithShape="1">
          <a:blip r:embed="rId2">
            <a:alphaModFix/>
          </a:blip>
          <a:srcRect/>
          <a:stretch/>
        </p:blipFill>
        <p:spPr>
          <a:xfrm>
            <a:off x="10132024" y="6018583"/>
            <a:ext cx="1824225" cy="677650"/>
          </a:xfrm>
          <a:prstGeom prst="rect">
            <a:avLst/>
          </a:prstGeom>
          <a:noFill/>
          <a:ln>
            <a:noFill/>
          </a:ln>
        </p:spPr>
      </p:pic>
      <p:cxnSp>
        <p:nvCxnSpPr>
          <p:cNvPr id="58" name="Google Shape;58;p9"/>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cxnSp>
        <p:nvCxnSpPr>
          <p:cNvPr id="59" name="Google Shape;59;p9"/>
          <p:cNvCxnSpPr/>
          <p:nvPr/>
        </p:nvCxnSpPr>
        <p:spPr>
          <a:xfrm rot="10800000">
            <a:off x="5684000" y="1784775"/>
            <a:ext cx="8700" cy="40320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p:cSld name="TITLE_AND_TWO_COLUMNS_1">
    <p:spTree>
      <p:nvGrpSpPr>
        <p:cNvPr id="1" name="Shape 60"/>
        <p:cNvGrpSpPr/>
        <p:nvPr/>
      </p:nvGrpSpPr>
      <p:grpSpPr>
        <a:xfrm>
          <a:off x="0" y="0"/>
          <a:ext cx="0" cy="0"/>
          <a:chOff x="0" y="0"/>
          <a:chExt cx="0" cy="0"/>
        </a:xfrm>
      </p:grpSpPr>
      <p:pic>
        <p:nvPicPr>
          <p:cNvPr id="61" name="Google Shape;61;p10" descr="SPEDstrategiesLogo.png"/>
          <p:cNvPicPr preferRelativeResize="0"/>
          <p:nvPr/>
        </p:nvPicPr>
        <p:blipFill rotWithShape="1">
          <a:blip r:embed="rId2">
            <a:alphaModFix/>
          </a:blip>
          <a:srcRect/>
          <a:stretch/>
        </p:blipFill>
        <p:spPr>
          <a:xfrm>
            <a:off x="10084692" y="5953735"/>
            <a:ext cx="1818506" cy="763833"/>
          </a:xfrm>
          <a:prstGeom prst="rect">
            <a:avLst/>
          </a:prstGeom>
          <a:noFill/>
          <a:ln>
            <a:noFill/>
          </a:ln>
        </p:spPr>
      </p:pic>
      <p:cxnSp>
        <p:nvCxnSpPr>
          <p:cNvPr id="62" name="Google Shape;62;p10"/>
          <p:cNvCxnSpPr/>
          <p:nvPr/>
        </p:nvCxnSpPr>
        <p:spPr>
          <a:xfrm>
            <a:off x="0" y="6408327"/>
            <a:ext cx="9957900" cy="17100"/>
          </a:xfrm>
          <a:prstGeom prst="straightConnector1">
            <a:avLst/>
          </a:prstGeom>
          <a:noFill/>
          <a:ln w="38100" cap="flat" cmpd="sng">
            <a:solidFill>
              <a:srgbClr val="6060AB"/>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1pPr>
            <a:lvl2pPr lvl="1">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2pPr>
            <a:lvl3pPr lvl="2">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3pPr>
            <a:lvl4pPr lvl="3">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4pPr>
            <a:lvl5pPr lvl="4">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5pPr>
            <a:lvl6pPr lvl="5">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6pPr>
            <a:lvl7pPr lvl="6">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7pPr>
            <a:lvl8pPr lvl="7">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8pPr>
            <a:lvl9pPr lvl="8">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League Spartan"/>
              <a:buChar char="●"/>
              <a:defRPr sz="2400" b="1">
                <a:solidFill>
                  <a:schemeClr val="dk2"/>
                </a:solidFill>
                <a:latin typeface="League Spartan"/>
                <a:ea typeface="League Spartan"/>
                <a:cs typeface="League Spartan"/>
                <a:sym typeface="League Spartan"/>
              </a:defRPr>
            </a:lvl1pPr>
            <a:lvl2pPr marL="914400" lvl="1"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2pPr>
            <a:lvl3pPr marL="1371600" lvl="2"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3pPr>
            <a:lvl4pPr marL="1828800" lvl="3"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4pPr>
            <a:lvl5pPr marL="2286000" lvl="4"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5pPr>
            <a:lvl6pPr marL="2743200" lvl="5"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6pPr>
            <a:lvl7pPr marL="3200400" lvl="6"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7pPr>
            <a:lvl8pPr marL="3657600" lvl="7"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8pPr>
            <a:lvl9pPr marL="4114800" lvl="8" indent="-34925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1pPr>
            <a:lvl2pPr lvl="1" rtl="0">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2pPr>
            <a:lvl3pPr lvl="2" rtl="0">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3pPr>
            <a:lvl4pPr lvl="3" rtl="0">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4pPr>
            <a:lvl5pPr lvl="4" rtl="0">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5pPr>
            <a:lvl6pPr lvl="5" rtl="0">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6pPr>
            <a:lvl7pPr lvl="6" rtl="0">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7pPr>
            <a:lvl8pPr lvl="7" rtl="0">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8pPr>
            <a:lvl9pPr lvl="8" rtl="0">
              <a:spcBef>
                <a:spcPts val="0"/>
              </a:spcBef>
              <a:spcAft>
                <a:spcPts val="0"/>
              </a:spcAft>
              <a:buClr>
                <a:schemeClr val="dk1"/>
              </a:buClr>
              <a:buSzPts val="3700"/>
              <a:buFont typeface="Spartan"/>
              <a:buNone/>
              <a:defRPr sz="3700">
                <a:solidFill>
                  <a:schemeClr val="dk1"/>
                </a:solidFill>
                <a:latin typeface="Spartan"/>
                <a:ea typeface="Spartan"/>
                <a:cs typeface="Spartan"/>
                <a:sym typeface="Spartan"/>
              </a:defRPr>
            </a:lvl9pPr>
          </a:lstStyle>
          <a:p>
            <a:endParaRPr/>
          </a:p>
        </p:txBody>
      </p:sp>
      <p:sp>
        <p:nvSpPr>
          <p:cNvPr id="98" name="Google Shape;98;p1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Font typeface="League Spartan"/>
              <a:buChar char="●"/>
              <a:defRPr sz="2400" b="1">
                <a:solidFill>
                  <a:schemeClr val="dk2"/>
                </a:solidFill>
                <a:latin typeface="League Spartan"/>
                <a:ea typeface="League Spartan"/>
                <a:cs typeface="League Spartan"/>
                <a:sym typeface="League Spartan"/>
              </a:defRPr>
            </a:lvl1pPr>
            <a:lvl2pPr marL="914400" lvl="1" indent="-349250" rtl="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2pPr>
            <a:lvl3pPr marL="1371600" lvl="2" indent="-349250" rtl="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3pPr>
            <a:lvl4pPr marL="1828800" lvl="3" indent="-349250" rtl="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4pPr>
            <a:lvl5pPr marL="2286000" lvl="4" indent="-349250" rtl="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5pPr>
            <a:lvl6pPr marL="2743200" lvl="5" indent="-349250" rtl="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6pPr>
            <a:lvl7pPr marL="3200400" lvl="6" indent="-349250" rtl="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7pPr>
            <a:lvl8pPr marL="3657600" lvl="7" indent="-349250" rtl="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8pPr>
            <a:lvl9pPr marL="4114800" lvl="8" indent="-349250" rtl="0">
              <a:lnSpc>
                <a:spcPct val="115000"/>
              </a:lnSpc>
              <a:spcBef>
                <a:spcPts val="0"/>
              </a:spcBef>
              <a:spcAft>
                <a:spcPts val="0"/>
              </a:spcAft>
              <a:buClr>
                <a:schemeClr val="dk2"/>
              </a:buClr>
              <a:buSzPts val="1900"/>
              <a:buFont typeface="Montserrat"/>
              <a:buChar char="■"/>
              <a:defRPr sz="1900">
                <a:solidFill>
                  <a:schemeClr val="dk2"/>
                </a:solidFill>
                <a:latin typeface="Montserrat"/>
                <a:ea typeface="Montserrat"/>
                <a:cs typeface="Montserrat"/>
                <a:sym typeface="Montserrat"/>
              </a:defRPr>
            </a:lvl9pPr>
          </a:lstStyle>
          <a:p>
            <a:endParaRPr/>
          </a:p>
        </p:txBody>
      </p:sp>
      <p:sp>
        <p:nvSpPr>
          <p:cNvPr id="99" name="Google Shape;99;p1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0" name="Google Shape;190;p37"/>
          <p:cNvSpPr txBox="1">
            <a:spLocks noGrp="1"/>
          </p:cNvSpPr>
          <p:nvPr>
            <p:ph type="title" idx="4294967295"/>
          </p:nvPr>
        </p:nvSpPr>
        <p:spPr>
          <a:xfrm>
            <a:off x="281550" y="1856100"/>
            <a:ext cx="11628900" cy="600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000"/>
              </a:spcAft>
              <a:buClr>
                <a:schemeClr val="dk1"/>
              </a:buClr>
              <a:buSzPts val="4100"/>
              <a:buFont typeface="Arial"/>
              <a:buNone/>
              <a:tabLst/>
              <a:defRPr/>
            </a:pPr>
            <a:r>
              <a:rPr kumimoji="0" lang="en-US" sz="3300" b="1" i="0" u="none" strike="noStrike" kern="0" cap="none" spc="0" normalizeH="0" baseline="0" noProof="0" dirty="0">
                <a:ln>
                  <a:noFill/>
                </a:ln>
                <a:solidFill>
                  <a:srgbClr val="6060AB"/>
                </a:solidFill>
                <a:effectLst/>
                <a:uLnTx/>
                <a:uFillTx/>
                <a:latin typeface="Spartan"/>
                <a:ea typeface="Spartan"/>
                <a:cs typeface="Spartan"/>
                <a:sym typeface="Spartan"/>
              </a:rPr>
              <a:t>24-25 Determination Status Timelines</a:t>
            </a:r>
          </a:p>
        </p:txBody>
      </p:sp>
      <p:sp>
        <p:nvSpPr>
          <p:cNvPr id="191" name="Google Shape;191;p37" descr="August 2024"/>
          <p:cNvSpPr txBox="1"/>
          <p:nvPr/>
        </p:nvSpPr>
        <p:spPr>
          <a:xfrm>
            <a:off x="362050" y="4955500"/>
            <a:ext cx="10454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200" b="1" dirty="0">
                <a:solidFill>
                  <a:srgbClr val="1F9CE4"/>
                </a:solidFill>
                <a:highlight>
                  <a:schemeClr val="lt1"/>
                </a:highlight>
                <a:latin typeface="Spartan"/>
                <a:ea typeface="Spartan"/>
                <a:cs typeface="Spartan"/>
                <a:sym typeface="Spartan"/>
              </a:rPr>
              <a:t>August 2024</a:t>
            </a:r>
            <a:endParaRPr sz="3200" b="1" i="0" u="none" strike="noStrike" cap="none" dirty="0">
              <a:solidFill>
                <a:srgbClr val="1F9CE4"/>
              </a:solidFill>
              <a:highlight>
                <a:schemeClr val="lt1"/>
              </a:highlight>
              <a:latin typeface="Spartan"/>
              <a:ea typeface="Spartan"/>
              <a:cs typeface="Spartan"/>
              <a:sym typeface="Spart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txBox="1">
            <a:spLocks noGrp="1"/>
          </p:cNvSpPr>
          <p:nvPr>
            <p:ph type="title" idx="4294967295"/>
          </p:nvPr>
        </p:nvSpPr>
        <p:spPr>
          <a:xfrm>
            <a:off x="224875"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en-US" sz="3600" b="1" dirty="0">
                <a:solidFill>
                  <a:srgbClr val="1F9CE4"/>
                </a:solidFill>
                <a:latin typeface="League Spartan"/>
                <a:ea typeface="League Spartan"/>
                <a:cs typeface="League Spartan"/>
                <a:sym typeface="League Spartan"/>
              </a:rPr>
              <a:t>Timeline for NA Districts</a:t>
            </a:r>
            <a:endParaRPr sz="3600" b="1" dirty="0">
              <a:solidFill>
                <a:srgbClr val="1F9CE4"/>
              </a:solidFill>
              <a:latin typeface="League Spartan"/>
              <a:ea typeface="League Spartan"/>
              <a:cs typeface="League Spartan"/>
              <a:sym typeface="League Spartan"/>
            </a:endParaRPr>
          </a:p>
          <a:p>
            <a:pPr marL="0" lvl="0" indent="0" algn="l" rtl="0">
              <a:lnSpc>
                <a:spcPct val="90000"/>
              </a:lnSpc>
              <a:spcBef>
                <a:spcPts val="0"/>
              </a:spcBef>
              <a:spcAft>
                <a:spcPts val="0"/>
              </a:spcAft>
              <a:buClr>
                <a:schemeClr val="dk1"/>
              </a:buClr>
              <a:buSzPts val="4400"/>
              <a:buFont typeface="Calibri"/>
              <a:buNone/>
            </a:pPr>
            <a:endParaRPr dirty="0">
              <a:latin typeface="Montserrat"/>
              <a:ea typeface="Montserrat"/>
              <a:cs typeface="Montserrat"/>
              <a:sym typeface="Montserrat"/>
            </a:endParaRPr>
          </a:p>
        </p:txBody>
      </p:sp>
      <p:pic>
        <p:nvPicPr>
          <p:cNvPr id="260" name="Google Shape;260;p45" descr="Timeline for NA Districts.   Text is a bulleted list of items in timeline format in two columns. The 2024 column of bullets reads: &#10;Review determination status resources, &#10;October 2024: Attend October convening on root cause analysis, &#10;Conduct root cause analysis, &#10;Draft action plan. &#10;The 2025 column of bullets reads: &#10;January 2025: Attend January convening on action planning, &#10;February 2025: Submit action plan survey to DESE, &#10;Begin action plan, &#10;March 2025: 2024-25 LEA determinations released, &#10;Review action plan and adjust for next year&#10;"/>
          <p:cNvPicPr preferRelativeResize="0"/>
          <p:nvPr/>
        </p:nvPicPr>
        <p:blipFill rotWithShape="1">
          <a:blip r:embed="rId3">
            <a:alphaModFix/>
          </a:blip>
          <a:srcRect t="19178" b="19172"/>
          <a:stretch/>
        </p:blipFill>
        <p:spPr>
          <a:xfrm>
            <a:off x="0" y="1690825"/>
            <a:ext cx="12192000" cy="42278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46"/>
          <p:cNvSpPr txBox="1">
            <a:spLocks noGrp="1"/>
          </p:cNvSpPr>
          <p:nvPr>
            <p:ph type="title" idx="4294967295"/>
          </p:nvPr>
        </p:nvSpPr>
        <p:spPr>
          <a:xfrm>
            <a:off x="15625" y="0"/>
            <a:ext cx="11855100" cy="6858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4400" b="1" i="0" u="none" strike="noStrike" kern="0" cap="none" spc="0" normalizeH="0" baseline="0" noProof="0" dirty="0">
                <a:ln>
                  <a:noFill/>
                </a:ln>
                <a:solidFill>
                  <a:srgbClr val="6060AB"/>
                </a:solidFill>
                <a:effectLst/>
                <a:uLnTx/>
                <a:uFillTx/>
                <a:latin typeface="League Spartan"/>
                <a:ea typeface="League Spartan"/>
                <a:cs typeface="League Spartan"/>
                <a:sym typeface="League Spartan"/>
              </a:rPr>
              <a:t>Next </a:t>
            </a:r>
            <a:r>
              <a:rPr lang="en-US" sz="4400" b="1" dirty="0">
                <a:solidFill>
                  <a:srgbClr val="6060AB"/>
                </a:solidFill>
                <a:latin typeface="League Spartan"/>
                <a:ea typeface="League Spartan"/>
                <a:cs typeface="League Spartan"/>
                <a:sym typeface="League Spartan"/>
              </a:rPr>
              <a:t>Steps</a:t>
            </a:r>
            <a:endParaRPr kumimoji="0" lang="en-US" sz="4400" b="1" i="0" u="none" strike="noStrike" kern="0" cap="none" spc="0" normalizeH="0" baseline="0" noProof="0" dirty="0">
              <a:ln>
                <a:noFill/>
              </a:ln>
              <a:solidFill>
                <a:srgbClr val="6060AB"/>
              </a:solidFill>
              <a:effectLst/>
              <a:uLnTx/>
              <a:uFillTx/>
              <a:latin typeface="League Spartan"/>
              <a:ea typeface="League Spartan"/>
              <a:cs typeface="League Spartan"/>
              <a:sym typeface="League Spartan"/>
            </a:endParaRPr>
          </a:p>
        </p:txBody>
      </p:sp>
      <p:cxnSp>
        <p:nvCxnSpPr>
          <p:cNvPr id="266" name="Google Shape;266;p46">
            <a:extLst>
              <a:ext uri="{C183D7F6-B498-43B3-948B-1728B52AA6E4}">
                <adec:decorative xmlns:adec="http://schemas.microsoft.com/office/drawing/2017/decorative" val="1"/>
              </a:ext>
            </a:extLst>
          </p:cNvPr>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267" name="Google Shape;267;p4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32024" y="6018583"/>
            <a:ext cx="1824225" cy="67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txBox="1">
            <a:spLocks noGrp="1"/>
          </p:cNvSpPr>
          <p:nvPr>
            <p:ph type="title" idx="4294967295"/>
          </p:nvPr>
        </p:nvSpPr>
        <p:spPr>
          <a:xfrm>
            <a:off x="533734" y="544975"/>
            <a:ext cx="5890800" cy="646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3600" b="1" i="0" u="none" strike="noStrike" kern="0" cap="none" spc="0" normalizeH="0" baseline="0" noProof="0" dirty="0">
                <a:ln>
                  <a:noFill/>
                </a:ln>
                <a:solidFill>
                  <a:srgbClr val="1F9CE4"/>
                </a:solidFill>
                <a:effectLst/>
                <a:uLnTx/>
                <a:uFillTx/>
                <a:latin typeface="League Spartan"/>
                <a:ea typeface="League Spartan"/>
                <a:cs typeface="League Spartan"/>
                <a:sym typeface="League Spartan"/>
              </a:rPr>
              <a:t>Next Steps </a:t>
            </a:r>
            <a:r>
              <a:rPr kumimoji="0" lang="en-US" sz="3600" b="1" i="0" u="none" strike="noStrike" kern="0" cap="none" spc="0" normalizeH="0" baseline="0" noProof="0" dirty="0">
                <a:ln>
                  <a:noFill/>
                </a:ln>
                <a:solidFill>
                  <a:schemeClr val="bg1"/>
                </a:solidFill>
                <a:effectLst/>
                <a:uLnTx/>
                <a:uFillTx/>
                <a:latin typeface="League Spartan"/>
                <a:ea typeface="League Spartan"/>
                <a:cs typeface="League Spartan"/>
                <a:sym typeface="League Spartan"/>
              </a:rPr>
              <a:t>1-3</a:t>
            </a:r>
          </a:p>
        </p:txBody>
      </p:sp>
      <p:cxnSp>
        <p:nvCxnSpPr>
          <p:cNvPr id="273" name="Google Shape;273;p47">
            <a:extLst>
              <a:ext uri="{C183D7F6-B498-43B3-948B-1728B52AA6E4}">
                <adec:decorative xmlns:adec="http://schemas.microsoft.com/office/drawing/2017/decorative" val="1"/>
              </a:ext>
            </a:extLst>
          </p:cNvPr>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sp>
        <p:nvSpPr>
          <p:cNvPr id="275" name="Google Shape;275;p47"/>
          <p:cNvSpPr txBox="1"/>
          <p:nvPr/>
        </p:nvSpPr>
        <p:spPr>
          <a:xfrm>
            <a:off x="4235800" y="2297175"/>
            <a:ext cx="6454500" cy="14037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chemeClr val="dk2"/>
              </a:buClr>
              <a:buSzPts val="2400"/>
              <a:buFont typeface="Montserrat"/>
              <a:buChar char="●"/>
            </a:pPr>
            <a:r>
              <a:rPr lang="en-US" sz="2400">
                <a:solidFill>
                  <a:schemeClr val="dk2"/>
                </a:solidFill>
                <a:latin typeface="Montserrat"/>
                <a:ea typeface="Montserrat"/>
                <a:cs typeface="Montserrat"/>
                <a:sym typeface="Montserrat"/>
              </a:rPr>
              <a:t>Review self-serve resources</a:t>
            </a:r>
            <a:endParaRPr sz="2400">
              <a:solidFill>
                <a:schemeClr val="dk2"/>
              </a:solidFill>
              <a:latin typeface="Montserrat"/>
              <a:ea typeface="Montserrat"/>
              <a:cs typeface="Montserrat"/>
              <a:sym typeface="Montserrat"/>
            </a:endParaRPr>
          </a:p>
          <a:p>
            <a:pPr marL="457200" lvl="0" indent="-381000" algn="l" rtl="0">
              <a:lnSpc>
                <a:spcPct val="115000"/>
              </a:lnSpc>
              <a:spcBef>
                <a:spcPts val="0"/>
              </a:spcBef>
              <a:spcAft>
                <a:spcPts val="0"/>
              </a:spcAft>
              <a:buClr>
                <a:schemeClr val="dk2"/>
              </a:buClr>
              <a:buSzPts val="2400"/>
              <a:buFont typeface="Montserrat"/>
              <a:buChar char="●"/>
            </a:pPr>
            <a:r>
              <a:rPr lang="en-US" sz="2400">
                <a:solidFill>
                  <a:schemeClr val="dk2"/>
                </a:solidFill>
                <a:latin typeface="Montserrat"/>
                <a:ea typeface="Montserrat"/>
                <a:cs typeface="Montserrat"/>
                <a:sym typeface="Montserrat"/>
              </a:rPr>
              <a:t>Identify initial team members</a:t>
            </a:r>
            <a:endParaRPr sz="2400">
              <a:solidFill>
                <a:schemeClr val="dk2"/>
              </a:solidFill>
              <a:latin typeface="Montserrat"/>
              <a:ea typeface="Montserrat"/>
              <a:cs typeface="Montserrat"/>
              <a:sym typeface="Montserrat"/>
            </a:endParaRPr>
          </a:p>
          <a:p>
            <a:pPr marL="457200" lvl="0" indent="-381000" algn="l" rtl="0">
              <a:lnSpc>
                <a:spcPct val="115000"/>
              </a:lnSpc>
              <a:spcBef>
                <a:spcPts val="0"/>
              </a:spcBef>
              <a:spcAft>
                <a:spcPts val="0"/>
              </a:spcAft>
              <a:buClr>
                <a:schemeClr val="dk2"/>
              </a:buClr>
              <a:buSzPts val="2400"/>
              <a:buFont typeface="Montserrat"/>
              <a:buChar char="●"/>
            </a:pPr>
            <a:r>
              <a:rPr lang="en-US" sz="2400">
                <a:solidFill>
                  <a:schemeClr val="dk2"/>
                </a:solidFill>
                <a:latin typeface="Montserrat"/>
                <a:ea typeface="Montserrat"/>
                <a:cs typeface="Montserrat"/>
                <a:sym typeface="Montserrat"/>
              </a:rPr>
              <a:t>Register your team for the convening</a:t>
            </a:r>
            <a:endParaRPr sz="2400">
              <a:solidFill>
                <a:schemeClr val="dk2"/>
              </a:solidFill>
              <a:latin typeface="Montserrat"/>
              <a:ea typeface="Montserrat"/>
              <a:cs typeface="Montserrat"/>
              <a:sym typeface="Montserrat"/>
            </a:endParaRPr>
          </a:p>
        </p:txBody>
      </p:sp>
      <p:pic>
        <p:nvPicPr>
          <p:cNvPr id="276" name="Google Shape;276;p4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64733" y="1695275"/>
            <a:ext cx="2575596" cy="33316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48"/>
          <p:cNvSpPr txBox="1">
            <a:spLocks noGrp="1"/>
          </p:cNvSpPr>
          <p:nvPr>
            <p:ph type="title" idx="4294967295"/>
          </p:nvPr>
        </p:nvSpPr>
        <p:spPr>
          <a:xfrm>
            <a:off x="15625" y="0"/>
            <a:ext cx="11855100" cy="6858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4400" b="1" i="0" u="none" strike="noStrike" kern="0" cap="none" spc="0" normalizeH="0" baseline="0" noProof="0">
                <a:ln>
                  <a:noFill/>
                </a:ln>
                <a:solidFill>
                  <a:srgbClr val="6060AB"/>
                </a:solidFill>
                <a:effectLst/>
                <a:uLnTx/>
                <a:uFillTx/>
                <a:latin typeface="League Spartan"/>
                <a:ea typeface="League Spartan"/>
                <a:cs typeface="League Spartan"/>
                <a:sym typeface="League Spartan"/>
              </a:rPr>
              <a:t>Thank you!</a:t>
            </a:r>
          </a:p>
        </p:txBody>
      </p:sp>
      <p:cxnSp>
        <p:nvCxnSpPr>
          <p:cNvPr id="282" name="Google Shape;282;p48">
            <a:extLst>
              <a:ext uri="{C183D7F6-B498-43B3-948B-1728B52AA6E4}">
                <adec:decorative xmlns:adec="http://schemas.microsoft.com/office/drawing/2017/decorative" val="1"/>
              </a:ext>
            </a:extLst>
          </p:cNvPr>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283" name="Google Shape;283;p4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32024" y="6018583"/>
            <a:ext cx="1824225" cy="67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title" idx="4294967295"/>
          </p:nvPr>
        </p:nvSpPr>
        <p:spPr>
          <a:xfrm>
            <a:off x="533734" y="544975"/>
            <a:ext cx="5890800" cy="591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
                <a:schemeClr val="dk1"/>
              </a:buClr>
              <a:buSzPts val="1800"/>
              <a:buFont typeface="Arial"/>
              <a:buNone/>
              <a:tabLst/>
              <a:defRPr/>
            </a:pPr>
            <a:r>
              <a:rPr kumimoji="0" lang="en-US" sz="3600" b="1" i="0" u="none" strike="noStrike" kern="0" cap="none" spc="0" normalizeH="0" baseline="0" noProof="0">
                <a:ln>
                  <a:noFill/>
                </a:ln>
                <a:solidFill>
                  <a:srgbClr val="1F9CE4"/>
                </a:solidFill>
                <a:effectLst/>
                <a:uLnTx/>
                <a:uFillTx/>
                <a:latin typeface="League Spartan"/>
                <a:ea typeface="League Spartan"/>
                <a:cs typeface="League Spartan"/>
                <a:sym typeface="League Spartan"/>
              </a:rPr>
              <a:t>SPED Strategies</a:t>
            </a:r>
          </a:p>
        </p:txBody>
      </p:sp>
      <p:pic>
        <p:nvPicPr>
          <p:cNvPr id="197" name="Google Shape;197;p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32024" y="6018583"/>
            <a:ext cx="1824225" cy="677650"/>
          </a:xfrm>
          <a:prstGeom prst="rect">
            <a:avLst/>
          </a:prstGeom>
          <a:noFill/>
          <a:ln>
            <a:noFill/>
          </a:ln>
        </p:spPr>
      </p:pic>
      <p:cxnSp>
        <p:nvCxnSpPr>
          <p:cNvPr id="198" name="Google Shape;198;p38">
            <a:extLst>
              <a:ext uri="{C183D7F6-B498-43B3-948B-1728B52AA6E4}">
                <adec:decorative xmlns:adec="http://schemas.microsoft.com/office/drawing/2017/decorative" val="1"/>
              </a:ext>
            </a:extLst>
          </p:cNvPr>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sp>
        <p:nvSpPr>
          <p:cNvPr id="199" name="Google Shape;199;p38"/>
          <p:cNvSpPr txBox="1"/>
          <p:nvPr/>
        </p:nvSpPr>
        <p:spPr>
          <a:xfrm>
            <a:off x="843725" y="1416525"/>
            <a:ext cx="4975500" cy="4321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solidFill>
                  <a:schemeClr val="dk2"/>
                </a:solidFill>
                <a:latin typeface="Montserrat"/>
                <a:ea typeface="Montserrat"/>
                <a:cs typeface="Montserrat"/>
                <a:sym typeface="Montserrat"/>
              </a:rPr>
              <a:t>We work to *</a:t>
            </a:r>
            <a:r>
              <a:rPr lang="en-US" sz="1800" b="1">
                <a:solidFill>
                  <a:schemeClr val="dk2"/>
                </a:solidFill>
                <a:latin typeface="Montserrat"/>
                <a:ea typeface="Montserrat"/>
                <a:cs typeface="Montserrat"/>
                <a:sym typeface="Montserrat"/>
              </a:rPr>
              <a:t>transform how students with disabilities experience school</a:t>
            </a:r>
            <a:r>
              <a:rPr lang="en-US" sz="1800">
                <a:solidFill>
                  <a:schemeClr val="dk2"/>
                </a:solidFill>
                <a:latin typeface="Montserrat"/>
                <a:ea typeface="Montserrat"/>
                <a:cs typeface="Montserrat"/>
                <a:sym typeface="Montserrat"/>
              </a:rPr>
              <a:t> </a:t>
            </a:r>
            <a:r>
              <a:rPr lang="en-US" sz="1800" b="1">
                <a:solidFill>
                  <a:schemeClr val="dk2"/>
                </a:solidFill>
                <a:latin typeface="Montserrat"/>
                <a:ea typeface="Montserrat"/>
                <a:cs typeface="Montserrat"/>
                <a:sym typeface="Montserrat"/>
              </a:rPr>
              <a:t>everyday*</a:t>
            </a:r>
            <a:r>
              <a:rPr lang="en-US" sz="1800">
                <a:solidFill>
                  <a:schemeClr val="dk2"/>
                </a:solidFill>
                <a:latin typeface="Montserrat"/>
                <a:ea typeface="Montserrat"/>
                <a:cs typeface="Montserrat"/>
                <a:sym typeface="Montserrat"/>
              </a:rPr>
              <a:t> by ensuring leaders and educators across the nation have the tools and resources they need to effectively meet needs and prepare all learners to be successful in life after high school.</a:t>
            </a:r>
            <a:endParaRPr sz="1800">
              <a:solidFill>
                <a:schemeClr val="dk2"/>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3000">
              <a:solidFill>
                <a:srgbClr val="353744"/>
              </a:solidFill>
              <a:latin typeface="Montserrat"/>
              <a:ea typeface="Montserrat"/>
              <a:cs typeface="Montserrat"/>
              <a:sym typeface="Montserrat"/>
            </a:endParaRPr>
          </a:p>
          <a:p>
            <a:pPr marL="0" marR="0" lvl="0" indent="0" algn="l" rtl="0">
              <a:lnSpc>
                <a:spcPct val="150000"/>
              </a:lnSpc>
              <a:spcBef>
                <a:spcPts val="0"/>
              </a:spcBef>
              <a:spcAft>
                <a:spcPts val="0"/>
              </a:spcAft>
              <a:buNone/>
            </a:pPr>
            <a:endParaRPr sz="3000">
              <a:solidFill>
                <a:srgbClr val="353744"/>
              </a:solidFill>
              <a:latin typeface="Montserrat"/>
              <a:ea typeface="Montserrat"/>
              <a:cs typeface="Montserrat"/>
              <a:sym typeface="Montserrat"/>
            </a:endParaRPr>
          </a:p>
        </p:txBody>
      </p:sp>
      <p:pic>
        <p:nvPicPr>
          <p:cNvPr id="200" name="Google Shape;200;p3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096000" y="76212"/>
            <a:ext cx="6216276" cy="6216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39"/>
          <p:cNvSpPr txBox="1">
            <a:spLocks noGrp="1"/>
          </p:cNvSpPr>
          <p:nvPr>
            <p:ph type="title"/>
          </p:nvPr>
        </p:nvSpPr>
        <p:spPr>
          <a:xfrm>
            <a:off x="523625" y="164513"/>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sz="3600" b="1" dirty="0">
                <a:solidFill>
                  <a:srgbClr val="1F9CE4"/>
                </a:solidFill>
                <a:latin typeface="League Spartan"/>
                <a:ea typeface="League Spartan"/>
                <a:cs typeface="League Spartan"/>
                <a:sym typeface="League Spartan"/>
              </a:rPr>
              <a:t>Agenda &amp; Objectives</a:t>
            </a:r>
            <a:endParaRPr sz="3600" b="1" dirty="0">
              <a:solidFill>
                <a:srgbClr val="1F9CE4"/>
              </a:solidFill>
              <a:latin typeface="League Spartan"/>
              <a:ea typeface="League Spartan"/>
              <a:cs typeface="League Spartan"/>
              <a:sym typeface="League Spartan"/>
            </a:endParaRPr>
          </a:p>
        </p:txBody>
      </p:sp>
      <p:sp>
        <p:nvSpPr>
          <p:cNvPr id="207" name="Google Shape;207;p39"/>
          <p:cNvSpPr txBox="1"/>
          <p:nvPr/>
        </p:nvSpPr>
        <p:spPr>
          <a:xfrm>
            <a:off x="661725" y="1795025"/>
            <a:ext cx="4959000" cy="4340700"/>
          </a:xfrm>
          <a:prstGeom prst="rect">
            <a:avLst/>
          </a:prstGeom>
          <a:noFill/>
          <a:ln>
            <a:noFill/>
          </a:ln>
        </p:spPr>
        <p:txBody>
          <a:bodyPr spcFirstLastPara="1" wrap="square" lIns="91425" tIns="91425" rIns="91425" bIns="91425" anchor="t" anchorCtr="0">
            <a:spAutoFit/>
          </a:bodyPr>
          <a:lstStyle/>
          <a:p>
            <a:pPr marL="457200" marR="0" lvl="0" indent="0" algn="l" rtl="0">
              <a:lnSpc>
                <a:spcPct val="150000"/>
              </a:lnSpc>
              <a:spcBef>
                <a:spcPts val="1000"/>
              </a:spcBef>
              <a:spcAft>
                <a:spcPts val="0"/>
              </a:spcAft>
              <a:buClr>
                <a:schemeClr val="dk1"/>
              </a:buClr>
              <a:buSzPts val="1100"/>
              <a:buFont typeface="Arial"/>
              <a:buNone/>
            </a:pPr>
            <a:r>
              <a:rPr lang="en-US" sz="2200">
                <a:solidFill>
                  <a:srgbClr val="3F3F3F"/>
                </a:solidFill>
                <a:latin typeface="Montserrat"/>
                <a:ea typeface="Montserrat"/>
                <a:cs typeface="Montserrat"/>
                <a:sym typeface="Montserrat"/>
              </a:rPr>
              <a:t>Welcome &amp; Opening</a:t>
            </a:r>
            <a:endParaRPr sz="2200">
              <a:solidFill>
                <a:srgbClr val="3F3F3F"/>
              </a:solidFill>
              <a:latin typeface="Montserrat"/>
              <a:ea typeface="Montserrat"/>
              <a:cs typeface="Montserrat"/>
              <a:sym typeface="Montserrat"/>
            </a:endParaRPr>
          </a:p>
          <a:p>
            <a:pPr marL="457200" marR="0" lvl="0" indent="0" algn="l" rtl="0">
              <a:lnSpc>
                <a:spcPct val="150000"/>
              </a:lnSpc>
              <a:spcBef>
                <a:spcPts val="1000"/>
              </a:spcBef>
              <a:spcAft>
                <a:spcPts val="0"/>
              </a:spcAft>
              <a:buClr>
                <a:schemeClr val="dk1"/>
              </a:buClr>
              <a:buSzPts val="1100"/>
              <a:buFont typeface="Arial"/>
              <a:buNone/>
            </a:pPr>
            <a:r>
              <a:rPr lang="en-US" sz="2200">
                <a:solidFill>
                  <a:srgbClr val="3F3F3F"/>
                </a:solidFill>
                <a:latin typeface="Montserrat"/>
                <a:ea typeface="Montserrat"/>
                <a:cs typeface="Montserrat"/>
                <a:sym typeface="Montserrat"/>
              </a:rPr>
              <a:t>Determination Statuses</a:t>
            </a:r>
            <a:endParaRPr sz="2200">
              <a:solidFill>
                <a:srgbClr val="3F3F3F"/>
              </a:solidFill>
              <a:latin typeface="Montserrat"/>
              <a:ea typeface="Montserrat"/>
              <a:cs typeface="Montserrat"/>
              <a:sym typeface="Montserrat"/>
            </a:endParaRPr>
          </a:p>
          <a:p>
            <a:pPr marL="457200" marR="0" lvl="0" indent="0" algn="l" rtl="0">
              <a:lnSpc>
                <a:spcPct val="150000"/>
              </a:lnSpc>
              <a:spcBef>
                <a:spcPts val="1000"/>
              </a:spcBef>
              <a:spcAft>
                <a:spcPts val="0"/>
              </a:spcAft>
              <a:buClr>
                <a:schemeClr val="dk1"/>
              </a:buClr>
              <a:buSzPts val="1100"/>
              <a:buFont typeface="Arial"/>
              <a:buNone/>
            </a:pPr>
            <a:r>
              <a:rPr lang="en-US" sz="2200">
                <a:solidFill>
                  <a:srgbClr val="3F3F3F"/>
                </a:solidFill>
                <a:latin typeface="Montserrat"/>
                <a:ea typeface="Montserrat"/>
                <a:cs typeface="Montserrat"/>
                <a:sym typeface="Montserrat"/>
              </a:rPr>
              <a:t>Timeline for NI Districts</a:t>
            </a:r>
            <a:endParaRPr sz="2200">
              <a:solidFill>
                <a:srgbClr val="3F3F3F"/>
              </a:solidFill>
              <a:latin typeface="Montserrat"/>
              <a:ea typeface="Montserrat"/>
              <a:cs typeface="Montserrat"/>
              <a:sym typeface="Montserrat"/>
            </a:endParaRPr>
          </a:p>
          <a:p>
            <a:pPr marL="457200" marR="0" lvl="0" indent="0" algn="l" rtl="0">
              <a:lnSpc>
                <a:spcPct val="150000"/>
              </a:lnSpc>
              <a:spcBef>
                <a:spcPts val="1000"/>
              </a:spcBef>
              <a:spcAft>
                <a:spcPts val="0"/>
              </a:spcAft>
              <a:buClr>
                <a:schemeClr val="dk1"/>
              </a:buClr>
              <a:buSzPts val="1100"/>
              <a:buFont typeface="Arial"/>
              <a:buNone/>
            </a:pPr>
            <a:r>
              <a:rPr lang="en-US" sz="2200">
                <a:solidFill>
                  <a:srgbClr val="3F3F3F"/>
                </a:solidFill>
                <a:latin typeface="Montserrat"/>
                <a:ea typeface="Montserrat"/>
                <a:cs typeface="Montserrat"/>
                <a:sym typeface="Montserrat"/>
              </a:rPr>
              <a:t>Timeline for NA Districts</a:t>
            </a:r>
            <a:endParaRPr sz="2200">
              <a:solidFill>
                <a:srgbClr val="3F3F3F"/>
              </a:solidFill>
              <a:latin typeface="Montserrat"/>
              <a:ea typeface="Montserrat"/>
              <a:cs typeface="Montserrat"/>
              <a:sym typeface="Montserrat"/>
            </a:endParaRPr>
          </a:p>
          <a:p>
            <a:pPr marL="457200" marR="0" lvl="0" indent="0" algn="l" rtl="0">
              <a:lnSpc>
                <a:spcPct val="150000"/>
              </a:lnSpc>
              <a:spcBef>
                <a:spcPts val="1000"/>
              </a:spcBef>
              <a:spcAft>
                <a:spcPts val="0"/>
              </a:spcAft>
              <a:buClr>
                <a:schemeClr val="dk1"/>
              </a:buClr>
              <a:buSzPts val="1100"/>
              <a:buFont typeface="Arial"/>
              <a:buNone/>
            </a:pPr>
            <a:r>
              <a:rPr lang="en-US" sz="2200">
                <a:solidFill>
                  <a:srgbClr val="3F3F3F"/>
                </a:solidFill>
                <a:latin typeface="Montserrat"/>
                <a:ea typeface="Montserrat"/>
                <a:cs typeface="Montserrat"/>
                <a:sym typeface="Montserrat"/>
              </a:rPr>
              <a:t>Next Steps </a:t>
            </a:r>
            <a:endParaRPr sz="2200">
              <a:solidFill>
                <a:srgbClr val="3F3F3F"/>
              </a:solidFill>
              <a:latin typeface="Montserrat"/>
              <a:ea typeface="Montserrat"/>
              <a:cs typeface="Montserrat"/>
              <a:sym typeface="Montserrat"/>
            </a:endParaRPr>
          </a:p>
          <a:p>
            <a:pPr marL="457200" marR="0" lvl="0" indent="0" algn="l" rtl="0">
              <a:lnSpc>
                <a:spcPct val="150000"/>
              </a:lnSpc>
              <a:spcBef>
                <a:spcPts val="1000"/>
              </a:spcBef>
              <a:spcAft>
                <a:spcPts val="0"/>
              </a:spcAft>
              <a:buClr>
                <a:schemeClr val="dk1"/>
              </a:buClr>
              <a:buSzPts val="1100"/>
              <a:buFont typeface="Arial"/>
              <a:buNone/>
            </a:pPr>
            <a:endParaRPr sz="2200">
              <a:solidFill>
                <a:srgbClr val="3F3F3F"/>
              </a:solidFill>
              <a:latin typeface="Montserrat"/>
              <a:ea typeface="Montserrat"/>
              <a:cs typeface="Montserrat"/>
              <a:sym typeface="Montserrat"/>
            </a:endParaRPr>
          </a:p>
          <a:p>
            <a:pPr marL="457200" marR="0" lvl="0" indent="0" algn="l" rtl="0">
              <a:lnSpc>
                <a:spcPct val="150000"/>
              </a:lnSpc>
              <a:spcBef>
                <a:spcPts val="1000"/>
              </a:spcBef>
              <a:spcAft>
                <a:spcPts val="1000"/>
              </a:spcAft>
              <a:buClr>
                <a:srgbClr val="000000"/>
              </a:buClr>
              <a:buSzPts val="2200"/>
              <a:buFont typeface="Arial"/>
              <a:buNone/>
            </a:pPr>
            <a:endParaRPr sz="2200">
              <a:solidFill>
                <a:srgbClr val="3F3F3F"/>
              </a:solidFill>
              <a:latin typeface="Montserrat"/>
              <a:ea typeface="Montserrat"/>
              <a:cs typeface="Montserrat"/>
              <a:sym typeface="Montserrat"/>
            </a:endParaRPr>
          </a:p>
        </p:txBody>
      </p:sp>
      <p:sp>
        <p:nvSpPr>
          <p:cNvPr id="208" name="Google Shape;208;p39">
            <a:extLst>
              <a:ext uri="{C183D7F6-B498-43B3-948B-1728B52AA6E4}">
                <adec:decorative xmlns:adec="http://schemas.microsoft.com/office/drawing/2017/decorative" val="1"/>
              </a:ext>
            </a:extLst>
          </p:cNvPr>
          <p:cNvSpPr/>
          <p:nvPr/>
        </p:nvSpPr>
        <p:spPr>
          <a:xfrm>
            <a:off x="565496" y="1795021"/>
            <a:ext cx="469375" cy="523200"/>
          </a:xfrm>
          <a:custGeom>
            <a:avLst/>
            <a:gdLst/>
            <a:ahLst/>
            <a:cxnLst/>
            <a:rect l="l" t="t" r="r" b="b"/>
            <a:pathLst>
              <a:path w="141" h="141" extrusionOk="0">
                <a:moveTo>
                  <a:pt x="70" y="0"/>
                </a:moveTo>
                <a:cubicBezTo>
                  <a:pt x="31" y="0"/>
                  <a:pt x="0" y="31"/>
                  <a:pt x="0" y="70"/>
                </a:cubicBezTo>
                <a:cubicBezTo>
                  <a:pt x="0" y="109"/>
                  <a:pt x="31" y="141"/>
                  <a:pt x="70" y="141"/>
                </a:cubicBezTo>
                <a:cubicBezTo>
                  <a:pt x="109" y="141"/>
                  <a:pt x="141" y="109"/>
                  <a:pt x="141" y="70"/>
                </a:cubicBezTo>
                <a:cubicBezTo>
                  <a:pt x="141" y="31"/>
                  <a:pt x="109" y="0"/>
                  <a:pt x="70" y="0"/>
                </a:cubicBezTo>
                <a:close/>
                <a:moveTo>
                  <a:pt x="109" y="74"/>
                </a:moveTo>
                <a:cubicBezTo>
                  <a:pt x="109" y="76"/>
                  <a:pt x="108" y="77"/>
                  <a:pt x="106" y="77"/>
                </a:cubicBezTo>
                <a:cubicBezTo>
                  <a:pt x="35" y="77"/>
                  <a:pt x="35" y="77"/>
                  <a:pt x="35" y="77"/>
                </a:cubicBezTo>
                <a:cubicBezTo>
                  <a:pt x="33" y="77"/>
                  <a:pt x="32" y="76"/>
                  <a:pt x="32" y="74"/>
                </a:cubicBezTo>
                <a:cubicBezTo>
                  <a:pt x="32" y="67"/>
                  <a:pt x="32" y="67"/>
                  <a:pt x="32" y="67"/>
                </a:cubicBezTo>
                <a:cubicBezTo>
                  <a:pt x="32" y="65"/>
                  <a:pt x="33" y="64"/>
                  <a:pt x="35" y="64"/>
                </a:cubicBezTo>
                <a:cubicBezTo>
                  <a:pt x="106" y="64"/>
                  <a:pt x="106" y="64"/>
                  <a:pt x="106" y="64"/>
                </a:cubicBezTo>
                <a:cubicBezTo>
                  <a:pt x="108" y="64"/>
                  <a:pt x="109" y="65"/>
                  <a:pt x="109" y="67"/>
                </a:cubicBezTo>
                <a:lnTo>
                  <a:pt x="109" y="74"/>
                </a:lnTo>
                <a:close/>
                <a:moveTo>
                  <a:pt x="109" y="74"/>
                </a:moveTo>
                <a:cubicBezTo>
                  <a:pt x="109" y="74"/>
                  <a:pt x="109" y="74"/>
                  <a:pt x="109" y="74"/>
                </a:cubicBezTo>
              </a:path>
            </a:pathLst>
          </a:custGeom>
          <a:solidFill>
            <a:srgbClr val="AFAF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libri"/>
              <a:ea typeface="Calibri"/>
              <a:cs typeface="Calibri"/>
              <a:sym typeface="Calibri"/>
            </a:endParaRPr>
          </a:p>
        </p:txBody>
      </p:sp>
      <p:pic>
        <p:nvPicPr>
          <p:cNvPr id="205" name="Google Shape;205;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32024" y="6018583"/>
            <a:ext cx="1824225" cy="677650"/>
          </a:xfrm>
          <a:prstGeom prst="rect">
            <a:avLst/>
          </a:prstGeom>
          <a:noFill/>
          <a:ln>
            <a:noFill/>
          </a:ln>
        </p:spPr>
      </p:pic>
      <p:sp>
        <p:nvSpPr>
          <p:cNvPr id="209" name="Google Shape;209;p39">
            <a:extLst>
              <a:ext uri="{C183D7F6-B498-43B3-948B-1728B52AA6E4}">
                <adec:decorative xmlns:adec="http://schemas.microsoft.com/office/drawing/2017/decorative" val="1"/>
              </a:ext>
            </a:extLst>
          </p:cNvPr>
          <p:cNvSpPr/>
          <p:nvPr/>
        </p:nvSpPr>
        <p:spPr>
          <a:xfrm>
            <a:off x="565496" y="2443446"/>
            <a:ext cx="469375" cy="523200"/>
          </a:xfrm>
          <a:custGeom>
            <a:avLst/>
            <a:gdLst/>
            <a:ahLst/>
            <a:cxnLst/>
            <a:rect l="l" t="t" r="r" b="b"/>
            <a:pathLst>
              <a:path w="141" h="141" extrusionOk="0">
                <a:moveTo>
                  <a:pt x="70" y="0"/>
                </a:moveTo>
                <a:cubicBezTo>
                  <a:pt x="31" y="0"/>
                  <a:pt x="0" y="31"/>
                  <a:pt x="0" y="70"/>
                </a:cubicBezTo>
                <a:cubicBezTo>
                  <a:pt x="0" y="109"/>
                  <a:pt x="31" y="141"/>
                  <a:pt x="70" y="141"/>
                </a:cubicBezTo>
                <a:cubicBezTo>
                  <a:pt x="109" y="141"/>
                  <a:pt x="141" y="109"/>
                  <a:pt x="141" y="70"/>
                </a:cubicBezTo>
                <a:cubicBezTo>
                  <a:pt x="141" y="31"/>
                  <a:pt x="109" y="0"/>
                  <a:pt x="70" y="0"/>
                </a:cubicBezTo>
                <a:close/>
                <a:moveTo>
                  <a:pt x="109" y="74"/>
                </a:moveTo>
                <a:cubicBezTo>
                  <a:pt x="109" y="76"/>
                  <a:pt x="108" y="77"/>
                  <a:pt x="106" y="77"/>
                </a:cubicBezTo>
                <a:cubicBezTo>
                  <a:pt x="35" y="77"/>
                  <a:pt x="35" y="77"/>
                  <a:pt x="35" y="77"/>
                </a:cubicBezTo>
                <a:cubicBezTo>
                  <a:pt x="33" y="77"/>
                  <a:pt x="32" y="76"/>
                  <a:pt x="32" y="74"/>
                </a:cubicBezTo>
                <a:cubicBezTo>
                  <a:pt x="32" y="67"/>
                  <a:pt x="32" y="67"/>
                  <a:pt x="32" y="67"/>
                </a:cubicBezTo>
                <a:cubicBezTo>
                  <a:pt x="32" y="65"/>
                  <a:pt x="33" y="64"/>
                  <a:pt x="35" y="64"/>
                </a:cubicBezTo>
                <a:cubicBezTo>
                  <a:pt x="106" y="64"/>
                  <a:pt x="106" y="64"/>
                  <a:pt x="106" y="64"/>
                </a:cubicBezTo>
                <a:cubicBezTo>
                  <a:pt x="108" y="64"/>
                  <a:pt x="109" y="65"/>
                  <a:pt x="109" y="67"/>
                </a:cubicBezTo>
                <a:lnTo>
                  <a:pt x="109" y="74"/>
                </a:lnTo>
                <a:close/>
                <a:moveTo>
                  <a:pt x="109" y="74"/>
                </a:moveTo>
                <a:cubicBezTo>
                  <a:pt x="109" y="74"/>
                  <a:pt x="109" y="74"/>
                  <a:pt x="109" y="74"/>
                </a:cubicBezTo>
              </a:path>
            </a:pathLst>
          </a:custGeom>
          <a:solidFill>
            <a:srgbClr val="AFAF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libri"/>
              <a:ea typeface="Calibri"/>
              <a:cs typeface="Calibri"/>
              <a:sym typeface="Calibri"/>
            </a:endParaRPr>
          </a:p>
        </p:txBody>
      </p:sp>
      <p:sp>
        <p:nvSpPr>
          <p:cNvPr id="210" name="Google Shape;210;p39">
            <a:extLst>
              <a:ext uri="{C183D7F6-B498-43B3-948B-1728B52AA6E4}">
                <adec:decorative xmlns:adec="http://schemas.microsoft.com/office/drawing/2017/decorative" val="1"/>
              </a:ext>
            </a:extLst>
          </p:cNvPr>
          <p:cNvSpPr/>
          <p:nvPr/>
        </p:nvSpPr>
        <p:spPr>
          <a:xfrm>
            <a:off x="565496" y="3024796"/>
            <a:ext cx="469375" cy="523200"/>
          </a:xfrm>
          <a:custGeom>
            <a:avLst/>
            <a:gdLst/>
            <a:ahLst/>
            <a:cxnLst/>
            <a:rect l="l" t="t" r="r" b="b"/>
            <a:pathLst>
              <a:path w="141" h="141" extrusionOk="0">
                <a:moveTo>
                  <a:pt x="70" y="0"/>
                </a:moveTo>
                <a:cubicBezTo>
                  <a:pt x="31" y="0"/>
                  <a:pt x="0" y="31"/>
                  <a:pt x="0" y="70"/>
                </a:cubicBezTo>
                <a:cubicBezTo>
                  <a:pt x="0" y="109"/>
                  <a:pt x="31" y="141"/>
                  <a:pt x="70" y="141"/>
                </a:cubicBezTo>
                <a:cubicBezTo>
                  <a:pt x="109" y="141"/>
                  <a:pt x="141" y="109"/>
                  <a:pt x="141" y="70"/>
                </a:cubicBezTo>
                <a:cubicBezTo>
                  <a:pt x="141" y="31"/>
                  <a:pt x="109" y="0"/>
                  <a:pt x="70" y="0"/>
                </a:cubicBezTo>
                <a:close/>
                <a:moveTo>
                  <a:pt x="109" y="74"/>
                </a:moveTo>
                <a:cubicBezTo>
                  <a:pt x="109" y="76"/>
                  <a:pt x="108" y="77"/>
                  <a:pt x="106" y="77"/>
                </a:cubicBezTo>
                <a:cubicBezTo>
                  <a:pt x="35" y="77"/>
                  <a:pt x="35" y="77"/>
                  <a:pt x="35" y="77"/>
                </a:cubicBezTo>
                <a:cubicBezTo>
                  <a:pt x="33" y="77"/>
                  <a:pt x="32" y="76"/>
                  <a:pt x="32" y="74"/>
                </a:cubicBezTo>
                <a:cubicBezTo>
                  <a:pt x="32" y="67"/>
                  <a:pt x="32" y="67"/>
                  <a:pt x="32" y="67"/>
                </a:cubicBezTo>
                <a:cubicBezTo>
                  <a:pt x="32" y="65"/>
                  <a:pt x="33" y="64"/>
                  <a:pt x="35" y="64"/>
                </a:cubicBezTo>
                <a:cubicBezTo>
                  <a:pt x="106" y="64"/>
                  <a:pt x="106" y="64"/>
                  <a:pt x="106" y="64"/>
                </a:cubicBezTo>
                <a:cubicBezTo>
                  <a:pt x="108" y="64"/>
                  <a:pt x="109" y="65"/>
                  <a:pt x="109" y="67"/>
                </a:cubicBezTo>
                <a:lnTo>
                  <a:pt x="109" y="74"/>
                </a:lnTo>
                <a:close/>
                <a:moveTo>
                  <a:pt x="109" y="74"/>
                </a:moveTo>
                <a:cubicBezTo>
                  <a:pt x="109" y="74"/>
                  <a:pt x="109" y="74"/>
                  <a:pt x="109" y="74"/>
                </a:cubicBezTo>
              </a:path>
            </a:pathLst>
          </a:custGeom>
          <a:solidFill>
            <a:srgbClr val="AFAF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libri"/>
              <a:ea typeface="Calibri"/>
              <a:cs typeface="Calibri"/>
              <a:sym typeface="Calibri"/>
            </a:endParaRPr>
          </a:p>
        </p:txBody>
      </p:sp>
      <p:sp>
        <p:nvSpPr>
          <p:cNvPr id="211" name="Google Shape;211;p39">
            <a:extLst>
              <a:ext uri="{C183D7F6-B498-43B3-948B-1728B52AA6E4}">
                <adec:decorative xmlns:adec="http://schemas.microsoft.com/office/drawing/2017/decorative" val="1"/>
              </a:ext>
            </a:extLst>
          </p:cNvPr>
          <p:cNvSpPr/>
          <p:nvPr/>
        </p:nvSpPr>
        <p:spPr>
          <a:xfrm>
            <a:off x="565496" y="3679771"/>
            <a:ext cx="469375" cy="523200"/>
          </a:xfrm>
          <a:custGeom>
            <a:avLst/>
            <a:gdLst/>
            <a:ahLst/>
            <a:cxnLst/>
            <a:rect l="l" t="t" r="r" b="b"/>
            <a:pathLst>
              <a:path w="141" h="141" extrusionOk="0">
                <a:moveTo>
                  <a:pt x="70" y="0"/>
                </a:moveTo>
                <a:cubicBezTo>
                  <a:pt x="31" y="0"/>
                  <a:pt x="0" y="31"/>
                  <a:pt x="0" y="70"/>
                </a:cubicBezTo>
                <a:cubicBezTo>
                  <a:pt x="0" y="109"/>
                  <a:pt x="31" y="141"/>
                  <a:pt x="70" y="141"/>
                </a:cubicBezTo>
                <a:cubicBezTo>
                  <a:pt x="109" y="141"/>
                  <a:pt x="141" y="109"/>
                  <a:pt x="141" y="70"/>
                </a:cubicBezTo>
                <a:cubicBezTo>
                  <a:pt x="141" y="31"/>
                  <a:pt x="109" y="0"/>
                  <a:pt x="70" y="0"/>
                </a:cubicBezTo>
                <a:close/>
                <a:moveTo>
                  <a:pt x="109" y="74"/>
                </a:moveTo>
                <a:cubicBezTo>
                  <a:pt x="109" y="76"/>
                  <a:pt x="108" y="77"/>
                  <a:pt x="106" y="77"/>
                </a:cubicBezTo>
                <a:cubicBezTo>
                  <a:pt x="35" y="77"/>
                  <a:pt x="35" y="77"/>
                  <a:pt x="35" y="77"/>
                </a:cubicBezTo>
                <a:cubicBezTo>
                  <a:pt x="33" y="77"/>
                  <a:pt x="32" y="76"/>
                  <a:pt x="32" y="74"/>
                </a:cubicBezTo>
                <a:cubicBezTo>
                  <a:pt x="32" y="67"/>
                  <a:pt x="32" y="67"/>
                  <a:pt x="32" y="67"/>
                </a:cubicBezTo>
                <a:cubicBezTo>
                  <a:pt x="32" y="65"/>
                  <a:pt x="33" y="64"/>
                  <a:pt x="35" y="64"/>
                </a:cubicBezTo>
                <a:cubicBezTo>
                  <a:pt x="106" y="64"/>
                  <a:pt x="106" y="64"/>
                  <a:pt x="106" y="64"/>
                </a:cubicBezTo>
                <a:cubicBezTo>
                  <a:pt x="108" y="64"/>
                  <a:pt x="109" y="65"/>
                  <a:pt x="109" y="67"/>
                </a:cubicBezTo>
                <a:lnTo>
                  <a:pt x="109" y="74"/>
                </a:lnTo>
                <a:close/>
                <a:moveTo>
                  <a:pt x="109" y="74"/>
                </a:moveTo>
                <a:cubicBezTo>
                  <a:pt x="109" y="74"/>
                  <a:pt x="109" y="74"/>
                  <a:pt x="109" y="74"/>
                </a:cubicBezTo>
              </a:path>
            </a:pathLst>
          </a:custGeom>
          <a:solidFill>
            <a:srgbClr val="AFAF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libri"/>
              <a:ea typeface="Calibri"/>
              <a:cs typeface="Calibri"/>
              <a:sym typeface="Calibri"/>
            </a:endParaRPr>
          </a:p>
        </p:txBody>
      </p:sp>
      <p:cxnSp>
        <p:nvCxnSpPr>
          <p:cNvPr id="212" name="Google Shape;212;p39">
            <a:extLst>
              <a:ext uri="{C183D7F6-B498-43B3-948B-1728B52AA6E4}">
                <adec:decorative xmlns:adec="http://schemas.microsoft.com/office/drawing/2017/decorative" val="1"/>
              </a:ext>
            </a:extLst>
          </p:cNvPr>
          <p:cNvCxnSpPr/>
          <p:nvPr/>
        </p:nvCxnSpPr>
        <p:spPr>
          <a:xfrm>
            <a:off x="15624" y="6421883"/>
            <a:ext cx="9989400" cy="15300"/>
          </a:xfrm>
          <a:prstGeom prst="straightConnector1">
            <a:avLst/>
          </a:prstGeom>
          <a:noFill/>
          <a:ln w="38100" cap="flat" cmpd="sng">
            <a:solidFill>
              <a:srgbClr val="6060AB"/>
            </a:solidFill>
            <a:prstDash val="solid"/>
            <a:round/>
            <a:headEnd type="none" w="sm" len="sm"/>
            <a:tailEnd type="none" w="sm" len="sm"/>
          </a:ln>
        </p:spPr>
      </p:cxnSp>
      <p:cxnSp>
        <p:nvCxnSpPr>
          <p:cNvPr id="213" name="Google Shape;213;p39">
            <a:extLst>
              <a:ext uri="{C183D7F6-B498-43B3-948B-1728B52AA6E4}">
                <adec:decorative xmlns:adec="http://schemas.microsoft.com/office/drawing/2017/decorative" val="1"/>
              </a:ext>
            </a:extLst>
          </p:cNvPr>
          <p:cNvCxnSpPr/>
          <p:nvPr/>
        </p:nvCxnSpPr>
        <p:spPr>
          <a:xfrm rot="10800000">
            <a:off x="5684000" y="1556175"/>
            <a:ext cx="8700" cy="4032000"/>
          </a:xfrm>
          <a:prstGeom prst="straightConnector1">
            <a:avLst/>
          </a:prstGeom>
          <a:noFill/>
          <a:ln w="38100" cap="flat" cmpd="sng">
            <a:solidFill>
              <a:srgbClr val="6060AB"/>
            </a:solidFill>
            <a:prstDash val="solid"/>
            <a:round/>
            <a:headEnd type="none" w="sm" len="sm"/>
            <a:tailEnd type="none" w="sm" len="sm"/>
          </a:ln>
        </p:spPr>
      </p:cxnSp>
      <p:sp>
        <p:nvSpPr>
          <p:cNvPr id="214" name="Google Shape;214;p39"/>
          <p:cNvSpPr txBox="1"/>
          <p:nvPr/>
        </p:nvSpPr>
        <p:spPr>
          <a:xfrm>
            <a:off x="6538125" y="2178200"/>
            <a:ext cx="51903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Montserrat"/>
                <a:ea typeface="Montserrat"/>
                <a:cs typeface="Montserrat"/>
                <a:sym typeface="Montserrat"/>
              </a:rPr>
              <a:t>Understand the supports available to your district </a:t>
            </a:r>
            <a:endParaRPr sz="2200">
              <a:solidFill>
                <a:schemeClr val="dk1"/>
              </a:solidFill>
              <a:latin typeface="Montserrat"/>
              <a:ea typeface="Montserrat"/>
              <a:cs typeface="Montserrat"/>
              <a:sym typeface="Montserrat"/>
            </a:endParaRPr>
          </a:p>
          <a:p>
            <a:pPr marL="0" lvl="0" indent="0" algn="l" rtl="0">
              <a:spcBef>
                <a:spcPts val="0"/>
              </a:spcBef>
              <a:spcAft>
                <a:spcPts val="0"/>
              </a:spcAft>
              <a:buNone/>
            </a:pPr>
            <a:endParaRPr sz="2200">
              <a:solidFill>
                <a:schemeClr val="dk1"/>
              </a:solidFill>
              <a:latin typeface="Montserrat"/>
              <a:ea typeface="Montserrat"/>
              <a:cs typeface="Montserrat"/>
              <a:sym typeface="Montserrat"/>
            </a:endParaRPr>
          </a:p>
          <a:p>
            <a:pPr marL="0" lvl="0" indent="0" algn="l" rtl="0">
              <a:spcBef>
                <a:spcPts val="0"/>
              </a:spcBef>
              <a:spcAft>
                <a:spcPts val="0"/>
              </a:spcAft>
              <a:buNone/>
            </a:pPr>
            <a:endParaRPr sz="220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2200">
                <a:solidFill>
                  <a:schemeClr val="dk1"/>
                </a:solidFill>
                <a:latin typeface="Montserrat"/>
                <a:ea typeface="Montserrat"/>
                <a:cs typeface="Montserrat"/>
                <a:sym typeface="Montserrat"/>
              </a:rPr>
              <a:t>Understand the requirements expected of your district</a:t>
            </a:r>
            <a:endParaRPr sz="2200">
              <a:solidFill>
                <a:schemeClr val="dk1"/>
              </a:solidFill>
              <a:latin typeface="Montserrat"/>
              <a:ea typeface="Montserrat"/>
              <a:cs typeface="Montserrat"/>
              <a:sym typeface="Montserrat"/>
            </a:endParaRPr>
          </a:p>
        </p:txBody>
      </p:sp>
      <p:sp>
        <p:nvSpPr>
          <p:cNvPr id="215" name="Google Shape;215;p39">
            <a:extLst>
              <a:ext uri="{C183D7F6-B498-43B3-948B-1728B52AA6E4}">
                <adec:decorative xmlns:adec="http://schemas.microsoft.com/office/drawing/2017/decorative" val="1"/>
              </a:ext>
            </a:extLst>
          </p:cNvPr>
          <p:cNvSpPr/>
          <p:nvPr/>
        </p:nvSpPr>
        <p:spPr>
          <a:xfrm>
            <a:off x="5983071" y="2330734"/>
            <a:ext cx="469375" cy="523200"/>
          </a:xfrm>
          <a:custGeom>
            <a:avLst/>
            <a:gdLst/>
            <a:ahLst/>
            <a:cxnLst/>
            <a:rect l="l" t="t" r="r" b="b"/>
            <a:pathLst>
              <a:path w="141" h="141" extrusionOk="0">
                <a:moveTo>
                  <a:pt x="70" y="0"/>
                </a:moveTo>
                <a:cubicBezTo>
                  <a:pt x="31" y="0"/>
                  <a:pt x="0" y="31"/>
                  <a:pt x="0" y="70"/>
                </a:cubicBezTo>
                <a:cubicBezTo>
                  <a:pt x="0" y="109"/>
                  <a:pt x="31" y="141"/>
                  <a:pt x="70" y="141"/>
                </a:cubicBezTo>
                <a:cubicBezTo>
                  <a:pt x="109" y="141"/>
                  <a:pt x="141" y="109"/>
                  <a:pt x="141" y="70"/>
                </a:cubicBezTo>
                <a:cubicBezTo>
                  <a:pt x="141" y="31"/>
                  <a:pt x="109" y="0"/>
                  <a:pt x="70" y="0"/>
                </a:cubicBezTo>
                <a:close/>
                <a:moveTo>
                  <a:pt x="109" y="74"/>
                </a:moveTo>
                <a:cubicBezTo>
                  <a:pt x="109" y="76"/>
                  <a:pt x="108" y="77"/>
                  <a:pt x="106" y="77"/>
                </a:cubicBezTo>
                <a:cubicBezTo>
                  <a:pt x="35" y="77"/>
                  <a:pt x="35" y="77"/>
                  <a:pt x="35" y="77"/>
                </a:cubicBezTo>
                <a:cubicBezTo>
                  <a:pt x="33" y="77"/>
                  <a:pt x="32" y="76"/>
                  <a:pt x="32" y="74"/>
                </a:cubicBezTo>
                <a:cubicBezTo>
                  <a:pt x="32" y="67"/>
                  <a:pt x="32" y="67"/>
                  <a:pt x="32" y="67"/>
                </a:cubicBezTo>
                <a:cubicBezTo>
                  <a:pt x="32" y="65"/>
                  <a:pt x="33" y="64"/>
                  <a:pt x="35" y="64"/>
                </a:cubicBezTo>
                <a:cubicBezTo>
                  <a:pt x="106" y="64"/>
                  <a:pt x="106" y="64"/>
                  <a:pt x="106" y="64"/>
                </a:cubicBezTo>
                <a:cubicBezTo>
                  <a:pt x="108" y="64"/>
                  <a:pt x="109" y="65"/>
                  <a:pt x="109" y="67"/>
                </a:cubicBezTo>
                <a:lnTo>
                  <a:pt x="109" y="74"/>
                </a:lnTo>
                <a:close/>
                <a:moveTo>
                  <a:pt x="109" y="74"/>
                </a:moveTo>
                <a:cubicBezTo>
                  <a:pt x="109" y="74"/>
                  <a:pt x="109" y="74"/>
                  <a:pt x="109" y="74"/>
                </a:cubicBezTo>
              </a:path>
            </a:pathLst>
          </a:custGeom>
          <a:solidFill>
            <a:srgbClr val="1F9CE4">
              <a:alpha val="4549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libri"/>
              <a:ea typeface="Calibri"/>
              <a:cs typeface="Calibri"/>
              <a:sym typeface="Calibri"/>
            </a:endParaRPr>
          </a:p>
        </p:txBody>
      </p:sp>
      <p:sp>
        <p:nvSpPr>
          <p:cNvPr id="216" name="Google Shape;216;p39">
            <a:extLst>
              <a:ext uri="{C183D7F6-B498-43B3-948B-1728B52AA6E4}">
                <adec:decorative xmlns:adec="http://schemas.microsoft.com/office/drawing/2017/decorative" val="1"/>
              </a:ext>
            </a:extLst>
          </p:cNvPr>
          <p:cNvSpPr/>
          <p:nvPr/>
        </p:nvSpPr>
        <p:spPr>
          <a:xfrm>
            <a:off x="5983071" y="3694446"/>
            <a:ext cx="469375" cy="523200"/>
          </a:xfrm>
          <a:custGeom>
            <a:avLst/>
            <a:gdLst/>
            <a:ahLst/>
            <a:cxnLst/>
            <a:rect l="l" t="t" r="r" b="b"/>
            <a:pathLst>
              <a:path w="141" h="141" extrusionOk="0">
                <a:moveTo>
                  <a:pt x="70" y="0"/>
                </a:moveTo>
                <a:cubicBezTo>
                  <a:pt x="31" y="0"/>
                  <a:pt x="0" y="31"/>
                  <a:pt x="0" y="70"/>
                </a:cubicBezTo>
                <a:cubicBezTo>
                  <a:pt x="0" y="109"/>
                  <a:pt x="31" y="141"/>
                  <a:pt x="70" y="141"/>
                </a:cubicBezTo>
                <a:cubicBezTo>
                  <a:pt x="109" y="141"/>
                  <a:pt x="141" y="109"/>
                  <a:pt x="141" y="70"/>
                </a:cubicBezTo>
                <a:cubicBezTo>
                  <a:pt x="141" y="31"/>
                  <a:pt x="109" y="0"/>
                  <a:pt x="70" y="0"/>
                </a:cubicBezTo>
                <a:close/>
                <a:moveTo>
                  <a:pt x="109" y="74"/>
                </a:moveTo>
                <a:cubicBezTo>
                  <a:pt x="109" y="76"/>
                  <a:pt x="108" y="77"/>
                  <a:pt x="106" y="77"/>
                </a:cubicBezTo>
                <a:cubicBezTo>
                  <a:pt x="35" y="77"/>
                  <a:pt x="35" y="77"/>
                  <a:pt x="35" y="77"/>
                </a:cubicBezTo>
                <a:cubicBezTo>
                  <a:pt x="33" y="77"/>
                  <a:pt x="32" y="76"/>
                  <a:pt x="32" y="74"/>
                </a:cubicBezTo>
                <a:cubicBezTo>
                  <a:pt x="32" y="67"/>
                  <a:pt x="32" y="67"/>
                  <a:pt x="32" y="67"/>
                </a:cubicBezTo>
                <a:cubicBezTo>
                  <a:pt x="32" y="65"/>
                  <a:pt x="33" y="64"/>
                  <a:pt x="35" y="64"/>
                </a:cubicBezTo>
                <a:cubicBezTo>
                  <a:pt x="106" y="64"/>
                  <a:pt x="106" y="64"/>
                  <a:pt x="106" y="64"/>
                </a:cubicBezTo>
                <a:cubicBezTo>
                  <a:pt x="108" y="64"/>
                  <a:pt x="109" y="65"/>
                  <a:pt x="109" y="67"/>
                </a:cubicBezTo>
                <a:lnTo>
                  <a:pt x="109" y="74"/>
                </a:lnTo>
                <a:close/>
                <a:moveTo>
                  <a:pt x="109" y="74"/>
                </a:moveTo>
                <a:cubicBezTo>
                  <a:pt x="109" y="74"/>
                  <a:pt x="109" y="74"/>
                  <a:pt x="109" y="74"/>
                </a:cubicBezTo>
              </a:path>
            </a:pathLst>
          </a:custGeom>
          <a:solidFill>
            <a:srgbClr val="1F9CE4">
              <a:alpha val="4549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libri"/>
              <a:ea typeface="Calibri"/>
              <a:cs typeface="Calibri"/>
              <a:sym typeface="Calibri"/>
            </a:endParaRPr>
          </a:p>
        </p:txBody>
      </p:sp>
      <p:sp>
        <p:nvSpPr>
          <p:cNvPr id="217" name="Google Shape;217;p39">
            <a:extLst>
              <a:ext uri="{C183D7F6-B498-43B3-948B-1728B52AA6E4}">
                <adec:decorative xmlns:adec="http://schemas.microsoft.com/office/drawing/2017/decorative" val="1"/>
              </a:ext>
            </a:extLst>
          </p:cNvPr>
          <p:cNvSpPr/>
          <p:nvPr/>
        </p:nvSpPr>
        <p:spPr>
          <a:xfrm>
            <a:off x="565496" y="4334746"/>
            <a:ext cx="469375" cy="523200"/>
          </a:xfrm>
          <a:custGeom>
            <a:avLst/>
            <a:gdLst/>
            <a:ahLst/>
            <a:cxnLst/>
            <a:rect l="l" t="t" r="r" b="b"/>
            <a:pathLst>
              <a:path w="141" h="141" extrusionOk="0">
                <a:moveTo>
                  <a:pt x="70" y="0"/>
                </a:moveTo>
                <a:cubicBezTo>
                  <a:pt x="31" y="0"/>
                  <a:pt x="0" y="31"/>
                  <a:pt x="0" y="70"/>
                </a:cubicBezTo>
                <a:cubicBezTo>
                  <a:pt x="0" y="109"/>
                  <a:pt x="31" y="141"/>
                  <a:pt x="70" y="141"/>
                </a:cubicBezTo>
                <a:cubicBezTo>
                  <a:pt x="109" y="141"/>
                  <a:pt x="141" y="109"/>
                  <a:pt x="141" y="70"/>
                </a:cubicBezTo>
                <a:cubicBezTo>
                  <a:pt x="141" y="31"/>
                  <a:pt x="109" y="0"/>
                  <a:pt x="70" y="0"/>
                </a:cubicBezTo>
                <a:close/>
                <a:moveTo>
                  <a:pt x="109" y="74"/>
                </a:moveTo>
                <a:cubicBezTo>
                  <a:pt x="109" y="76"/>
                  <a:pt x="108" y="77"/>
                  <a:pt x="106" y="77"/>
                </a:cubicBezTo>
                <a:cubicBezTo>
                  <a:pt x="35" y="77"/>
                  <a:pt x="35" y="77"/>
                  <a:pt x="35" y="77"/>
                </a:cubicBezTo>
                <a:cubicBezTo>
                  <a:pt x="33" y="77"/>
                  <a:pt x="32" y="76"/>
                  <a:pt x="32" y="74"/>
                </a:cubicBezTo>
                <a:cubicBezTo>
                  <a:pt x="32" y="67"/>
                  <a:pt x="32" y="67"/>
                  <a:pt x="32" y="67"/>
                </a:cubicBezTo>
                <a:cubicBezTo>
                  <a:pt x="32" y="65"/>
                  <a:pt x="33" y="64"/>
                  <a:pt x="35" y="64"/>
                </a:cubicBezTo>
                <a:cubicBezTo>
                  <a:pt x="106" y="64"/>
                  <a:pt x="106" y="64"/>
                  <a:pt x="106" y="64"/>
                </a:cubicBezTo>
                <a:cubicBezTo>
                  <a:pt x="108" y="64"/>
                  <a:pt x="109" y="65"/>
                  <a:pt x="109" y="67"/>
                </a:cubicBezTo>
                <a:lnTo>
                  <a:pt x="109" y="74"/>
                </a:lnTo>
                <a:close/>
                <a:moveTo>
                  <a:pt x="109" y="74"/>
                </a:moveTo>
                <a:cubicBezTo>
                  <a:pt x="109" y="74"/>
                  <a:pt x="109" y="74"/>
                  <a:pt x="109" y="74"/>
                </a:cubicBezTo>
              </a:path>
            </a:pathLst>
          </a:custGeom>
          <a:solidFill>
            <a:srgbClr val="AFAFD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40"/>
          <p:cNvSpPr txBox="1">
            <a:spLocks noGrp="1"/>
          </p:cNvSpPr>
          <p:nvPr>
            <p:ph type="title" idx="4294967295"/>
          </p:nvPr>
        </p:nvSpPr>
        <p:spPr>
          <a:xfrm>
            <a:off x="15625" y="0"/>
            <a:ext cx="11855100" cy="6858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4400" b="1" i="0" u="none" strike="noStrike" kern="0" cap="none" spc="0" normalizeH="0" baseline="0" noProof="0" dirty="0">
                <a:ln>
                  <a:noFill/>
                </a:ln>
                <a:solidFill>
                  <a:srgbClr val="6060AB"/>
                </a:solidFill>
                <a:effectLst/>
                <a:uLnTx/>
                <a:uFillTx/>
                <a:latin typeface="League Spartan"/>
                <a:ea typeface="League Spartan"/>
                <a:cs typeface="League Spartan"/>
                <a:sym typeface="League Spartan"/>
              </a:rPr>
              <a:t>LEA Determination Statuses</a:t>
            </a:r>
          </a:p>
        </p:txBody>
      </p:sp>
      <p:cxnSp>
        <p:nvCxnSpPr>
          <p:cNvPr id="223" name="Google Shape;223;p40">
            <a:extLst>
              <a:ext uri="{C183D7F6-B498-43B3-948B-1728B52AA6E4}">
                <adec:decorative xmlns:adec="http://schemas.microsoft.com/office/drawing/2017/decorative" val="1"/>
              </a:ext>
            </a:extLst>
          </p:cNvPr>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224" name="Google Shape;224;p4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32024" y="6018583"/>
            <a:ext cx="1824225" cy="67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9;p41">
            <a:extLst>
              <a:ext uri="{FF2B5EF4-FFF2-40B4-BE49-F238E27FC236}">
                <a16:creationId xmlns:a16="http://schemas.microsoft.com/office/drawing/2014/main" id="{FD6122F6-6690-87F9-4205-EBD4CF9C5E17}"/>
              </a:ext>
            </a:extLst>
          </p:cNvPr>
          <p:cNvSpPr txBox="1">
            <a:spLocks/>
          </p:cNvSpPr>
          <p:nvPr/>
        </p:nvSpPr>
        <p:spPr>
          <a:xfrm>
            <a:off x="533725" y="544975"/>
            <a:ext cx="6873000" cy="591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Spartan"/>
              <a:buNone/>
              <a:defRPr sz="3700" b="0" i="0" u="none" strike="noStrike" cap="none">
                <a:solidFill>
                  <a:schemeClr val="dk1"/>
                </a:solidFill>
                <a:latin typeface="Spartan"/>
                <a:ea typeface="Spartan"/>
                <a:cs typeface="Spartan"/>
                <a:sym typeface="Spartan"/>
              </a:defRPr>
            </a:lvl1pPr>
            <a:lvl2pPr marR="0" lvl="1" algn="l" rtl="0">
              <a:lnSpc>
                <a:spcPct val="100000"/>
              </a:lnSpc>
              <a:spcBef>
                <a:spcPts val="0"/>
              </a:spcBef>
              <a:spcAft>
                <a:spcPts val="0"/>
              </a:spcAft>
              <a:buClr>
                <a:schemeClr val="dk1"/>
              </a:buClr>
              <a:buSzPts val="3700"/>
              <a:buFont typeface="Spartan"/>
              <a:buNone/>
              <a:defRPr sz="3700" b="0" i="0" u="none" strike="noStrike" cap="none">
                <a:solidFill>
                  <a:schemeClr val="dk1"/>
                </a:solidFill>
                <a:latin typeface="Spartan"/>
                <a:ea typeface="Spartan"/>
                <a:cs typeface="Spartan"/>
                <a:sym typeface="Spartan"/>
              </a:defRPr>
            </a:lvl2pPr>
            <a:lvl3pPr marR="0" lvl="2" algn="l" rtl="0">
              <a:lnSpc>
                <a:spcPct val="100000"/>
              </a:lnSpc>
              <a:spcBef>
                <a:spcPts val="0"/>
              </a:spcBef>
              <a:spcAft>
                <a:spcPts val="0"/>
              </a:spcAft>
              <a:buClr>
                <a:schemeClr val="dk1"/>
              </a:buClr>
              <a:buSzPts val="3700"/>
              <a:buFont typeface="Spartan"/>
              <a:buNone/>
              <a:defRPr sz="3700" b="0" i="0" u="none" strike="noStrike" cap="none">
                <a:solidFill>
                  <a:schemeClr val="dk1"/>
                </a:solidFill>
                <a:latin typeface="Spartan"/>
                <a:ea typeface="Spartan"/>
                <a:cs typeface="Spartan"/>
                <a:sym typeface="Spartan"/>
              </a:defRPr>
            </a:lvl3pPr>
            <a:lvl4pPr marR="0" lvl="3" algn="l" rtl="0">
              <a:lnSpc>
                <a:spcPct val="100000"/>
              </a:lnSpc>
              <a:spcBef>
                <a:spcPts val="0"/>
              </a:spcBef>
              <a:spcAft>
                <a:spcPts val="0"/>
              </a:spcAft>
              <a:buClr>
                <a:schemeClr val="dk1"/>
              </a:buClr>
              <a:buSzPts val="3700"/>
              <a:buFont typeface="Spartan"/>
              <a:buNone/>
              <a:defRPr sz="3700" b="0" i="0" u="none" strike="noStrike" cap="none">
                <a:solidFill>
                  <a:schemeClr val="dk1"/>
                </a:solidFill>
                <a:latin typeface="Spartan"/>
                <a:ea typeface="Spartan"/>
                <a:cs typeface="Spartan"/>
                <a:sym typeface="Spartan"/>
              </a:defRPr>
            </a:lvl4pPr>
            <a:lvl5pPr marR="0" lvl="4" algn="l" rtl="0">
              <a:lnSpc>
                <a:spcPct val="100000"/>
              </a:lnSpc>
              <a:spcBef>
                <a:spcPts val="0"/>
              </a:spcBef>
              <a:spcAft>
                <a:spcPts val="0"/>
              </a:spcAft>
              <a:buClr>
                <a:schemeClr val="dk1"/>
              </a:buClr>
              <a:buSzPts val="3700"/>
              <a:buFont typeface="Spartan"/>
              <a:buNone/>
              <a:defRPr sz="3700" b="0" i="0" u="none" strike="noStrike" cap="none">
                <a:solidFill>
                  <a:schemeClr val="dk1"/>
                </a:solidFill>
                <a:latin typeface="Spartan"/>
                <a:ea typeface="Spartan"/>
                <a:cs typeface="Spartan"/>
                <a:sym typeface="Spartan"/>
              </a:defRPr>
            </a:lvl5pPr>
            <a:lvl6pPr marR="0" lvl="5" algn="l" rtl="0">
              <a:lnSpc>
                <a:spcPct val="100000"/>
              </a:lnSpc>
              <a:spcBef>
                <a:spcPts val="0"/>
              </a:spcBef>
              <a:spcAft>
                <a:spcPts val="0"/>
              </a:spcAft>
              <a:buClr>
                <a:schemeClr val="dk1"/>
              </a:buClr>
              <a:buSzPts val="3700"/>
              <a:buFont typeface="Spartan"/>
              <a:buNone/>
              <a:defRPr sz="3700" b="0" i="0" u="none" strike="noStrike" cap="none">
                <a:solidFill>
                  <a:schemeClr val="dk1"/>
                </a:solidFill>
                <a:latin typeface="Spartan"/>
                <a:ea typeface="Spartan"/>
                <a:cs typeface="Spartan"/>
                <a:sym typeface="Spartan"/>
              </a:defRPr>
            </a:lvl6pPr>
            <a:lvl7pPr marR="0" lvl="6" algn="l" rtl="0">
              <a:lnSpc>
                <a:spcPct val="100000"/>
              </a:lnSpc>
              <a:spcBef>
                <a:spcPts val="0"/>
              </a:spcBef>
              <a:spcAft>
                <a:spcPts val="0"/>
              </a:spcAft>
              <a:buClr>
                <a:schemeClr val="dk1"/>
              </a:buClr>
              <a:buSzPts val="3700"/>
              <a:buFont typeface="Spartan"/>
              <a:buNone/>
              <a:defRPr sz="3700" b="0" i="0" u="none" strike="noStrike" cap="none">
                <a:solidFill>
                  <a:schemeClr val="dk1"/>
                </a:solidFill>
                <a:latin typeface="Spartan"/>
                <a:ea typeface="Spartan"/>
                <a:cs typeface="Spartan"/>
                <a:sym typeface="Spartan"/>
              </a:defRPr>
            </a:lvl7pPr>
            <a:lvl8pPr marR="0" lvl="7" algn="l" rtl="0">
              <a:lnSpc>
                <a:spcPct val="100000"/>
              </a:lnSpc>
              <a:spcBef>
                <a:spcPts val="0"/>
              </a:spcBef>
              <a:spcAft>
                <a:spcPts val="0"/>
              </a:spcAft>
              <a:buClr>
                <a:schemeClr val="dk1"/>
              </a:buClr>
              <a:buSzPts val="3700"/>
              <a:buFont typeface="Spartan"/>
              <a:buNone/>
              <a:defRPr sz="3700" b="0" i="0" u="none" strike="noStrike" cap="none">
                <a:solidFill>
                  <a:schemeClr val="dk1"/>
                </a:solidFill>
                <a:latin typeface="Spartan"/>
                <a:ea typeface="Spartan"/>
                <a:cs typeface="Spartan"/>
                <a:sym typeface="Spartan"/>
              </a:defRPr>
            </a:lvl8pPr>
            <a:lvl9pPr marR="0" lvl="8" algn="l" rtl="0">
              <a:lnSpc>
                <a:spcPct val="100000"/>
              </a:lnSpc>
              <a:spcBef>
                <a:spcPts val="0"/>
              </a:spcBef>
              <a:spcAft>
                <a:spcPts val="0"/>
              </a:spcAft>
              <a:buClr>
                <a:schemeClr val="dk1"/>
              </a:buClr>
              <a:buSzPts val="3700"/>
              <a:buFont typeface="Spartan"/>
              <a:buNone/>
              <a:defRPr sz="3700" b="0" i="0" u="none" strike="noStrike" cap="none">
                <a:solidFill>
                  <a:schemeClr val="dk1"/>
                </a:solidFill>
                <a:latin typeface="Spartan"/>
                <a:ea typeface="Spartan"/>
                <a:cs typeface="Spartan"/>
                <a:sym typeface="Spartan"/>
              </a:defRPr>
            </a:lvl9pPr>
          </a:lstStyle>
          <a:p>
            <a:pPr>
              <a:lnSpc>
                <a:spcPct val="90000"/>
              </a:lnSpc>
              <a:buSzPts val="1800"/>
              <a:buFont typeface="Arial"/>
              <a:buNone/>
              <a:defRPr/>
            </a:pPr>
            <a:r>
              <a:rPr lang="en-US" sz="3600" b="1" dirty="0">
                <a:solidFill>
                  <a:srgbClr val="1F9CE4"/>
                </a:solidFill>
                <a:latin typeface="League Spartan"/>
                <a:ea typeface="League Spartan"/>
                <a:cs typeface="League Spartan"/>
                <a:sym typeface="League Spartan"/>
              </a:rPr>
              <a:t>Determination Status Rubric </a:t>
            </a:r>
          </a:p>
        </p:txBody>
      </p:sp>
      <p:sp>
        <p:nvSpPr>
          <p:cNvPr id="3" name="Title 2">
            <a:extLst>
              <a:ext uri="{FF2B5EF4-FFF2-40B4-BE49-F238E27FC236}">
                <a16:creationId xmlns:a16="http://schemas.microsoft.com/office/drawing/2014/main" id="{55FF64C9-C92F-DD25-FD76-498BD8804ABA}"/>
              </a:ext>
            </a:extLst>
          </p:cNvPr>
          <p:cNvSpPr>
            <a:spLocks noGrp="1"/>
          </p:cNvSpPr>
          <p:nvPr>
            <p:ph type="title" idx="4294967295"/>
          </p:nvPr>
        </p:nvSpPr>
        <p:spPr/>
        <p:txBody>
          <a:bodyPr>
            <a:normAutofit fontScale="90000"/>
          </a:bodyPr>
          <a:lstStyle/>
          <a:p>
            <a:pPr marL="0" marR="0" lvl="0" indent="0" algn="l" defTabSz="914400" rtl="0" eaLnBrk="1" fontAlgn="auto" latinLnBrk="0" hangingPunct="1">
              <a:lnSpc>
                <a:spcPct val="100000"/>
              </a:lnSpc>
              <a:spcBef>
                <a:spcPts val="0"/>
              </a:spcBef>
              <a:spcAft>
                <a:spcPts val="0"/>
              </a:spcAft>
              <a:buClr>
                <a:schemeClr val="dk1"/>
              </a:buClr>
              <a:buSzPts val="3700"/>
              <a:buFont typeface="Spartan"/>
              <a:buNone/>
              <a:tabLst/>
              <a:defRPr/>
            </a:pPr>
            <a:r>
              <a:rPr lang="en-US" sz="3700" b="1" i="0" u="none" strike="noStrike" cap="none" dirty="0">
                <a:solidFill>
                  <a:schemeClr val="dk1"/>
                </a:solidFill>
                <a:effectLst/>
                <a:latin typeface="Spartan"/>
                <a:ea typeface="Spartan"/>
                <a:cs typeface="Spartan"/>
                <a:sym typeface="Spartan"/>
              </a:rPr>
              <a:t>Determination </a:t>
            </a:r>
            <a:r>
              <a:rPr lang="en-US" sz="3700" b="1" i="0" u="none" strike="noStrike" cap="none">
                <a:solidFill>
                  <a:schemeClr val="dk1"/>
                </a:solidFill>
                <a:effectLst/>
                <a:latin typeface="Spartan"/>
                <a:ea typeface="Spartan"/>
                <a:cs typeface="Spartan"/>
                <a:sym typeface="Spartan"/>
              </a:rPr>
              <a:t>Status Rubric. </a:t>
            </a:r>
            <a:endParaRPr lang="en-US" dirty="0">
              <a:effectLst/>
            </a:endParaRPr>
          </a:p>
          <a:p>
            <a:endParaRPr lang="en-US" dirty="0"/>
          </a:p>
        </p:txBody>
      </p:sp>
    </p:spTree>
    <p:extLst>
      <p:ext uri="{BB962C8B-B14F-4D97-AF65-F5344CB8AC3E}">
        <p14:creationId xmlns:p14="http://schemas.microsoft.com/office/powerpoint/2010/main" val="1822248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a:spLocks noGrp="1"/>
          </p:cNvSpPr>
          <p:nvPr>
            <p:ph type="title" idx="4294967295"/>
          </p:nvPr>
        </p:nvSpPr>
        <p:spPr>
          <a:xfrm>
            <a:off x="533725" y="544975"/>
            <a:ext cx="6873000" cy="591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0"/>
              </a:spcBef>
              <a:spcAft>
                <a:spcPts val="0"/>
              </a:spcAft>
              <a:buClr>
                <a:schemeClr val="dk1"/>
              </a:buClr>
              <a:buSzPts val="1800"/>
              <a:buFont typeface="Arial"/>
              <a:buNone/>
              <a:tabLst/>
              <a:defRPr/>
            </a:pPr>
            <a:r>
              <a:rPr kumimoji="0" lang="en-US" sz="3600" b="1" i="0" u="none" strike="noStrike" kern="0" cap="none" spc="0" normalizeH="0" baseline="0" noProof="0" dirty="0">
                <a:ln>
                  <a:noFill/>
                </a:ln>
                <a:solidFill>
                  <a:srgbClr val="1F9CE4"/>
                </a:solidFill>
                <a:effectLst/>
                <a:uLnTx/>
                <a:uFillTx/>
                <a:latin typeface="League Spartan"/>
                <a:ea typeface="League Spartan"/>
                <a:cs typeface="League Spartan"/>
                <a:sym typeface="League Spartan"/>
              </a:rPr>
              <a:t>Determination Status Rubric </a:t>
            </a:r>
          </a:p>
        </p:txBody>
      </p:sp>
      <p:pic>
        <p:nvPicPr>
          <p:cNvPr id="230" name="Google Shape;230;p4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32024" y="6018583"/>
            <a:ext cx="1824225" cy="677650"/>
          </a:xfrm>
          <a:prstGeom prst="rect">
            <a:avLst/>
          </a:prstGeom>
          <a:noFill/>
          <a:ln>
            <a:noFill/>
          </a:ln>
        </p:spPr>
      </p:pic>
      <p:cxnSp>
        <p:nvCxnSpPr>
          <p:cNvPr id="231" name="Google Shape;231;p41">
            <a:extLst>
              <a:ext uri="{C183D7F6-B498-43B3-948B-1728B52AA6E4}">
                <adec:decorative xmlns:adec="http://schemas.microsoft.com/office/drawing/2017/decorative" val="1"/>
              </a:ext>
            </a:extLst>
          </p:cNvPr>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4" name="Picture 3" descr="These determinations are made using a rubric with eight different criteria; four performance criteria, and four compliance criteria.  Performance criteria include annual dropout rate, 5-year cohort graduation rate, SPP/APR indicator 3, SPP/APR Indicators 5 and 6. Of these criteria, 2 are weighted. The points earned for 5-year cohort graduation rate are multiplied by 1.5 and the points earned for SPP/APR Indicators 5 and 6 are multiplied by 2.">
            <a:extLst>
              <a:ext uri="{FF2B5EF4-FFF2-40B4-BE49-F238E27FC236}">
                <a16:creationId xmlns:a16="http://schemas.microsoft.com/office/drawing/2014/main" id="{C38F8022-178C-0BA6-B060-75BD651AEEA0}"/>
              </a:ext>
            </a:extLst>
          </p:cNvPr>
          <p:cNvPicPr>
            <a:picLocks noChangeAspect="1"/>
          </p:cNvPicPr>
          <p:nvPr/>
        </p:nvPicPr>
        <p:blipFill>
          <a:blip r:embed="rId4"/>
          <a:stretch>
            <a:fillRect/>
          </a:stretch>
        </p:blipFill>
        <p:spPr>
          <a:xfrm>
            <a:off x="747712" y="1652587"/>
            <a:ext cx="10696575" cy="35528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42"/>
          <p:cNvSpPr txBox="1">
            <a:spLocks noGrp="1"/>
          </p:cNvSpPr>
          <p:nvPr>
            <p:ph type="title" idx="4294967295"/>
          </p:nvPr>
        </p:nvSpPr>
        <p:spPr>
          <a:xfrm>
            <a:off x="15625" y="0"/>
            <a:ext cx="11855100" cy="6858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4400" b="1" i="0" u="none" strike="noStrike" kern="0" cap="none" spc="0" normalizeH="0" baseline="0" noProof="0" dirty="0">
                <a:ln>
                  <a:noFill/>
                </a:ln>
                <a:solidFill>
                  <a:srgbClr val="6060AB"/>
                </a:solidFill>
                <a:effectLst/>
                <a:uLnTx/>
                <a:uFillTx/>
                <a:latin typeface="League Spartan"/>
                <a:ea typeface="League Spartan"/>
                <a:cs typeface="League Spartan"/>
                <a:sym typeface="League Spartan"/>
              </a:rPr>
              <a:t>Technical Assistance Timeline for NI </a:t>
            </a:r>
            <a:r>
              <a:rPr lang="en-US" sz="4400" b="1" dirty="0">
                <a:solidFill>
                  <a:srgbClr val="6060AB"/>
                </a:solidFill>
                <a:latin typeface="League Spartan"/>
                <a:ea typeface="League Spartan"/>
                <a:cs typeface="League Spartan"/>
                <a:sym typeface="League Spartan"/>
              </a:rPr>
              <a:t>Districts</a:t>
            </a:r>
            <a:endParaRPr kumimoji="0" lang="en-US" sz="4400" b="1" i="0" u="none" strike="noStrike" kern="0" cap="none" spc="0" normalizeH="0" baseline="0" noProof="0" dirty="0">
              <a:ln>
                <a:noFill/>
              </a:ln>
              <a:solidFill>
                <a:srgbClr val="6060AB"/>
              </a:solidFill>
              <a:effectLst/>
              <a:uLnTx/>
              <a:uFillTx/>
              <a:latin typeface="League Spartan"/>
              <a:ea typeface="League Spartan"/>
              <a:cs typeface="League Spartan"/>
              <a:sym typeface="League Spartan"/>
            </a:endParaRPr>
          </a:p>
        </p:txBody>
      </p:sp>
      <p:cxnSp>
        <p:nvCxnSpPr>
          <p:cNvPr id="238" name="Google Shape;238;p42">
            <a:extLst>
              <a:ext uri="{C183D7F6-B498-43B3-948B-1728B52AA6E4}">
                <adec:decorative xmlns:adec="http://schemas.microsoft.com/office/drawing/2017/decorative" val="1"/>
              </a:ext>
            </a:extLst>
          </p:cNvPr>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239" name="Google Shape;239;p4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32024" y="6018583"/>
            <a:ext cx="1824225" cy="67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3"/>
          <p:cNvSpPr txBox="1">
            <a:spLocks noGrp="1"/>
          </p:cNvSpPr>
          <p:nvPr>
            <p:ph type="title" idx="4294967295"/>
          </p:nvPr>
        </p:nvSpPr>
        <p:spPr>
          <a:xfrm>
            <a:off x="224875"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Font typeface="Arial"/>
              <a:buNone/>
            </a:pPr>
            <a:r>
              <a:rPr lang="en-US" sz="3600" b="1" dirty="0">
                <a:solidFill>
                  <a:srgbClr val="1F9CE4"/>
                </a:solidFill>
                <a:latin typeface="League Spartan"/>
                <a:ea typeface="League Spartan"/>
                <a:cs typeface="League Spartan"/>
                <a:sym typeface="League Spartan"/>
              </a:rPr>
              <a:t>Timeline for NI Districts</a:t>
            </a:r>
            <a:endParaRPr sz="3600" b="1" dirty="0">
              <a:solidFill>
                <a:srgbClr val="1F9CE4"/>
              </a:solidFill>
              <a:latin typeface="League Spartan"/>
              <a:ea typeface="League Spartan"/>
              <a:cs typeface="League Spartan"/>
              <a:sym typeface="League Spartan"/>
            </a:endParaRPr>
          </a:p>
          <a:p>
            <a:pPr marL="0" lvl="0" indent="0" algn="l" rtl="0">
              <a:lnSpc>
                <a:spcPct val="90000"/>
              </a:lnSpc>
              <a:spcBef>
                <a:spcPts val="0"/>
              </a:spcBef>
              <a:spcAft>
                <a:spcPts val="0"/>
              </a:spcAft>
              <a:buClr>
                <a:schemeClr val="dk1"/>
              </a:buClr>
              <a:buSzPts val="4400"/>
              <a:buFont typeface="Calibri"/>
              <a:buNone/>
            </a:pPr>
            <a:endParaRPr dirty="0">
              <a:latin typeface="Montserrat"/>
              <a:ea typeface="Montserrat"/>
              <a:cs typeface="Montserrat"/>
              <a:sym typeface="Montserrat"/>
            </a:endParaRPr>
          </a:p>
        </p:txBody>
      </p:sp>
      <p:pic>
        <p:nvPicPr>
          <p:cNvPr id="246" name="Google Shape;246;p43" descr="Timeline for NI Districts. Text is a bulleted list of items in timeline format in two columns. The 2024 column of bullets are: &#10;review determination status resources, &#10;Allot 2% of SPED entitlement, “M-Cubed”&#10;September 2024: Submit 240 grant application&#10;Attend October convening on root cause analysis&#10;Conduct root cause analysis, &#10;December 2024: Submit root cause analysis to SPED Strategies, &#10;Attend SPED Strategies consult call, &#10;Draft action plan.&#10;The 2025 column of bullets are:&#10;Attend Jan convening on action planning&#10;February 2025: submit action plan to D-E-S-E&#10;Amend 240 application, &#10;Begin action plan, &#10;March 2025: 2024-25 LEA determinations released, &#10;Attend consult call with SPED Strategies, &#10;Submit EOY final report to D-E-S-E&#10;"/>
          <p:cNvPicPr preferRelativeResize="0"/>
          <p:nvPr/>
        </p:nvPicPr>
        <p:blipFill>
          <a:blip r:embed="rId3">
            <a:alphaModFix/>
          </a:blip>
          <a:stretch>
            <a:fillRect/>
          </a:stretch>
        </p:blipFill>
        <p:spPr>
          <a:xfrm>
            <a:off x="152400" y="1843225"/>
            <a:ext cx="11887199" cy="41535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cxnSp>
        <p:nvCxnSpPr>
          <p:cNvPr id="252" name="Google Shape;252;p44">
            <a:extLst>
              <a:ext uri="{C183D7F6-B498-43B3-948B-1728B52AA6E4}">
                <adec:decorative xmlns:adec="http://schemas.microsoft.com/office/drawing/2017/decorative" val="1"/>
              </a:ext>
            </a:extLst>
          </p:cNvPr>
          <p:cNvCxnSpPr/>
          <p:nvPr/>
        </p:nvCxnSpPr>
        <p:spPr>
          <a:xfrm>
            <a:off x="15624" y="6421883"/>
            <a:ext cx="9989700" cy="15300"/>
          </a:xfrm>
          <a:prstGeom prst="straightConnector1">
            <a:avLst/>
          </a:prstGeom>
          <a:noFill/>
          <a:ln w="38100" cap="flat" cmpd="sng">
            <a:solidFill>
              <a:srgbClr val="6060AB"/>
            </a:solidFill>
            <a:prstDash val="solid"/>
            <a:round/>
            <a:headEnd type="none" w="med" len="med"/>
            <a:tailEnd type="none" w="med" len="med"/>
          </a:ln>
        </p:spPr>
      </p:cxnSp>
      <p:pic>
        <p:nvPicPr>
          <p:cNvPr id="253" name="Google Shape;253;p4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32024" y="6018583"/>
            <a:ext cx="1824225" cy="677650"/>
          </a:xfrm>
          <a:prstGeom prst="rect">
            <a:avLst/>
          </a:prstGeom>
          <a:noFill/>
          <a:ln>
            <a:noFill/>
          </a:ln>
        </p:spPr>
      </p:pic>
      <p:sp>
        <p:nvSpPr>
          <p:cNvPr id="2" name="Title 1">
            <a:extLst>
              <a:ext uri="{FF2B5EF4-FFF2-40B4-BE49-F238E27FC236}">
                <a16:creationId xmlns:a16="http://schemas.microsoft.com/office/drawing/2014/main" id="{51B709E8-A09A-0956-F98C-D279260840CC}"/>
              </a:ext>
            </a:extLst>
          </p:cNvPr>
          <p:cNvSpPr>
            <a:spLocks noGrp="1"/>
          </p:cNvSpPr>
          <p:nvPr>
            <p:ph type="title" idx="4294967295"/>
          </p:nvPr>
        </p:nvSpPr>
        <p:spPr>
          <a:xfrm>
            <a:off x="527" y="3046635"/>
            <a:ext cx="11360700" cy="763500"/>
          </a:xfrm>
        </p:spPr>
        <p:txBody>
          <a:bodyPr>
            <a:normAutofit fontScale="90000"/>
          </a:bodyPr>
          <a:lstStyle/>
          <a:p>
            <a:r>
              <a:rPr lang="en-US" sz="4900" b="1" dirty="0">
                <a:solidFill>
                  <a:srgbClr val="6060AB"/>
                </a:solidFill>
                <a:latin typeface="League Spartan"/>
              </a:rPr>
              <a:t>Technical Assistance Timeline for NA Districts</a:t>
            </a:r>
            <a:endParaRPr lang="en-US" sz="4900" dirty="0">
              <a:latin typeface="League Spartan"/>
            </a:endParaRPr>
          </a:p>
          <a:p>
            <a:endParaRPr lang="en-US" dirty="0"/>
          </a:p>
        </p:txBody>
      </p:sp>
    </p:spTree>
  </p:cSld>
  <p:clrMapOvr>
    <a:masterClrMapping/>
  </p:clrMapOvr>
</p:sld>
</file>

<file path=ppt/theme/theme1.xml><?xml version="1.0" encoding="utf-8"?>
<a:theme xmlns:a="http://schemas.openxmlformats.org/drawingml/2006/main" name="SPED Strategies Branding">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D Strategies Branding">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1464DB40EBCF4CAD3CE0AE1CB60F48" ma:contentTypeVersion="15" ma:contentTypeDescription="Create a new document." ma:contentTypeScope="" ma:versionID="a6c49b322c0aba6bf1009a522b69c267">
  <xsd:schema xmlns:xsd="http://www.w3.org/2001/XMLSchema" xmlns:xs="http://www.w3.org/2001/XMLSchema" xmlns:p="http://schemas.microsoft.com/office/2006/metadata/properties" xmlns:ns2="c8027b71-02cc-4dec-aaf7-185a8092092f" xmlns:ns3="0eb367d7-c08b-4e4b-8ed0-241863a9fc80" targetNamespace="http://schemas.microsoft.com/office/2006/metadata/properties" ma:root="true" ma:fieldsID="28b11ac0142b66280f52485cccd8a94b" ns2:_="" ns3:_="">
    <xsd:import namespace="c8027b71-02cc-4dec-aaf7-185a8092092f"/>
    <xsd:import namespace="0eb367d7-c08b-4e4b-8ed0-241863a9fc8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027b71-02cc-4dec-aaf7-185a809209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9e833fe-51fa-40be-a757-6a91a1505fb0}" ma:internalName="TaxCatchAll" ma:showField="CatchAllData" ma:web="c8027b71-02cc-4dec-aaf7-185a809209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b367d7-c08b-4e4b-8ed0-241863a9fc8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8027b71-02cc-4dec-aaf7-185a8092092f" xsi:nil="true"/>
    <lcf76f155ced4ddcb4097134ff3c332f xmlns="0eb367d7-c08b-4e4b-8ed0-241863a9fc8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BDADA4-D459-46CD-A10C-F614548746E1}">
  <ds:schemaRefs>
    <ds:schemaRef ds:uri="http://schemas.microsoft.com/sharepoint/v3/contenttype/forms"/>
  </ds:schemaRefs>
</ds:datastoreItem>
</file>

<file path=customXml/itemProps2.xml><?xml version="1.0" encoding="utf-8"?>
<ds:datastoreItem xmlns:ds="http://schemas.openxmlformats.org/officeDocument/2006/customXml" ds:itemID="{DBB56FAD-256E-4445-9E85-1510297269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027b71-02cc-4dec-aaf7-185a8092092f"/>
    <ds:schemaRef ds:uri="0eb367d7-c08b-4e4b-8ed0-241863a9f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858616-5680-44A8-A647-714A70E0766B}">
  <ds:schemaRefs>
    <ds:schemaRef ds:uri="0eb367d7-c08b-4e4b-8ed0-241863a9fc80"/>
    <ds:schemaRef ds:uri="http://schemas.microsoft.com/office/2006/metadata/properties"/>
    <ds:schemaRef ds:uri="c8027b71-02cc-4dec-aaf7-185a8092092f"/>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TotalTime>
  <Words>2697</Words>
  <Application>Microsoft Office PowerPoint</Application>
  <PresentationFormat>Widescreen</PresentationFormat>
  <Paragraphs>103</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League Spartan</vt:lpstr>
      <vt:lpstr>Montserrat</vt:lpstr>
      <vt:lpstr>Proxima Nova</vt:lpstr>
      <vt:lpstr>Spartan</vt:lpstr>
      <vt:lpstr>Arial</vt:lpstr>
      <vt:lpstr>Calibri</vt:lpstr>
      <vt:lpstr>Quattrocento Sans</vt:lpstr>
      <vt:lpstr>SPED Strategies Branding</vt:lpstr>
      <vt:lpstr>SPED Strategies Branding</vt:lpstr>
      <vt:lpstr>24-25 Determination Status Timelines</vt:lpstr>
      <vt:lpstr>SPED Strategies</vt:lpstr>
      <vt:lpstr>Agenda &amp; Objectives</vt:lpstr>
      <vt:lpstr>LEA Determination Statuses</vt:lpstr>
      <vt:lpstr>Determination Status Rubric.  </vt:lpstr>
      <vt:lpstr>Determination Status Rubric </vt:lpstr>
      <vt:lpstr>Technical Assistance Timeline for NI Districts</vt:lpstr>
      <vt:lpstr>Timeline for NI Districts </vt:lpstr>
      <vt:lpstr>Technical Assistance Timeline for NA Districts </vt:lpstr>
      <vt:lpstr>Timeline for NA Districts </vt:lpstr>
      <vt:lpstr>Next Steps</vt:lpstr>
      <vt:lpstr>Next Steps 1-3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24-25 Determination Status Timelines, August 2024</dc:title>
  <dc:creator>DESE</dc:creator>
  <cp:lastModifiedBy>Zou, Dong (EOE)</cp:lastModifiedBy>
  <cp:revision>38</cp:revision>
  <dcterms:modified xsi:type="dcterms:W3CDTF">2024-09-13T14:01:15Z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13 2024 12:00AM</vt:lpwstr>
  </property>
</Properties>
</file>