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3556" r:id="rId3"/>
    <p:sldId id="3551" r:id="rId4"/>
    <p:sldId id="295" r:id="rId5"/>
    <p:sldId id="290" r:id="rId6"/>
    <p:sldId id="296" r:id="rId7"/>
    <p:sldId id="257" r:id="rId8"/>
    <p:sldId id="3558" r:id="rId9"/>
    <p:sldId id="3562" r:id="rId10"/>
    <p:sldId id="3570" r:id="rId11"/>
    <p:sldId id="3563" r:id="rId12"/>
    <p:sldId id="3502" r:id="rId13"/>
    <p:sldId id="3543" r:id="rId14"/>
    <p:sldId id="3559" r:id="rId15"/>
    <p:sldId id="3550" r:id="rId16"/>
    <p:sldId id="3512" r:id="rId17"/>
    <p:sldId id="3569" r:id="rId18"/>
    <p:sldId id="3547" r:id="rId19"/>
    <p:sldId id="3548" r:id="rId20"/>
    <p:sldId id="3549" r:id="rId21"/>
    <p:sldId id="3565" r:id="rId22"/>
    <p:sldId id="3566" r:id="rId23"/>
    <p:sldId id="3552" r:id="rId24"/>
    <p:sldId id="3553" r:id="rId25"/>
    <p:sldId id="3554" r:id="rId26"/>
    <p:sldId id="3537" r:id="rId27"/>
    <p:sldId id="3561" r:id="rId28"/>
    <p:sldId id="3564" r:id="rId29"/>
    <p:sldId id="3555" r:id="rId30"/>
    <p:sldId id="3541" r:id="rId31"/>
    <p:sldId id="366" r:id="rId32"/>
    <p:sldId id="35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64A0A-317D-00DD-8D4F-C21AAE793981}" name="Champagne, Erica (DESE)" initials="CE" userId="S::erica.champagne@mass.gov::dc479702-aaa5-4bec-8008-71fe1144ad07" providerId="AD"/>
  <p188:author id="{7BFFE196-5723-65CA-5C33-68CA0EFDA865}" name="Johnston, Karen (DESE)" initials="KJ" userId="S::Karen.S.Johnston@mass.gov::9354d49e-4dfd-4ce9-b667-0e4c7f7e9a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80FDF-CB4B-4D40-AA1F-5190EFB35122}" v="19" dt="2025-02-13T21:54:47.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65" autoAdjust="0"/>
  </p:normalViewPr>
  <p:slideViewPr>
    <p:cSldViewPr snapToGrid="0">
      <p:cViewPr varScale="1">
        <p:scale>
          <a:sx n="62" d="100"/>
          <a:sy n="6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83313601458888"/>
          <c:y val="0.14589993710388827"/>
          <c:w val="0.85876158357975119"/>
          <c:h val="0.73127256368008542"/>
        </c:manualLayout>
      </c:layout>
      <c:lineChart>
        <c:grouping val="standard"/>
        <c:varyColors val="0"/>
        <c:ser>
          <c:idx val="0"/>
          <c:order val="0"/>
          <c:tx>
            <c:strRef>
              <c:f>Sheet1!$B$2</c:f>
              <c:strCache>
                <c:ptCount val="1"/>
                <c:pt idx="0">
                  <c:v>All Students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Sheet1!$B$3:$B$6</c:f>
              <c:numCache>
                <c:formatCode>General</c:formatCode>
                <c:ptCount val="4"/>
                <c:pt idx="0">
                  <c:v>525</c:v>
                </c:pt>
                <c:pt idx="1">
                  <c:v>575</c:v>
                </c:pt>
                <c:pt idx="2">
                  <c:v>625</c:v>
                </c:pt>
                <c:pt idx="3">
                  <c:v>675</c:v>
                </c:pt>
              </c:numCache>
            </c:numRef>
          </c:val>
          <c:smooth val="0"/>
          <c:extLst>
            <c:ext xmlns:c16="http://schemas.microsoft.com/office/drawing/2014/chart" uri="{C3380CC4-5D6E-409C-BE32-E72D297353CC}">
              <c16:uniqueId val="{00000000-6B85-466E-9997-71F82B667CAE}"/>
            </c:ext>
          </c:extLst>
        </c:ser>
        <c:ser>
          <c:idx val="1"/>
          <c:order val="1"/>
          <c:tx>
            <c:strRef>
              <c:f>Sheet1!$C$2</c:f>
              <c:strCache>
                <c:ptCount val="1"/>
                <c:pt idx="0">
                  <c:v>Group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Sheet1!$C$3:$C$6</c:f>
              <c:numCache>
                <c:formatCode>General</c:formatCode>
                <c:ptCount val="4"/>
                <c:pt idx="0">
                  <c:v>280</c:v>
                </c:pt>
                <c:pt idx="1">
                  <c:v>340</c:v>
                </c:pt>
                <c:pt idx="2">
                  <c:v>390</c:v>
                </c:pt>
                <c:pt idx="3">
                  <c:v>522</c:v>
                </c:pt>
              </c:numCache>
            </c:numRef>
          </c:val>
          <c:smooth val="0"/>
          <c:extLst>
            <c:ext xmlns:c16="http://schemas.microsoft.com/office/drawing/2014/chart" uri="{C3380CC4-5D6E-409C-BE32-E72D297353CC}">
              <c16:uniqueId val="{00000001-6B85-466E-9997-71F82B667CAE}"/>
            </c:ext>
          </c:extLst>
        </c:ser>
        <c:ser>
          <c:idx val="2"/>
          <c:order val="2"/>
          <c:tx>
            <c:strRef>
              <c:f>Sheet1!$D$2</c:f>
              <c:strCache>
                <c:ptCount val="1"/>
                <c:pt idx="0">
                  <c:v>Group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Sheet1!$D$3:$D$6</c:f>
              <c:numCache>
                <c:formatCode>General</c:formatCode>
                <c:ptCount val="4"/>
                <c:pt idx="0">
                  <c:v>400</c:v>
                </c:pt>
                <c:pt idx="1">
                  <c:v>450</c:v>
                </c:pt>
                <c:pt idx="2">
                  <c:v>480</c:v>
                </c:pt>
                <c:pt idx="3">
                  <c:v>610</c:v>
                </c:pt>
              </c:numCache>
            </c:numRef>
          </c:val>
          <c:smooth val="0"/>
          <c:extLst>
            <c:ext xmlns:c16="http://schemas.microsoft.com/office/drawing/2014/chart" uri="{C3380CC4-5D6E-409C-BE32-E72D297353CC}">
              <c16:uniqueId val="{00000002-6B85-466E-9997-71F82B667CAE}"/>
            </c:ext>
          </c:extLst>
        </c:ser>
        <c:dLbls>
          <c:dLblPos val="t"/>
          <c:showLegendKey val="0"/>
          <c:showVal val="1"/>
          <c:showCatName val="0"/>
          <c:showSerName val="0"/>
          <c:showPercent val="0"/>
          <c:showBubbleSize val="0"/>
        </c:dLbls>
        <c:smooth val="0"/>
        <c:axId val="1680513296"/>
        <c:axId val="1146221072"/>
      </c:lineChart>
      <c:catAx>
        <c:axId val="1680513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SCHOOL</a:t>
                </a:r>
                <a:r>
                  <a:rPr lang="en-US" baseline="0"/>
                  <a:t> YEAR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21072"/>
        <c:crosses val="autoZero"/>
        <c:auto val="1"/>
        <c:lblAlgn val="ctr"/>
        <c:lblOffset val="100"/>
        <c:noMultiLvlLbl val="0"/>
      </c:catAx>
      <c:valAx>
        <c:axId val="11462210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Reading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51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F08AA-B3D9-430E-959D-DC3334DC7325}" type="doc">
      <dgm:prSet loTypeId="urn:microsoft.com/office/officeart/2005/8/layout/list1" loCatId="list" qsTypeId="urn:microsoft.com/office/officeart/2005/8/quickstyle/simple1" qsCatId="simple" csTypeId="urn:microsoft.com/office/officeart/2005/8/colors/accent1_2" csCatId="accent1" phldr="1"/>
      <dgm:spPr/>
    </dgm:pt>
    <dgm:pt modelId="{E8A38B1D-78D4-4224-A85D-B481E80ADEA6}">
      <dgm:prSet phldrT="[Text]" phldr="0"/>
      <dgm:spPr/>
      <dgm:t>
        <a:bodyPr/>
        <a:lstStyle/>
        <a:p>
          <a:pPr rtl="0"/>
          <a:r>
            <a:rPr lang="en-US" b="1">
              <a:latin typeface="Calibri Light" panose="020F0302020204030204"/>
            </a:rPr>
            <a:t>Fiscal: </a:t>
          </a:r>
          <a:r>
            <a:rPr lang="en-US">
              <a:latin typeface="Calibri Light" panose="020F0302020204030204"/>
            </a:rPr>
            <a:t>Changes to Chapter 70 funding</a:t>
          </a:r>
          <a:endParaRPr lang="en-US"/>
        </a:p>
      </dgm:t>
    </dgm:pt>
    <dgm:pt modelId="{53AE42CF-180A-4F3D-9D14-F6964B3474FB}" type="parTrans" cxnId="{E795A9B1-71BE-47B4-AAD8-4815194C59D2}">
      <dgm:prSet/>
      <dgm:spPr/>
      <dgm:t>
        <a:bodyPr/>
        <a:lstStyle/>
        <a:p>
          <a:endParaRPr lang="en-US"/>
        </a:p>
      </dgm:t>
    </dgm:pt>
    <dgm:pt modelId="{0266F0AC-FE76-4118-94CF-6F103D8D918C}" type="sibTrans" cxnId="{E795A9B1-71BE-47B4-AAD8-4815194C59D2}">
      <dgm:prSet/>
      <dgm:spPr/>
      <dgm:t>
        <a:bodyPr/>
        <a:lstStyle/>
        <a:p>
          <a:endParaRPr lang="en-US"/>
        </a:p>
      </dgm:t>
    </dgm:pt>
    <dgm:pt modelId="{C8F0B38E-4AB0-4595-AC1C-DE0718858242}">
      <dgm:prSet phldrT="[Text]" phldr="0"/>
      <dgm:spPr/>
      <dgm:t>
        <a:bodyPr/>
        <a:lstStyle/>
        <a:p>
          <a:pPr rtl="0"/>
          <a:r>
            <a:rPr lang="en-US">
              <a:latin typeface="Calibri Light" panose="020F0302020204030204"/>
            </a:rPr>
            <a:t>Policy Updates:  Plans every 3 years  </a:t>
          </a:r>
          <a:endParaRPr lang="en-US"/>
        </a:p>
      </dgm:t>
    </dgm:pt>
    <dgm:pt modelId="{6688DEBE-65F1-4B0B-8BAF-866E289CE7A9}" type="parTrans" cxnId="{54531BCE-0F5A-419C-949A-33C54B9D5710}">
      <dgm:prSet/>
      <dgm:spPr/>
      <dgm:t>
        <a:bodyPr/>
        <a:lstStyle/>
        <a:p>
          <a:endParaRPr lang="en-US"/>
        </a:p>
      </dgm:t>
    </dgm:pt>
    <dgm:pt modelId="{182D86AE-C873-4032-B627-074D74F14C58}" type="sibTrans" cxnId="{54531BCE-0F5A-419C-949A-33C54B9D5710}">
      <dgm:prSet/>
      <dgm:spPr/>
      <dgm:t>
        <a:bodyPr/>
        <a:lstStyle/>
        <a:p>
          <a:endParaRPr lang="en-US"/>
        </a:p>
      </dgm:t>
    </dgm:pt>
    <dgm:pt modelId="{E433B75B-6DE0-4A74-B59F-23EEB92853EE}">
      <dgm:prSet phldr="0"/>
      <dgm:spPr/>
      <dgm:t>
        <a:bodyPr/>
        <a:lstStyle/>
        <a:p>
          <a:pPr rtl="0"/>
          <a:r>
            <a:rPr lang="en-US">
              <a:latin typeface="Calibri Light" panose="020F0302020204030204"/>
            </a:rPr>
            <a:t>Focus on addressing disparities in learning experiences and outcomes for student groups that are least-well served</a:t>
          </a:r>
        </a:p>
      </dgm:t>
    </dgm:pt>
    <dgm:pt modelId="{ED791C02-7D8C-4BE8-B6A0-84EB8E671FB7}" type="parTrans" cxnId="{8FD1DA3A-5159-4534-BACE-A5735F261E8D}">
      <dgm:prSet/>
      <dgm:spPr/>
      <dgm:t>
        <a:bodyPr/>
        <a:lstStyle/>
        <a:p>
          <a:endParaRPr lang="en-US"/>
        </a:p>
      </dgm:t>
    </dgm:pt>
    <dgm:pt modelId="{C65B3616-C2F0-4B37-857A-0445B5ACD9B2}" type="sibTrans" cxnId="{8FD1DA3A-5159-4534-BACE-A5735F261E8D}">
      <dgm:prSet/>
      <dgm:spPr/>
      <dgm:t>
        <a:bodyPr/>
        <a:lstStyle/>
        <a:p>
          <a:endParaRPr lang="en-US"/>
        </a:p>
      </dgm:t>
    </dgm:pt>
    <dgm:pt modelId="{359AC5BA-F730-4AD4-8246-E519370B4E88}">
      <dgm:prSet phldr="0"/>
      <dgm:spPr/>
      <dgm:t>
        <a:bodyPr/>
        <a:lstStyle/>
        <a:p>
          <a:pPr rtl="0"/>
          <a:r>
            <a:rPr lang="en-US">
              <a:latin typeface="Calibri Light" panose="020F0302020204030204"/>
            </a:rPr>
            <a:t>New investment in education</a:t>
          </a:r>
        </a:p>
      </dgm:t>
    </dgm:pt>
    <dgm:pt modelId="{286C2AE7-DC43-4B68-8F5E-C11FF27564A5}" type="parTrans" cxnId="{CA61777C-789E-4F04-97C3-0FB0DACB5C65}">
      <dgm:prSet/>
      <dgm:spPr/>
      <dgm:t>
        <a:bodyPr/>
        <a:lstStyle/>
        <a:p>
          <a:endParaRPr lang="en-US"/>
        </a:p>
      </dgm:t>
    </dgm:pt>
    <dgm:pt modelId="{85E314DA-2B11-4508-BAE6-6664FF56CBE5}" type="sibTrans" cxnId="{CA61777C-789E-4F04-97C3-0FB0DACB5C65}">
      <dgm:prSet/>
      <dgm:spPr/>
      <dgm:t>
        <a:bodyPr/>
        <a:lstStyle/>
        <a:p>
          <a:endParaRPr lang="en-US"/>
        </a:p>
      </dgm:t>
    </dgm:pt>
    <dgm:pt modelId="{49A87A22-4690-403C-889B-321783C575DB}">
      <dgm:prSet phldr="0"/>
      <dgm:spPr/>
      <dgm:t>
        <a:bodyPr/>
        <a:lstStyle/>
        <a:p>
          <a:pPr rtl="0"/>
          <a:r>
            <a:rPr lang="en-US">
              <a:latin typeface="Calibri Light" panose="020F0302020204030204"/>
            </a:rPr>
            <a:t>Revised funding formula reflects equitable distribution of state education funds</a:t>
          </a:r>
        </a:p>
      </dgm:t>
    </dgm:pt>
    <dgm:pt modelId="{38795446-08A9-407C-B4A0-06250592E68F}" type="parTrans" cxnId="{9D9FAA3E-0824-4D3E-8AA4-9ED0744413B3}">
      <dgm:prSet/>
      <dgm:spPr/>
      <dgm:t>
        <a:bodyPr/>
        <a:lstStyle/>
        <a:p>
          <a:endParaRPr lang="en-US"/>
        </a:p>
      </dgm:t>
    </dgm:pt>
    <dgm:pt modelId="{5D2C57E3-4BB5-4B9C-8AFB-B0A932EF4F50}" type="sibTrans" cxnId="{9D9FAA3E-0824-4D3E-8AA4-9ED0744413B3}">
      <dgm:prSet/>
      <dgm:spPr/>
      <dgm:t>
        <a:bodyPr/>
        <a:lstStyle/>
        <a:p>
          <a:endParaRPr lang="en-US"/>
        </a:p>
      </dgm:t>
    </dgm:pt>
    <dgm:pt modelId="{DCC00EBB-181C-45D6-8129-10AEA0A21129}">
      <dgm:prSet phldr="0"/>
      <dgm:spPr/>
      <dgm:t>
        <a:bodyPr/>
        <a:lstStyle/>
        <a:p>
          <a:pPr rtl="0"/>
          <a:r>
            <a:rPr lang="en-US">
              <a:latin typeface="Calibri Light" panose="020F0302020204030204"/>
            </a:rPr>
            <a:t>Implementation of evidence-based practices</a:t>
          </a:r>
        </a:p>
      </dgm:t>
    </dgm:pt>
    <dgm:pt modelId="{A330555C-D4B3-481B-AEE5-58C8865BCEEE}" type="parTrans" cxnId="{8E00148C-7701-4A64-A011-E006B779A7AD}">
      <dgm:prSet/>
      <dgm:spPr/>
      <dgm:t>
        <a:bodyPr/>
        <a:lstStyle/>
        <a:p>
          <a:endParaRPr lang="en-US"/>
        </a:p>
      </dgm:t>
    </dgm:pt>
    <dgm:pt modelId="{56AA114E-2B56-4F5F-9F06-BD6DE83DDA6B}" type="sibTrans" cxnId="{8E00148C-7701-4A64-A011-E006B779A7AD}">
      <dgm:prSet/>
      <dgm:spPr/>
      <dgm:t>
        <a:bodyPr/>
        <a:lstStyle/>
        <a:p>
          <a:endParaRPr lang="en-US"/>
        </a:p>
      </dgm:t>
    </dgm:pt>
    <dgm:pt modelId="{FD5D3555-F9DA-4889-B2F6-E94D8510BA19}" type="pres">
      <dgm:prSet presAssocID="{FE8F08AA-B3D9-430E-959D-DC3334DC7325}" presName="linear" presStyleCnt="0">
        <dgm:presLayoutVars>
          <dgm:dir/>
          <dgm:animLvl val="lvl"/>
          <dgm:resizeHandles val="exact"/>
        </dgm:presLayoutVars>
      </dgm:prSet>
      <dgm:spPr/>
    </dgm:pt>
    <dgm:pt modelId="{7A42ED48-127B-4722-A35A-8BE15D2D0A26}" type="pres">
      <dgm:prSet presAssocID="{E8A38B1D-78D4-4224-A85D-B481E80ADEA6}" presName="parentLin" presStyleCnt="0"/>
      <dgm:spPr/>
    </dgm:pt>
    <dgm:pt modelId="{046DB3AC-9B95-4A23-9493-CB5C7F070C84}" type="pres">
      <dgm:prSet presAssocID="{E8A38B1D-78D4-4224-A85D-B481E80ADEA6}" presName="parentLeftMargin" presStyleLbl="node1" presStyleIdx="0" presStyleCnt="2"/>
      <dgm:spPr/>
    </dgm:pt>
    <dgm:pt modelId="{B76511BF-A6F5-4E2B-B9C2-DAE3338293B0}" type="pres">
      <dgm:prSet presAssocID="{E8A38B1D-78D4-4224-A85D-B481E80ADEA6}" presName="parentText" presStyleLbl="node1" presStyleIdx="0" presStyleCnt="2">
        <dgm:presLayoutVars>
          <dgm:chMax val="0"/>
          <dgm:bulletEnabled val="1"/>
        </dgm:presLayoutVars>
      </dgm:prSet>
      <dgm:spPr/>
    </dgm:pt>
    <dgm:pt modelId="{59BE0216-3FD1-4469-BA79-E0060E250C7A}" type="pres">
      <dgm:prSet presAssocID="{E8A38B1D-78D4-4224-A85D-B481E80ADEA6}" presName="negativeSpace" presStyleCnt="0"/>
      <dgm:spPr/>
    </dgm:pt>
    <dgm:pt modelId="{BE58DEB2-F461-4590-B627-93DCA4A417F1}" type="pres">
      <dgm:prSet presAssocID="{E8A38B1D-78D4-4224-A85D-B481E80ADEA6}" presName="childText" presStyleLbl="conFgAcc1" presStyleIdx="0" presStyleCnt="2">
        <dgm:presLayoutVars>
          <dgm:bulletEnabled val="1"/>
        </dgm:presLayoutVars>
      </dgm:prSet>
      <dgm:spPr/>
    </dgm:pt>
    <dgm:pt modelId="{B404D095-7990-41BA-BAAE-D8E1D3AD5032}" type="pres">
      <dgm:prSet presAssocID="{0266F0AC-FE76-4118-94CF-6F103D8D918C}" presName="spaceBetweenRectangles" presStyleCnt="0"/>
      <dgm:spPr/>
    </dgm:pt>
    <dgm:pt modelId="{CB21504A-4B8B-4BE3-B6D7-621D51B1755C}" type="pres">
      <dgm:prSet presAssocID="{C8F0B38E-4AB0-4595-AC1C-DE0718858242}" presName="parentLin" presStyleCnt="0"/>
      <dgm:spPr/>
    </dgm:pt>
    <dgm:pt modelId="{7E5C32C8-ACB3-4AF3-B7DE-68FCBE8CAE90}" type="pres">
      <dgm:prSet presAssocID="{C8F0B38E-4AB0-4595-AC1C-DE0718858242}" presName="parentLeftMargin" presStyleLbl="node1" presStyleIdx="0" presStyleCnt="2"/>
      <dgm:spPr/>
    </dgm:pt>
    <dgm:pt modelId="{2E106144-2BF5-48C4-A810-927FBE570109}" type="pres">
      <dgm:prSet presAssocID="{C8F0B38E-4AB0-4595-AC1C-DE0718858242}" presName="parentText" presStyleLbl="node1" presStyleIdx="1" presStyleCnt="2">
        <dgm:presLayoutVars>
          <dgm:chMax val="0"/>
          <dgm:bulletEnabled val="1"/>
        </dgm:presLayoutVars>
      </dgm:prSet>
      <dgm:spPr/>
    </dgm:pt>
    <dgm:pt modelId="{1DAD2E24-E081-4F98-A75B-53AEAB5B3554}" type="pres">
      <dgm:prSet presAssocID="{C8F0B38E-4AB0-4595-AC1C-DE0718858242}" presName="negativeSpace" presStyleCnt="0"/>
      <dgm:spPr/>
    </dgm:pt>
    <dgm:pt modelId="{AAFC2959-34E6-4EE0-B9FB-53FFF927141F}" type="pres">
      <dgm:prSet presAssocID="{C8F0B38E-4AB0-4595-AC1C-DE0718858242}" presName="childText" presStyleLbl="conFgAcc1" presStyleIdx="1" presStyleCnt="2">
        <dgm:presLayoutVars>
          <dgm:bulletEnabled val="1"/>
        </dgm:presLayoutVars>
      </dgm:prSet>
      <dgm:spPr/>
    </dgm:pt>
  </dgm:ptLst>
  <dgm:cxnLst>
    <dgm:cxn modelId="{8FD1DA3A-5159-4534-BACE-A5735F261E8D}" srcId="{C8F0B38E-4AB0-4595-AC1C-DE0718858242}" destId="{E433B75B-6DE0-4A74-B59F-23EEB92853EE}" srcOrd="0" destOrd="0" parTransId="{ED791C02-7D8C-4BE8-B6A0-84EB8E671FB7}" sibTransId="{C65B3616-C2F0-4B37-857A-0445B5ACD9B2}"/>
    <dgm:cxn modelId="{9D9FAA3E-0824-4D3E-8AA4-9ED0744413B3}" srcId="{E8A38B1D-78D4-4224-A85D-B481E80ADEA6}" destId="{49A87A22-4690-403C-889B-321783C575DB}" srcOrd="1" destOrd="0" parTransId="{38795446-08A9-407C-B4A0-06250592E68F}" sibTransId="{5D2C57E3-4BB5-4B9C-8AFB-B0A932EF4F50}"/>
    <dgm:cxn modelId="{9690154E-2C98-4032-8C5A-E27B79F23F19}" type="presOf" srcId="{FE8F08AA-B3D9-430E-959D-DC3334DC7325}" destId="{FD5D3555-F9DA-4889-B2F6-E94D8510BA19}" srcOrd="0" destOrd="0" presId="urn:microsoft.com/office/officeart/2005/8/layout/list1"/>
    <dgm:cxn modelId="{CA61777C-789E-4F04-97C3-0FB0DACB5C65}" srcId="{E8A38B1D-78D4-4224-A85D-B481E80ADEA6}" destId="{359AC5BA-F730-4AD4-8246-E519370B4E88}" srcOrd="0" destOrd="0" parTransId="{286C2AE7-DC43-4B68-8F5E-C11FF27564A5}" sibTransId="{85E314DA-2B11-4508-BAE6-6664FF56CBE5}"/>
    <dgm:cxn modelId="{EF61F482-36B9-4FB6-8142-D9614F9925EB}" type="presOf" srcId="{E8A38B1D-78D4-4224-A85D-B481E80ADEA6}" destId="{B76511BF-A6F5-4E2B-B9C2-DAE3338293B0}" srcOrd="1" destOrd="0" presId="urn:microsoft.com/office/officeart/2005/8/layout/list1"/>
    <dgm:cxn modelId="{8994F187-FDAD-4FB3-ACFA-FA7F73AAFB89}" type="presOf" srcId="{E433B75B-6DE0-4A74-B59F-23EEB92853EE}" destId="{AAFC2959-34E6-4EE0-B9FB-53FFF927141F}" srcOrd="0" destOrd="0" presId="urn:microsoft.com/office/officeart/2005/8/layout/list1"/>
    <dgm:cxn modelId="{8E00148C-7701-4A64-A011-E006B779A7AD}" srcId="{C8F0B38E-4AB0-4595-AC1C-DE0718858242}" destId="{DCC00EBB-181C-45D6-8129-10AEA0A21129}" srcOrd="1" destOrd="0" parTransId="{A330555C-D4B3-481B-AEE5-58C8865BCEEE}" sibTransId="{56AA114E-2B56-4F5F-9F06-BD6DE83DDA6B}"/>
    <dgm:cxn modelId="{E45B4798-2DDA-402C-972C-0D492EBC6D85}" type="presOf" srcId="{C8F0B38E-4AB0-4595-AC1C-DE0718858242}" destId="{7E5C32C8-ACB3-4AF3-B7DE-68FCBE8CAE90}" srcOrd="0" destOrd="0" presId="urn:microsoft.com/office/officeart/2005/8/layout/list1"/>
    <dgm:cxn modelId="{BF529EA9-7168-4D6F-B576-2B74C53EF1CF}" type="presOf" srcId="{E8A38B1D-78D4-4224-A85D-B481E80ADEA6}" destId="{046DB3AC-9B95-4A23-9493-CB5C7F070C84}" srcOrd="0" destOrd="0" presId="urn:microsoft.com/office/officeart/2005/8/layout/list1"/>
    <dgm:cxn modelId="{205B0EAB-8E9C-4BED-BCFC-91BECDA58295}" type="presOf" srcId="{C8F0B38E-4AB0-4595-AC1C-DE0718858242}" destId="{2E106144-2BF5-48C4-A810-927FBE570109}" srcOrd="1" destOrd="0" presId="urn:microsoft.com/office/officeart/2005/8/layout/list1"/>
    <dgm:cxn modelId="{E795A9B1-71BE-47B4-AAD8-4815194C59D2}" srcId="{FE8F08AA-B3D9-430E-959D-DC3334DC7325}" destId="{E8A38B1D-78D4-4224-A85D-B481E80ADEA6}" srcOrd="0" destOrd="0" parTransId="{53AE42CF-180A-4F3D-9D14-F6964B3474FB}" sibTransId="{0266F0AC-FE76-4118-94CF-6F103D8D918C}"/>
    <dgm:cxn modelId="{83F7A4C2-C3B7-4AE3-B55C-46C70EAE3BAE}" type="presOf" srcId="{49A87A22-4690-403C-889B-321783C575DB}" destId="{BE58DEB2-F461-4590-B627-93DCA4A417F1}" srcOrd="0" destOrd="1" presId="urn:microsoft.com/office/officeart/2005/8/layout/list1"/>
    <dgm:cxn modelId="{54531BCE-0F5A-419C-949A-33C54B9D5710}" srcId="{FE8F08AA-B3D9-430E-959D-DC3334DC7325}" destId="{C8F0B38E-4AB0-4595-AC1C-DE0718858242}" srcOrd="1" destOrd="0" parTransId="{6688DEBE-65F1-4B0B-8BAF-866E289CE7A9}" sibTransId="{182D86AE-C873-4032-B627-074D74F14C58}"/>
    <dgm:cxn modelId="{0E8AEBD2-CDEA-49E1-B806-572CC658C85D}" type="presOf" srcId="{DCC00EBB-181C-45D6-8129-10AEA0A21129}" destId="{AAFC2959-34E6-4EE0-B9FB-53FFF927141F}" srcOrd="0" destOrd="1" presId="urn:microsoft.com/office/officeart/2005/8/layout/list1"/>
    <dgm:cxn modelId="{3A2014D5-57F4-4163-BD3C-22D85C783605}" type="presOf" srcId="{359AC5BA-F730-4AD4-8246-E519370B4E88}" destId="{BE58DEB2-F461-4590-B627-93DCA4A417F1}" srcOrd="0" destOrd="0" presId="urn:microsoft.com/office/officeart/2005/8/layout/list1"/>
    <dgm:cxn modelId="{9BC6CCBE-FE26-4BD4-9149-089B9FFB22EF}" type="presParOf" srcId="{FD5D3555-F9DA-4889-B2F6-E94D8510BA19}" destId="{7A42ED48-127B-4722-A35A-8BE15D2D0A26}" srcOrd="0" destOrd="0" presId="urn:microsoft.com/office/officeart/2005/8/layout/list1"/>
    <dgm:cxn modelId="{FE1DC3B7-5F68-4287-998E-2476802DC3BC}" type="presParOf" srcId="{7A42ED48-127B-4722-A35A-8BE15D2D0A26}" destId="{046DB3AC-9B95-4A23-9493-CB5C7F070C84}" srcOrd="0" destOrd="0" presId="urn:microsoft.com/office/officeart/2005/8/layout/list1"/>
    <dgm:cxn modelId="{CCF20C97-19D8-49EA-B8AC-827658E1A819}" type="presParOf" srcId="{7A42ED48-127B-4722-A35A-8BE15D2D0A26}" destId="{B76511BF-A6F5-4E2B-B9C2-DAE3338293B0}" srcOrd="1" destOrd="0" presId="urn:microsoft.com/office/officeart/2005/8/layout/list1"/>
    <dgm:cxn modelId="{C1216445-85BA-4CCA-990F-C82401A615FC}" type="presParOf" srcId="{FD5D3555-F9DA-4889-B2F6-E94D8510BA19}" destId="{59BE0216-3FD1-4469-BA79-E0060E250C7A}" srcOrd="1" destOrd="0" presId="urn:microsoft.com/office/officeart/2005/8/layout/list1"/>
    <dgm:cxn modelId="{0EDB9740-0282-4905-A654-AAC91084691B}" type="presParOf" srcId="{FD5D3555-F9DA-4889-B2F6-E94D8510BA19}" destId="{BE58DEB2-F461-4590-B627-93DCA4A417F1}" srcOrd="2" destOrd="0" presId="urn:microsoft.com/office/officeart/2005/8/layout/list1"/>
    <dgm:cxn modelId="{8D7D0B3C-C25E-4249-9FE7-6771256963B1}" type="presParOf" srcId="{FD5D3555-F9DA-4889-B2F6-E94D8510BA19}" destId="{B404D095-7990-41BA-BAAE-D8E1D3AD5032}" srcOrd="3" destOrd="0" presId="urn:microsoft.com/office/officeart/2005/8/layout/list1"/>
    <dgm:cxn modelId="{B0C3693F-1329-4286-86EE-43A5A8AD93C9}" type="presParOf" srcId="{FD5D3555-F9DA-4889-B2F6-E94D8510BA19}" destId="{CB21504A-4B8B-4BE3-B6D7-621D51B1755C}" srcOrd="4" destOrd="0" presId="urn:microsoft.com/office/officeart/2005/8/layout/list1"/>
    <dgm:cxn modelId="{4F129D9E-32B1-4B36-88BB-412F5F94249F}" type="presParOf" srcId="{CB21504A-4B8B-4BE3-B6D7-621D51B1755C}" destId="{7E5C32C8-ACB3-4AF3-B7DE-68FCBE8CAE90}" srcOrd="0" destOrd="0" presId="urn:microsoft.com/office/officeart/2005/8/layout/list1"/>
    <dgm:cxn modelId="{58C7AA67-C9EA-413A-B587-6FC841894DAC}" type="presParOf" srcId="{CB21504A-4B8B-4BE3-B6D7-621D51B1755C}" destId="{2E106144-2BF5-48C4-A810-927FBE570109}" srcOrd="1" destOrd="0" presId="urn:microsoft.com/office/officeart/2005/8/layout/list1"/>
    <dgm:cxn modelId="{C26D16FC-A8F1-468C-8B70-02341198821F}" type="presParOf" srcId="{FD5D3555-F9DA-4889-B2F6-E94D8510BA19}" destId="{1DAD2E24-E081-4F98-A75B-53AEAB5B3554}" srcOrd="5" destOrd="0" presId="urn:microsoft.com/office/officeart/2005/8/layout/list1"/>
    <dgm:cxn modelId="{DD00CEB7-4803-4FC5-B5E1-0E93A1682233}" type="presParOf" srcId="{FD5D3555-F9DA-4889-B2F6-E94D8510BA19}" destId="{AAFC2959-34E6-4EE0-B9FB-53FFF92714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DEB2-F461-4590-B627-93DCA4A417F1}">
      <dsp:nvSpPr>
        <dsp:cNvPr id="0" name=""/>
        <dsp:cNvSpPr/>
      </dsp:nvSpPr>
      <dsp:spPr>
        <a:xfrm>
          <a:off x="0" y="445683"/>
          <a:ext cx="10641805"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41528" rIns="825922"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Calibri Light" panose="020F0302020204030204"/>
            </a:rPr>
            <a:t>New investment in education</a:t>
          </a:r>
        </a:p>
        <a:p>
          <a:pPr marL="228600" lvl="1" indent="-228600" algn="l" defTabSz="1155700" rtl="0">
            <a:lnSpc>
              <a:spcPct val="90000"/>
            </a:lnSpc>
            <a:spcBef>
              <a:spcPct val="0"/>
            </a:spcBef>
            <a:spcAft>
              <a:spcPct val="15000"/>
            </a:spcAft>
            <a:buChar char="•"/>
          </a:pPr>
          <a:r>
            <a:rPr lang="en-US" sz="2600" kern="1200">
              <a:latin typeface="Calibri Light" panose="020F0302020204030204"/>
            </a:rPr>
            <a:t>Revised funding formula reflects equitable distribution of state education funds</a:t>
          </a:r>
        </a:p>
      </dsp:txBody>
      <dsp:txXfrm>
        <a:off x="0" y="445683"/>
        <a:ext cx="10641805" cy="1883700"/>
      </dsp:txXfrm>
    </dsp:sp>
    <dsp:sp modelId="{B76511BF-A6F5-4E2B-B9C2-DAE3338293B0}">
      <dsp:nvSpPr>
        <dsp:cNvPr id="0" name=""/>
        <dsp:cNvSpPr/>
      </dsp:nvSpPr>
      <dsp:spPr>
        <a:xfrm>
          <a:off x="532090" y="61923"/>
          <a:ext cx="74492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155700" rtl="0">
            <a:lnSpc>
              <a:spcPct val="90000"/>
            </a:lnSpc>
            <a:spcBef>
              <a:spcPct val="0"/>
            </a:spcBef>
            <a:spcAft>
              <a:spcPct val="35000"/>
            </a:spcAft>
            <a:buNone/>
          </a:pPr>
          <a:r>
            <a:rPr lang="en-US" sz="2600" b="1" kern="1200">
              <a:latin typeface="Calibri Light" panose="020F0302020204030204"/>
            </a:rPr>
            <a:t>Fiscal: </a:t>
          </a:r>
          <a:r>
            <a:rPr lang="en-US" sz="2600" kern="1200">
              <a:latin typeface="Calibri Light" panose="020F0302020204030204"/>
            </a:rPr>
            <a:t>Changes to Chapter 70 funding</a:t>
          </a:r>
          <a:endParaRPr lang="en-US" sz="2600" kern="1200"/>
        </a:p>
      </dsp:txBody>
      <dsp:txXfrm>
        <a:off x="569557" y="99390"/>
        <a:ext cx="7374330" cy="692586"/>
      </dsp:txXfrm>
    </dsp:sp>
    <dsp:sp modelId="{AAFC2959-34E6-4EE0-B9FB-53FFF927141F}">
      <dsp:nvSpPr>
        <dsp:cNvPr id="0" name=""/>
        <dsp:cNvSpPr/>
      </dsp:nvSpPr>
      <dsp:spPr>
        <a:xfrm>
          <a:off x="0" y="2853544"/>
          <a:ext cx="10641805"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41528" rIns="825922"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Calibri Light" panose="020F0302020204030204"/>
            </a:rPr>
            <a:t>Focus on addressing disparities in learning experiences and outcomes for student groups that are least-well served</a:t>
          </a:r>
        </a:p>
        <a:p>
          <a:pPr marL="228600" lvl="1" indent="-228600" algn="l" defTabSz="1155700" rtl="0">
            <a:lnSpc>
              <a:spcPct val="90000"/>
            </a:lnSpc>
            <a:spcBef>
              <a:spcPct val="0"/>
            </a:spcBef>
            <a:spcAft>
              <a:spcPct val="15000"/>
            </a:spcAft>
            <a:buChar char="•"/>
          </a:pPr>
          <a:r>
            <a:rPr lang="en-US" sz="2600" kern="1200">
              <a:latin typeface="Calibri Light" panose="020F0302020204030204"/>
            </a:rPr>
            <a:t>Implementation of evidence-based practices</a:t>
          </a:r>
        </a:p>
      </dsp:txBody>
      <dsp:txXfrm>
        <a:off x="0" y="2853544"/>
        <a:ext cx="10641805" cy="1883700"/>
      </dsp:txXfrm>
    </dsp:sp>
    <dsp:sp modelId="{2E106144-2BF5-48C4-A810-927FBE570109}">
      <dsp:nvSpPr>
        <dsp:cNvPr id="0" name=""/>
        <dsp:cNvSpPr/>
      </dsp:nvSpPr>
      <dsp:spPr>
        <a:xfrm>
          <a:off x="532090" y="2469784"/>
          <a:ext cx="74492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155700" rtl="0">
            <a:lnSpc>
              <a:spcPct val="90000"/>
            </a:lnSpc>
            <a:spcBef>
              <a:spcPct val="0"/>
            </a:spcBef>
            <a:spcAft>
              <a:spcPct val="35000"/>
            </a:spcAft>
            <a:buNone/>
          </a:pPr>
          <a:r>
            <a:rPr lang="en-US" sz="2600" kern="1200">
              <a:latin typeface="Calibri Light" panose="020F0302020204030204"/>
            </a:rPr>
            <a:t>Policy Updates:  Plans every 3 years  </a:t>
          </a:r>
          <a:endParaRPr lang="en-US" sz="2600" kern="1200"/>
        </a:p>
      </dsp:txBody>
      <dsp:txXfrm>
        <a:off x="569557" y="2507251"/>
        <a:ext cx="737433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568AD-5AAC-4EA7-8DDC-E3643E3019E2}"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C35DB-D35B-4E9B-AF2A-FD866C0038FD}" type="slidenum">
              <a:rPr lang="en-US" smtClean="0"/>
              <a:t>‹#›</a:t>
            </a:fld>
            <a:endParaRPr lang="en-US"/>
          </a:p>
        </p:txBody>
      </p:sp>
    </p:spTree>
    <p:extLst>
      <p:ext uri="{BB962C8B-B14F-4D97-AF65-F5344CB8AC3E}">
        <p14:creationId xmlns:p14="http://schemas.microsoft.com/office/powerpoint/2010/main" val="290944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a:t>
            </a:fld>
            <a:endParaRPr lang="en-US"/>
          </a:p>
        </p:txBody>
      </p:sp>
    </p:spTree>
    <p:extLst>
      <p:ext uri="{BB962C8B-B14F-4D97-AF65-F5344CB8AC3E}">
        <p14:creationId xmlns:p14="http://schemas.microsoft.com/office/powerpoint/2010/main" val="220313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two quick final notes before moving onto the template itself.</a:t>
            </a:r>
          </a:p>
        </p:txBody>
      </p:sp>
      <p:sp>
        <p:nvSpPr>
          <p:cNvPr id="4" name="Slide Number Placeholder 3"/>
          <p:cNvSpPr>
            <a:spLocks noGrp="1"/>
          </p:cNvSpPr>
          <p:nvPr>
            <p:ph type="sldNum" sz="quarter" idx="5"/>
          </p:nvPr>
        </p:nvSpPr>
        <p:spPr/>
        <p:txBody>
          <a:bodyPr/>
          <a:lstStyle/>
          <a:p>
            <a:fld id="{C55C35DB-D35B-4E9B-AF2A-FD866C0038FD}" type="slidenum">
              <a:rPr lang="en-US" smtClean="0"/>
              <a:t>10</a:t>
            </a:fld>
            <a:endParaRPr lang="en-US"/>
          </a:p>
        </p:txBody>
      </p:sp>
    </p:spTree>
    <p:extLst>
      <p:ext uri="{BB962C8B-B14F-4D97-AF65-F5344CB8AC3E}">
        <p14:creationId xmlns:p14="http://schemas.microsoft.com/office/powerpoint/2010/main" val="33297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dirty="0">
                <a:solidFill>
                  <a:srgbClr val="0060C7"/>
                </a:solidFill>
                <a:effectLst/>
                <a:latin typeface="-apple-system"/>
              </a:rPr>
              <a:t>GEM$ view of the SOA Plan Progress Report Sections.  </a:t>
            </a:r>
          </a:p>
          <a:p>
            <a:r>
              <a:rPr lang="en-US" dirty="0"/>
              <a:t>Key EBPS in </a:t>
            </a:r>
            <a:r>
              <a:rPr lang="en-US" dirty="0" err="1"/>
              <a:t>distrit’s</a:t>
            </a:r>
            <a:r>
              <a:rPr lang="en-US" dirty="0"/>
              <a:t> SOA Plan:  The template opens with a closed ended question that asks you to select the EBPs that you identified in section Five of the SOA Plan submitted last April.  This is simply so that EBP(s) will be listed at opening of plan as a convenience for your stakeholders.</a:t>
            </a:r>
          </a:p>
          <a:p>
            <a:endParaRPr lang="en-US" dirty="0"/>
          </a:p>
          <a:p>
            <a:r>
              <a:rPr lang="en-US" dirty="0"/>
              <a:t>The remaining three sections include items are open response items.  </a:t>
            </a:r>
          </a:p>
          <a:p>
            <a:pPr marL="0" indent="0">
              <a:buNone/>
            </a:pPr>
            <a:endParaRPr lang="en-US" b="0" i="0" u="none" strike="noStrike" dirty="0">
              <a:solidFill>
                <a:srgbClr val="0060C7"/>
              </a:solidFill>
              <a:effectLst/>
              <a:latin typeface="-apple-system"/>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30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encourage you to keep the following points in mind as you shape the story about your districts progress in Sections 1, 2, and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*Celebrate wins and acknowledge challenges and how they’ll be addressed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*Primary audience  - your local stakeholders are your primary audience  -- e.g. parents, your local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it succinct, clear, and easy to digest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Avoid jargon, spell out acronyms, offer enough detail for a lay person to understand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this is your highlight reel; synthesize your data and report on what you are seeing (Avoid long data tables that place the burden of analysis and interpretation on the stakeholder)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plan includes multiple EBPs, Your summary should address all of them – however, you don’t necessarily need a separate narrative for each EBP. Do what makes the most sense in terms of telling your district’s story.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Separate descriptions may may sense if you if your two EBPs, say,  are expanding access pre-kindergarten and improving high school pathways.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We also understand that not all EBPs are mutually exclusive.  For instance, if the EBPs in your plan focus on implementing HQIM, and introducing/strengthening teacher capacity to use PLCs to support implementation via data-driven improvement cycles, it may make more sense to integrate that information into a single summary since their implementation (and associated student outcomes) are interconnected.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certain your progress report centers the student groups experiencing disparities throughout.  The single most common reason our reviewers returned SOA Plans to districts for edits last spring, was because after plans </a:t>
            </a:r>
            <a:r>
              <a:rPr lang="en-US" dirty="0" err="1"/>
              <a:t>denfitied</a:t>
            </a:r>
            <a:r>
              <a:rPr lang="en-US" dirty="0"/>
              <a:t> student groups experiencing the greatest disparities, other parts of the plan did not explicitly reference:  how their plans for EBP implementation would support/facilitate/lead to fewer disparities for student groups identified; how their family/caregiver engagement served parents of students experiencing the greatest disparities; whether how families/caregivers were meaningfully engaged in the SOA Plan development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12</a:t>
            </a:fld>
            <a:endParaRPr lang="en-US"/>
          </a:p>
        </p:txBody>
      </p:sp>
    </p:spTree>
    <p:extLst>
      <p:ext uri="{BB962C8B-B14F-4D97-AF65-F5344CB8AC3E}">
        <p14:creationId xmlns:p14="http://schemas.microsoft.com/office/powerpoint/2010/main" val="419744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opens with a closed ended question that asks you to select the EBPs that you identified in section Five of the SOA Plan submitted last April.  This is simply so that EBP(s) will be listed at opening of plan as a convenience for your stakeholders, </a:t>
            </a:r>
          </a:p>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13</a:t>
            </a:fld>
            <a:endParaRPr lang="en-US"/>
          </a:p>
        </p:txBody>
      </p:sp>
    </p:spTree>
    <p:extLst>
      <p:ext uri="{BB962C8B-B14F-4D97-AF65-F5344CB8AC3E}">
        <p14:creationId xmlns:p14="http://schemas.microsoft.com/office/powerpoint/2010/main" val="173719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14</a:t>
            </a:fld>
            <a:endParaRPr lang="en-US"/>
          </a:p>
        </p:txBody>
      </p:sp>
    </p:spTree>
    <p:extLst>
      <p:ext uri="{BB962C8B-B14F-4D97-AF65-F5344CB8AC3E}">
        <p14:creationId xmlns:p14="http://schemas.microsoft.com/office/powerpoint/2010/main" val="214085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 celebrate wins and thoughtful reflection on why may not be seeing anticipated changes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district should analyze and reflect upon the data and provide highlights about what you are learning from it – please don’t copy and paste long data tables in your plan and place the burden of making sense of it on your stakeholders.</a:t>
            </a:r>
          </a:p>
          <a:p>
            <a:endParaRPr lang="en-US" dirty="0"/>
          </a:p>
          <a:p>
            <a:r>
              <a:rPr lang="en-US" dirty="0"/>
              <a:t>Section 5 of your SOA plan includes a list of metrics for each EBP that you indicated you would use to monitor progress.  You may use the ones listed in your plan –or others that you are finding to be more relevant measures of progress.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86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gotten some questions about whether the Student Outcomes Comparison tool will be updated – and the answer is yes.  That said, while this tool offers a great starting point for identifying gaps for further exploration --  it not the best data tool for assessing progress.  An updated version will be available in the next week or two.</a:t>
            </a:r>
          </a:p>
          <a:p>
            <a:endParaRPr lang="en-US" dirty="0"/>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16</a:t>
            </a:fld>
            <a:endParaRPr lang="en-US"/>
          </a:p>
        </p:txBody>
      </p:sp>
    </p:spTree>
    <p:extLst>
      <p:ext uri="{BB962C8B-B14F-4D97-AF65-F5344CB8AC3E}">
        <p14:creationId xmlns:p14="http://schemas.microsoft.com/office/powerpoint/2010/main" val="399023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0E29-7EDC-5B2D-5F84-56FB394AD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78601-BB8E-D0BC-853E-08ED818DB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2A611-F594-8663-35DC-EECB54A35D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.Your original plan describes what implementation will look like in 3 years – here you want to look at your progress monitoring data 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highlight  key accomplishments/what is working well?  Where do we need to revisit approach?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kern="0" dirty="0">
                <a:effectLst/>
                <a:latin typeface="Aptos Display" panose="020B0004020202020204" pitchFamily="34" charset="0"/>
                <a:ea typeface="Calibri" panose="020F0502020204030204" pitchFamily="34" charset="0"/>
              </a:rPr>
              <a:t>what steps did your district take to launch, expand, or deepen the implementation/  Tell us w</a:t>
            </a:r>
            <a:r>
              <a:rPr lang="en-US" i="1" dirty="0"/>
              <a:t>hat are you doing differently this year.  Focus on aspects of implementation that are not business as usual – but ways in which implementation is driving improvement.  Could be launching a new strategy – perhaps you are just getting started with co-teaching, or had a pilot program that is expanding to other schools in district;  Don’t simply describe business as usual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171450" indent="-171450">
              <a:buFont typeface="Arial" panose="020B0604020202020204" pitchFamily="34" charset="0"/>
              <a:buChar char="•"/>
            </a:pPr>
            <a:r>
              <a:rPr lang="en-US" dirty="0"/>
              <a:t>Remember to center on student groups experiencing the greatest disparities</a:t>
            </a:r>
          </a:p>
          <a:p>
            <a:endParaRPr lang="en-US" dirty="0"/>
          </a:p>
        </p:txBody>
      </p:sp>
      <p:sp>
        <p:nvSpPr>
          <p:cNvPr id="4" name="Slide Number Placeholder 3">
            <a:extLst>
              <a:ext uri="{FF2B5EF4-FFF2-40B4-BE49-F238E27FC236}">
                <a16:creationId xmlns:a16="http://schemas.microsoft.com/office/drawing/2014/main" id="{B936270A-552A-7540-8C33-C1DF28519E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0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9890-BFF6-B2C8-A7D3-11D0DE59B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89433-4FAB-EF49-DA94-4F018BD19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2CD28-EA1C-8309-A4F9-6FC548EEB8D6}"/>
              </a:ext>
            </a:extLst>
          </p:cNvPr>
          <p:cNvSpPr>
            <a:spLocks noGrp="1"/>
          </p:cNvSpPr>
          <p:nvPr>
            <p:ph type="body" idx="1"/>
          </p:nvPr>
        </p:nvSpPr>
        <p:spPr/>
        <p:txBody>
          <a:bodyPr/>
          <a:lstStyle/>
          <a:p>
            <a:r>
              <a:rPr lang="en-US" dirty="0"/>
              <a:t>What do we mean by early evidence of change?  It can include </a:t>
            </a:r>
          </a:p>
          <a:p>
            <a:endParaRPr lang="en-US" dirty="0"/>
          </a:p>
          <a:p>
            <a:r>
              <a:rPr lang="en-US" dirty="0"/>
              <a:t>Let’s say you’re implementing new curriculum materials – it takes time for teachers to skillfully implement.  Classroom observation data can take stock of progress in using materials and using them well.  Does systematically collected observation data reflect changes in student engagement? Does student survey data reflect changes in their perceptions about their classroom experiences?</a:t>
            </a:r>
          </a:p>
          <a:p>
            <a:endParaRPr lang="en-US" dirty="0"/>
          </a:p>
          <a:p>
            <a:r>
              <a:rPr lang="en-US" dirty="0"/>
              <a:t>Reasonable to monitor for these types of early evidence of change, even if your implementation just began in fall.</a:t>
            </a:r>
          </a:p>
          <a:p>
            <a:endParaRPr lang="en-US" dirty="0"/>
          </a:p>
          <a:p>
            <a:r>
              <a:rPr lang="en-US" dirty="0"/>
              <a:t>Again – take a look at the early evidence of change metrics in section 5 of your plan.   </a:t>
            </a:r>
          </a:p>
        </p:txBody>
      </p:sp>
      <p:sp>
        <p:nvSpPr>
          <p:cNvPr id="4" name="Slide Number Placeholder 3">
            <a:extLst>
              <a:ext uri="{FF2B5EF4-FFF2-40B4-BE49-F238E27FC236}">
                <a16:creationId xmlns:a16="http://schemas.microsoft.com/office/drawing/2014/main" id="{49DC4830-6C17-D99A-CA65-7BE0A0EC43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81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33FF2-1150-718C-5170-37E9E51E6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781FE-A993-A07A-F9B3-B62BF1E94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2957B-7F33-349C-9A17-4B9A8BC5C9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2021, when the first round of SOA Plans were submitted, districts have been implementing EBPs with an eye towards closing gaps for those student groups experiencing the greatest disparities.  Whether the plan you submitted last April is continuing to deepen/expand the implementation of the same EBPs that were in your original plan, or have shifted your focus to new ones in this plan, it’s reasonable for district’s to be reflecting upon the extent to which you are seeing improvements and gap closing.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improvements in outcomes for the student groups targeted in your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Reduced disparities for student groups targeted in your plan; and </a:t>
            </a:r>
            <a:endParaRPr lang="en-US" kern="1200" dirty="0">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effectLst/>
                <a:latin typeface="Aptos Display"/>
                <a:ea typeface="Calibri"/>
                <a:cs typeface="Arial"/>
              </a:rPr>
              <a:t>Progress towards meeting targets for in MCAS ELA and Mathematics for the lowest performing </a:t>
            </a:r>
            <a:r>
              <a:rPr lang="en-US" kern="0" dirty="0">
                <a:latin typeface="Aptos Display"/>
                <a:ea typeface="Calibri"/>
                <a:cs typeface="Arial"/>
              </a:rPr>
              <a:t>students</a:t>
            </a:r>
            <a:r>
              <a:rPr lang="en-US" kern="0" dirty="0">
                <a:effectLst/>
                <a:latin typeface="Aptos Display"/>
                <a:ea typeface="Calibri"/>
                <a:cs typeface="Arial"/>
              </a:rPr>
              <a:t> group</a:t>
            </a:r>
          </a:p>
        </p:txBody>
      </p:sp>
      <p:sp>
        <p:nvSpPr>
          <p:cNvPr id="4" name="Slide Number Placeholder 3">
            <a:extLst>
              <a:ext uri="{FF2B5EF4-FFF2-40B4-BE49-F238E27FC236}">
                <a16:creationId xmlns:a16="http://schemas.microsoft.com/office/drawing/2014/main" id="{6F79EF0C-2CF6-34D3-7949-B709FF168C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23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time for questions and answers at the end, but please add your questions as they come up.</a:t>
            </a:r>
          </a:p>
        </p:txBody>
      </p:sp>
      <p:sp>
        <p:nvSpPr>
          <p:cNvPr id="4" name="Slide Number Placeholder 3"/>
          <p:cNvSpPr>
            <a:spLocks noGrp="1"/>
          </p:cNvSpPr>
          <p:nvPr>
            <p:ph type="sldNum" sz="quarter" idx="5"/>
          </p:nvPr>
        </p:nvSpPr>
        <p:spPr/>
        <p:txBody>
          <a:bodyPr/>
          <a:lstStyle/>
          <a:p>
            <a:fld id="{C55C35DB-D35B-4E9B-AF2A-FD866C0038FD}" type="slidenum">
              <a:rPr lang="en-US" smtClean="0"/>
              <a:t>2</a:t>
            </a:fld>
            <a:endParaRPr lang="en-US"/>
          </a:p>
        </p:txBody>
      </p:sp>
    </p:spTree>
    <p:extLst>
      <p:ext uri="{BB962C8B-B14F-4D97-AF65-F5344CB8AC3E}">
        <p14:creationId xmlns:p14="http://schemas.microsoft.com/office/powerpoint/2010/main" val="230237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DD11F-B25C-8BB6-A2E3-19C45D4B7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768B2-4C80-61CC-171A-4EDE03046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BBD27-2C71-78E7-A6A3-E16D6ADA0569}"/>
              </a:ext>
            </a:extLst>
          </p:cNvPr>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333333"/>
                </a:solidFill>
                <a:latin typeface="Helvetica"/>
                <a:cs typeface="Times New Roman"/>
              </a:rPr>
              <a:t>By and large the SOA plan progress reports submitted in FY23 did a good job of describing where outcomes for  student groups were improving.  A key goal of SOA to reduce disparities (or gaps) in achievement for student groups experiencing them.  And, of course, the goal is for gaps to close  while continuing to see improvements for students overall -- we certainly don’t want to see gaps closing because overall outcomes are declining!</a:t>
            </a: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333333"/>
                </a:solidFill>
                <a:latin typeface="Helvetica"/>
                <a:cs typeface="Times New Roman"/>
              </a:rPr>
              <a:t>In this example– which is for illustrative purposes only (the data aren’t real – or particularly realistic) --  students overall, as well as multilingual learners and students with disabilities show improvement in reading scores over the course of several years.   Between 2020 and 2022 we see more of a ‘rising tides lifts all boats’ scenario, where every student groups improves more-or-less at the same pace, without much in the way of discernable gap-closing.  Between 2022 and 2023, however, we begin to see gap closing for both multilingual learners and students with disabilities.  This is the type of gap closing that that the districts’ SOA plans are intended to foster and drive.</a:t>
            </a: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p:txBody>
      </p:sp>
      <p:sp>
        <p:nvSpPr>
          <p:cNvPr id="4" name="Slide Number Placeholder 3">
            <a:extLst>
              <a:ext uri="{FF2B5EF4-FFF2-40B4-BE49-F238E27FC236}">
                <a16:creationId xmlns:a16="http://schemas.microsoft.com/office/drawing/2014/main" id="{3E0B1BB9-271A-6A15-6E75-CC5C2FEDAB2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en-US"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407753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 DESE is track achievement over time for the lowest performing students group, as reported via the state’s district and school accountability system.  By definition , this group includes the students who currently demonstrate the </a:t>
            </a:r>
            <a:r>
              <a:rPr lang="en-US" dirty="0" err="1"/>
              <a:t>loest</a:t>
            </a:r>
            <a:r>
              <a:rPr lang="en-US" dirty="0"/>
              <a:t> levels of achievement within their school or district – and therefore need the most significant levels of support to reduce the disparities between their performance and that of their peers. This group typically includes substantial proportions of a district’s high-needs population, as well as other student groups that the Student Opportunity Act intends to support (i.e., English Learners, students with disabilities, students of color, etc.) this makes it a good proxy for assessing progress of multiple student groups and streamlines the analysis and reporting process.</a:t>
            </a:r>
          </a:p>
          <a:p>
            <a:endParaRPr lang="en-US" dirty="0"/>
          </a:p>
          <a:p>
            <a:r>
              <a:rPr lang="en-US" dirty="0"/>
              <a:t>As an FYI, DESE is engaging in a similar analysis and reflection for statewide progress and sharing those results in an annual report to the state legislature.</a:t>
            </a:r>
          </a:p>
        </p:txBody>
      </p:sp>
      <p:sp>
        <p:nvSpPr>
          <p:cNvPr id="4" name="Slide Number Placeholder 3"/>
          <p:cNvSpPr>
            <a:spLocks noGrp="1"/>
          </p:cNvSpPr>
          <p:nvPr>
            <p:ph type="sldNum" sz="quarter" idx="5"/>
          </p:nvPr>
        </p:nvSpPr>
        <p:spPr/>
        <p:txBody>
          <a:bodyPr/>
          <a:lstStyle/>
          <a:p>
            <a:fld id="{C55C35DB-D35B-4E9B-AF2A-FD866C0038FD}" type="slidenum">
              <a:rPr lang="en-US" smtClean="0"/>
              <a:t>21</a:t>
            </a:fld>
            <a:endParaRPr lang="en-US"/>
          </a:p>
        </p:txBody>
      </p:sp>
    </p:spTree>
    <p:extLst>
      <p:ext uri="{BB962C8B-B14F-4D97-AF65-F5344CB8AC3E}">
        <p14:creationId xmlns:p14="http://schemas.microsoft.com/office/powerpoint/2010/main" val="378196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DFF6-97AC-C414-DCA8-F826E2017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D25E7-8DD0-190F-1EA5-14E28AC90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1916A-455E-44A3-4D3C-5AB0BDC8E9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2 shifts from a retrospective view of plan implementation to a prospective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item in section:  this is not a required item (everything else in the template is).  We don’t assume that districts will need to report major changes, but we see plans as living documents that occasionally need to change course.  This should be brief, while including enough context to understand why the plan is changing and how the plan is impacted by the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item:  Like your description your implementation during academic year 2024-25, this should focus on next steps to expand, deepen your implementation – and not describe business as usual.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B189B90-DF75-D6D4-7725-4766D74199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8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24</a:t>
            </a:fld>
            <a:endParaRPr lang="en-US"/>
          </a:p>
        </p:txBody>
      </p:sp>
    </p:spTree>
    <p:extLst>
      <p:ext uri="{BB962C8B-B14F-4D97-AF65-F5344CB8AC3E}">
        <p14:creationId xmlns:p14="http://schemas.microsoft.com/office/powerpoint/2010/main" val="2063393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212529"/>
                </a:solidFill>
                <a:effectLst/>
                <a:latin typeface="-apple-system"/>
              </a:rPr>
              <a:t>Item 1: The SOA legislation highlights the critical role families and caregivers play in supporting education and includes a focus on districts’ efforts to engage meaningfully with them—particularly families and caregivers of those students in student groups targeted in SOA plans.  Your SOA Plan offers a big picture view of family/caregiver engagement.  Your update should simply focus on the 2024-25 school year.  Be sure to highlight efforts to engage with families/caregivers of student groups you have identified for targeted support.</a:t>
            </a:r>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Item 2:  The SOA legislation also calls for plans to include a metric for measuring increased or improved engagement with families/caregivers – again, particularly those representing student groups targeted in your SOA Plan  Using the metric(s) provided in your FY22 SOA Plan Amendment, describe evidence of progress you district has made in improving and/or increasing family/caregiver engagement since you submitted your amendment.  </a:t>
            </a:r>
            <a:r>
              <a:rPr lang="en-US" sz="1200" b="1" dirty="0"/>
              <a:t> </a:t>
            </a:r>
            <a:r>
              <a:rPr lang="en-US" sz="1200" i="1" dirty="0"/>
              <a:t>You may use a different metric from the on(s) in your FY23 SOA Plan amendment, so long as it/they can be used to measure meaningful progress.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01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26</a:t>
            </a:fld>
            <a:endParaRPr lang="en-US"/>
          </a:p>
        </p:txBody>
      </p:sp>
    </p:spTree>
    <p:extLst>
      <p:ext uri="{BB962C8B-B14F-4D97-AF65-F5344CB8AC3E}">
        <p14:creationId xmlns:p14="http://schemas.microsoft.com/office/powerpoint/2010/main" val="1061154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5C35DB-D35B-4E9B-AF2A-FD866C0038FD}" type="slidenum">
              <a:rPr lang="en-US" smtClean="0"/>
              <a:t>27</a:t>
            </a:fld>
            <a:endParaRPr lang="en-US"/>
          </a:p>
        </p:txBody>
      </p:sp>
    </p:spTree>
    <p:extLst>
      <p:ext uri="{BB962C8B-B14F-4D97-AF65-F5344CB8AC3E}">
        <p14:creationId xmlns:p14="http://schemas.microsoft.com/office/powerpoint/2010/main" val="395225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62A1-07B0-84E4-25E5-D10B271D8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4B4E5-870E-C950-050B-727A0E809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B425F-20E4-87C4-C119-716BE345DEA8}"/>
              </a:ext>
            </a:extLst>
          </p:cNvPr>
          <p:cNvSpPr>
            <a:spLocks noGrp="1"/>
          </p:cNvSpPr>
          <p:nvPr>
            <p:ph type="body" idx="1"/>
          </p:nvPr>
        </p:nvSpPr>
        <p:spPr/>
        <p:txBody>
          <a:bodyPr/>
          <a:lstStyle/>
          <a:p>
            <a:pPr algn="l">
              <a:buFont typeface="Arial" panose="020B0604020202020204" pitchFamily="34" charset="0"/>
              <a:buNone/>
            </a:pPr>
            <a:r>
              <a:rPr lang="en-US" sz="1200" b="0" i="0" dirty="0">
                <a:solidFill>
                  <a:schemeClr val="tx1"/>
                </a:solidFill>
                <a:effectLst/>
                <a:latin typeface="+mn-lt"/>
              </a:rPr>
              <a:t>We have a number of resources &amp; supports to support those of you developing plans – which you can access on the SOA District Resources page.   Link to that page is in title – but need to let you know that although we expected Web page to be updated by this afternoon, it looks as though it is more likely to go live on Friday.</a:t>
            </a:r>
          </a:p>
          <a:p>
            <a:pPr algn="l">
              <a:buFont typeface="Arial" panose="020B0604020202020204" pitchFamily="34" charset="0"/>
              <a:buNone/>
            </a:pPr>
            <a:endParaRPr lang="en-US" sz="1200" b="0" i="0" dirty="0">
              <a:solidFill>
                <a:schemeClr val="tx1"/>
              </a:solidFill>
              <a:effectLst/>
              <a:latin typeface="+mn-lt"/>
            </a:endParaRPr>
          </a:p>
          <a:p>
            <a:pPr algn="l">
              <a:buFont typeface="Arial" panose="020B0604020202020204" pitchFamily="34" charset="0"/>
              <a:buNone/>
            </a:pPr>
            <a:endParaRPr lang="en-US" sz="1200" b="0" i="0" dirty="0">
              <a:solidFill>
                <a:schemeClr val="tx1"/>
              </a:solidFill>
              <a:effectLst/>
              <a:latin typeface="+mn-lt"/>
            </a:endParaRPr>
          </a:p>
          <a:p>
            <a:pPr algn="l">
              <a:buFont typeface="Arial" panose="020B0604020202020204" pitchFamily="34" charset="0"/>
              <a:buNone/>
            </a:pPr>
            <a:endParaRPr lang="en-US" sz="1200" b="0" i="0" dirty="0">
              <a:solidFill>
                <a:schemeClr val="tx1"/>
              </a:solidFill>
              <a:effectLst/>
              <a:latin typeface="+mn-lt"/>
            </a:endParaRPr>
          </a:p>
          <a:p>
            <a:pPr algn="l">
              <a:buFont typeface="Arial" panose="020B0604020202020204" pitchFamily="34" charset="0"/>
              <a:buNone/>
            </a:pPr>
            <a:endParaRPr lang="en-US" b="0" i="0" dirty="0">
              <a:solidFill>
                <a:srgbClr val="212529"/>
              </a:solidFill>
              <a:effectLst/>
              <a:latin typeface="-apple-system"/>
            </a:endParaRPr>
          </a:p>
          <a:p>
            <a:endParaRPr lang="en-US" dirty="0"/>
          </a:p>
        </p:txBody>
      </p:sp>
      <p:sp>
        <p:nvSpPr>
          <p:cNvPr id="4" name="Slide Number Placeholder 3">
            <a:extLst>
              <a:ext uri="{FF2B5EF4-FFF2-40B4-BE49-F238E27FC236}">
                <a16:creationId xmlns:a16="http://schemas.microsoft.com/office/drawing/2014/main" id="{E6D1B9FC-F9E5-7B3B-DE54-0B41DDB20F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000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69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90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133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31</a:t>
            </a:fld>
            <a:endParaRPr lang="en-US"/>
          </a:p>
        </p:txBody>
      </p:sp>
    </p:spTree>
    <p:extLst>
      <p:ext uri="{BB962C8B-B14F-4D97-AF65-F5344CB8AC3E}">
        <p14:creationId xmlns:p14="http://schemas.microsoft.com/office/powerpoint/2010/main" val="42961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6000" dirty="0">
                <a:latin typeface="Calibri"/>
                <a:cs typeface="Arial"/>
              </a:rPr>
              <a:t>SOA legislation introduced two key components to address and support more equitable outcomes for student groups experiencing disparities.</a:t>
            </a:r>
            <a:endParaRPr lang="en-US" sz="1800" b="1" dirty="0">
              <a:latin typeface="Calibri"/>
              <a:ea typeface="Calibri" panose="020F0502020204030204" pitchFamily="34" charset="0"/>
              <a:cs typeface="Calibri"/>
            </a:endParaRPr>
          </a:p>
          <a:p>
            <a:pPr>
              <a:lnSpc>
                <a:spcPct val="107000"/>
              </a:lnSpc>
              <a:spcAft>
                <a:spcPts val="815"/>
              </a:spcAft>
            </a:pPr>
            <a:r>
              <a:rPr lang="en-US" sz="1800" b="1" dirty="0">
                <a:latin typeface="Calibri"/>
                <a:ea typeface="Calibri" panose="020F0502020204030204" pitchFamily="34" charset="0"/>
                <a:cs typeface="Calibri"/>
              </a:rPr>
              <a:t>The two primary components the legislation uses to address and support equitable outcomes are 1) fiscal changes to Chapter 70 funding and 2) policy updates that set expectations for the state and districts to focus on addressing disparities in learning and experiences and outcomes for student groups that are least well served.   On the policy site, the legislation includes a requirement that every district in the Commonwealth develop a plan to address disparities for student groups in their districts through the implementation of evidence-based strategies, approaches and programs.   These are the SOA Plans that are due every three years, which we will be discussing today.</a:t>
            </a:r>
          </a:p>
          <a:p>
            <a:pPr>
              <a:lnSpc>
                <a:spcPct val="107000"/>
              </a:lnSpc>
              <a:spcAft>
                <a:spcPts val="815"/>
              </a:spcAft>
            </a:pPr>
            <a:endParaRPr lang="en-US" sz="1800" b="1" dirty="0">
              <a:latin typeface="Calibri"/>
              <a:ea typeface="Calibri" panose="020F0502020204030204" pitchFamily="34" charset="0"/>
              <a:cs typeface="Calibri"/>
            </a:endParaRPr>
          </a:p>
          <a:p>
            <a:pPr>
              <a:lnSpc>
                <a:spcPct val="107000"/>
              </a:lnSpc>
              <a:spcAft>
                <a:spcPts val="815"/>
              </a:spcAft>
            </a:pPr>
            <a:endParaRPr lang="en-US" sz="1800" b="1" dirty="0">
              <a:latin typeface="Calibri"/>
              <a:ea typeface="Calibri" panose="020F0502020204030204" pitchFamily="34" charset="0"/>
              <a:cs typeface="Calibri"/>
            </a:endParaRPr>
          </a:p>
          <a:p>
            <a:pPr>
              <a:lnSpc>
                <a:spcPct val="107000"/>
              </a:lnSpc>
            </a:pPr>
            <a:r>
              <a:rPr lang="en-US" sz="1800" b="1" dirty="0">
                <a:latin typeface="Calibri"/>
                <a:ea typeface="Calibri" panose="020F0502020204030204" pitchFamily="34" charset="0"/>
                <a:cs typeface="Calibri"/>
              </a:rPr>
              <a:t>On the fiscal side -- On the fiscal side -- </a:t>
            </a:r>
            <a:r>
              <a:rPr lang="en-US" sz="1800" dirty="0">
                <a:latin typeface="Calibri"/>
                <a:ea typeface="Calibri" panose="020F0502020204030204" pitchFamily="34" charset="0"/>
                <a:cs typeface="Calibri"/>
              </a:rPr>
              <a:t>the SOA represents an enormous new, ongoing investment in education.  The legislation </a:t>
            </a:r>
            <a:r>
              <a:rPr lang="en-US" sz="1800" dirty="0"/>
              <a:t>adopted all recommendations of the Foundation Budget Review Commission’s October 2015 report.  In doing so it </a:t>
            </a:r>
            <a:r>
              <a:rPr lang="en-US" sz="1800" dirty="0">
                <a:latin typeface="Calibri"/>
                <a:ea typeface="Calibri" panose="020F0502020204030204" pitchFamily="34" charset="0"/>
                <a:cs typeface="Calibri"/>
              </a:rPr>
              <a:t>committed to adding well over a billion dollars in new education by 2027 to address the state’s overall underinvestment in education. </a:t>
            </a:r>
            <a:r>
              <a:rPr lang="en-US" sz="1800" dirty="0">
                <a:effectLst/>
                <a:latin typeface="Calibri" panose="020F0502020204030204" pitchFamily="34" charset="0"/>
                <a:ea typeface="Calibri" panose="020F0502020204030204" pitchFamily="34" charset="0"/>
              </a:rPr>
              <a:t>Since FY21, the state has increased funding for the Chapter 70 program by $1.3 billion. The FY24 budget that Gov. Healey signed included a $594 million, or 9.9 percent increase, in Chapter 70 funding over FY23 levels. </a:t>
            </a:r>
            <a:endParaRPr lang="en-US" sz="1800" dirty="0">
              <a:latin typeface="Calibri"/>
              <a:ea typeface="Calibri" panose="020F0502020204030204" pitchFamily="34" charset="0"/>
              <a:cs typeface="Calibri"/>
            </a:endParaRPr>
          </a:p>
          <a:p>
            <a:pPr>
              <a:lnSpc>
                <a:spcPct val="107000"/>
              </a:lnSpc>
            </a:pPr>
            <a:endParaRPr lang="en-US" sz="1800" dirty="0">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latin typeface="Calibri"/>
                <a:ea typeface="Calibri" panose="020F0502020204030204" pitchFamily="34" charset="0"/>
                <a:cs typeface="Calibri"/>
              </a:rPr>
              <a:t>That increase was coupled with a revised funding formula that, adjusted it in ways that recognized </a:t>
            </a:r>
            <a:r>
              <a:rPr lang="en-US" sz="1800" dirty="0">
                <a:latin typeface="Segoe UI"/>
                <a:cs typeface="Segoe UI"/>
              </a:rPr>
              <a:t>that some of our districts have been historically underfunded, and the goal was to fund them equitably.  This </a:t>
            </a:r>
            <a:r>
              <a:rPr lang="en-US" sz="1800" dirty="0">
                <a:latin typeface="Calibri"/>
                <a:ea typeface="Calibri" panose="020F0502020204030204" pitchFamily="34" charset="0"/>
                <a:cs typeface="Calibri"/>
              </a:rPr>
              <a:t>set the stage to greatly accelerate gap-closing by providing </a:t>
            </a:r>
            <a:r>
              <a:rPr lang="en-US" sz="1800" dirty="0">
                <a:cs typeface="Calibri"/>
              </a:rPr>
              <a:t>more funding for students who need more services to be successful, such as multilingual learners, student with disabilities, and students living in poverty. In addition, recognized the increasing cost of health care </a:t>
            </a:r>
            <a:r>
              <a:rPr lang="en-US" sz="1800" dirty="0"/>
              <a:t>by basing costs on up-to-date health insurance trend data collected by the state’s Group Insurance Commission (GIC).</a:t>
            </a:r>
            <a:endParaRPr lang="en-US" sz="1800" dirty="0">
              <a:cs typeface="Calibri"/>
            </a:endParaRPr>
          </a:p>
          <a:p>
            <a:pPr>
              <a:lnSpc>
                <a:spcPct val="107000"/>
              </a:lnSpc>
              <a:spcAft>
                <a:spcPts val="815"/>
              </a:spcAft>
            </a:pPr>
            <a:endParaRPr lang="en-US" dirty="0">
              <a:cs typeface="Calibri"/>
            </a:endParaRPr>
          </a:p>
          <a:p>
            <a:pPr>
              <a:lnSpc>
                <a:spcPct val="107000"/>
              </a:lnSpc>
              <a:spcAft>
                <a:spcPts val="815"/>
              </a:spcAft>
            </a:pPr>
            <a:r>
              <a:rPr lang="en-US" sz="1200" b="1" dirty="0">
                <a:latin typeface="Calibri"/>
                <a:ea typeface="Calibri" panose="020F0502020204030204" pitchFamily="34" charset="0"/>
                <a:cs typeface="Calibri"/>
              </a:rPr>
              <a:t>On the policy side – this is where the legislation addresses the SOA Plans that are due every three years and which we will be discussing today.</a:t>
            </a:r>
          </a:p>
          <a:p>
            <a:pPr>
              <a:lnSpc>
                <a:spcPct val="107000"/>
              </a:lnSpc>
              <a:spcAft>
                <a:spcPts val="815"/>
              </a:spcAft>
            </a:pPr>
            <a:endParaRPr lang="en-US" sz="1200" b="1" dirty="0">
              <a:latin typeface="Calibri"/>
              <a:ea typeface="Calibri" panose="020F0502020204030204" pitchFamily="34" charset="0"/>
              <a:cs typeface="Calibri"/>
            </a:endParaRPr>
          </a:p>
          <a:p>
            <a:pPr marL="0" marR="0" lvl="0" indent="0" algn="l" defTabSz="931774" rtl="0" eaLnBrk="1" fontAlgn="auto" latinLnBrk="0" hangingPunct="1">
              <a:lnSpc>
                <a:spcPct val="107000"/>
              </a:lnSpc>
              <a:spcBef>
                <a:spcPts val="0"/>
              </a:spcBef>
              <a:spcAft>
                <a:spcPts val="815"/>
              </a:spcAft>
              <a:buClrTx/>
              <a:buSzTx/>
              <a:buFontTx/>
              <a:buNone/>
              <a:tabLst/>
              <a:defRPr/>
            </a:pPr>
            <a:r>
              <a:rPr lang="en-US" dirty="0">
                <a:latin typeface="Calibri"/>
                <a:ea typeface="Calibri" panose="020F0502020204030204" pitchFamily="34" charset="0"/>
                <a:cs typeface="Calibri"/>
              </a:rPr>
              <a:t>Before we go any further, I want to take a moment to address Two common misconceptions about SOA plans.</a:t>
            </a:r>
          </a:p>
          <a:p>
            <a:pPr marL="0" marR="0" lvl="0" indent="0" algn="l" defTabSz="931774" rtl="0" eaLnBrk="1" fontAlgn="auto" latinLnBrk="0" hangingPunct="1">
              <a:lnSpc>
                <a:spcPct val="107000"/>
              </a:lnSpc>
              <a:spcBef>
                <a:spcPts val="0"/>
              </a:spcBef>
              <a:spcAft>
                <a:spcPts val="815"/>
              </a:spcAft>
              <a:buClrTx/>
              <a:buSzTx/>
              <a:buFontTx/>
              <a:buNone/>
              <a:tabLst/>
              <a:defRPr/>
            </a:pPr>
            <a:endParaRPr lang="en-US" dirty="0">
              <a:latin typeface="Calibri"/>
              <a:ea typeface="Calibri" panose="020F0502020204030204" pitchFamily="34" charset="0"/>
              <a:cs typeface="Calibri"/>
            </a:endParaRPr>
          </a:p>
          <a:p>
            <a:pPr marL="228600" marR="0" lvl="0" indent="-228600" algn="l" defTabSz="931774" rtl="0" eaLnBrk="1" fontAlgn="auto" latinLnBrk="0" hangingPunct="1">
              <a:lnSpc>
                <a:spcPct val="107000"/>
              </a:lnSpc>
              <a:spcBef>
                <a:spcPts val="0"/>
              </a:spcBef>
              <a:spcAft>
                <a:spcPts val="815"/>
              </a:spcAft>
              <a:buClrTx/>
              <a:buSzTx/>
              <a:buFontTx/>
              <a:buAutoNum type="arabicParenR"/>
              <a:tabLst/>
              <a:defRPr/>
            </a:pPr>
            <a:r>
              <a:rPr lang="en-US" dirty="0">
                <a:latin typeface="Calibri"/>
                <a:ea typeface="Calibri" panose="020F0502020204030204" pitchFamily="34" charset="0"/>
                <a:cs typeface="Calibri"/>
              </a:rPr>
              <a:t>We frequently get the question ‘Does my district need to develop a plan?’ from districts receiving little or no additional Chapter 70 aid.  The answer to that is </a:t>
            </a:r>
            <a:r>
              <a:rPr lang="en-US" b="1" dirty="0">
                <a:latin typeface="Calibri"/>
                <a:ea typeface="Calibri" panose="020F0502020204030204" pitchFamily="34" charset="0"/>
                <a:cs typeface="Calibri"/>
              </a:rPr>
              <a:t>Yes</a:t>
            </a:r>
            <a:r>
              <a:rPr lang="en-US" dirty="0">
                <a:latin typeface="Calibri"/>
                <a:ea typeface="Calibri" panose="020F0502020204030204" pitchFamily="34" charset="0"/>
                <a:cs typeface="Calibri"/>
              </a:rPr>
              <a:t>.  Plans are driven by your analysis of disparities for student groups, their underlying causes, and the evidence-based approaches   There are gaps in learning experiences and outcomes for students with disabilities, English learners, students from low-income communities and other student groups in most, if not all districts, across the Commonwealth.    It is our shared work to close these gaps.  And every district in the Commonwealth is expected to develop and implement an SOA plan whether it receives no additional Chapter 70 aid at all, a small amount of additional aid, or large amounts of additional aid.</a:t>
            </a:r>
          </a:p>
          <a:p>
            <a:pPr marL="0" marR="0" lvl="0" indent="0" algn="l" defTabSz="931774" rtl="0" eaLnBrk="1" fontAlgn="auto" latinLnBrk="0" hangingPunct="1">
              <a:lnSpc>
                <a:spcPct val="107000"/>
              </a:lnSpc>
              <a:spcBef>
                <a:spcPts val="0"/>
              </a:spcBef>
              <a:spcAft>
                <a:spcPts val="815"/>
              </a:spcAft>
              <a:buClrTx/>
              <a:buSzTx/>
              <a:buFontTx/>
              <a:buNone/>
              <a:tabLst/>
              <a:defRPr/>
            </a:pPr>
            <a:endParaRPr lang="en-US" dirty="0">
              <a:latin typeface="Calibri"/>
              <a:ea typeface="Calibri" panose="020F0502020204030204" pitchFamily="34" charset="0"/>
              <a:cs typeface="Calibri"/>
            </a:endParaRPr>
          </a:p>
          <a:p>
            <a:pPr marL="0" marR="0" lvl="0" indent="0" algn="l" defTabSz="931774" rtl="0" eaLnBrk="1" fontAlgn="auto" latinLnBrk="0" hangingPunct="1">
              <a:lnSpc>
                <a:spcPct val="107000"/>
              </a:lnSpc>
              <a:spcBef>
                <a:spcPts val="0"/>
              </a:spcBef>
              <a:spcAft>
                <a:spcPts val="815"/>
              </a:spcAft>
              <a:buClrTx/>
              <a:buSzTx/>
              <a:buFontTx/>
              <a:buNone/>
              <a:tabLst/>
              <a:defRPr/>
            </a:pPr>
            <a:r>
              <a:rPr lang="en-US" dirty="0">
                <a:latin typeface="Calibri"/>
                <a:ea typeface="Calibri" panose="020F0502020204030204" pitchFamily="34" charset="0"/>
                <a:cs typeface="Calibri"/>
              </a:rPr>
              <a:t>2)  A second misconception (on the part of some districts) is that plans should focus narrowly on how any additional Chapter 70 funds they receive in that fiscal year are being utilized. Plans do ask for information about investments –but ask about the level of investment across all funding sources that support the implementation of the EBPs in their plans.   Any additional Chapter 70 funds a district receives represents the amount being added to your district’s overall Chapter 70 allocation.  It is NOT analogous to a grant allocation and the SOA Plan is not intended to describe how additional Chapter 70 funds will be used the way a grant allocation would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3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We also want to highlight the distinction between SOA Plans and District improvement plans., because we get a lot of questions about this from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a:cs typeface="Times New Roman"/>
            </a:endParaRPr>
          </a:p>
          <a:p>
            <a:pPr>
              <a:defRPr/>
            </a:pPr>
            <a:r>
              <a:rPr lang="en-US" b="0" i="0" dirty="0">
                <a:solidFill>
                  <a:srgbClr val="000000"/>
                </a:solidFill>
                <a:effectLst/>
                <a:latin typeface="Times New Roman"/>
                <a:cs typeface="Times New Roman"/>
              </a:rPr>
              <a:t>The District Improvement Plan (DIP) serves as a comprehensive plan that describes the full set of strategies that a district will implement to support all students in their district.</a:t>
            </a:r>
            <a:r>
              <a:rPr lang="en-US" dirty="0">
                <a:solidFill>
                  <a:srgbClr val="000000"/>
                </a:solidFill>
                <a:latin typeface="Times New Roman"/>
                <a:cs typeface="Times New Roman"/>
              </a:rPr>
              <a:t>  </a:t>
            </a:r>
            <a:r>
              <a:rPr lang="en-US" b="0" i="0" dirty="0">
                <a:solidFill>
                  <a:srgbClr val="000000"/>
                </a:solidFill>
                <a:effectLst/>
                <a:latin typeface="Times New Roman"/>
                <a:cs typeface="Times New Roman"/>
              </a:rPr>
              <a:t> Tremendous variation in the level of detail districts include in their plans.  </a:t>
            </a:r>
            <a:r>
              <a:rPr lang="en-US" dirty="0">
                <a:solidFill>
                  <a:srgbClr val="000000"/>
                </a:solidFill>
                <a:latin typeface="Times New Roman"/>
                <a:cs typeface="Times New Roman"/>
              </a:rPr>
              <a:t>DESE does not collect these plans, although they are utilized as a data source during periodic district reviews.</a:t>
            </a: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a:buFont typeface="Wingdings" panose="05000000000000000000" pitchFamily="2" charset="2"/>
              <a:buNone/>
            </a:pPr>
            <a:r>
              <a:rPr lang="en-US" b="0" i="0" dirty="0">
                <a:solidFill>
                  <a:srgbClr val="000000"/>
                </a:solidFill>
                <a:effectLst/>
                <a:latin typeface="Calibri"/>
                <a:cs typeface="Arial"/>
              </a:rPr>
              <a:t>By contrast, the </a:t>
            </a:r>
            <a:r>
              <a:rPr lang="en-US" b="1" i="0" dirty="0">
                <a:solidFill>
                  <a:srgbClr val="000000"/>
                </a:solidFill>
                <a:effectLst/>
                <a:latin typeface="Calibri"/>
                <a:cs typeface="Arial"/>
              </a:rPr>
              <a:t>SOA Plan </a:t>
            </a:r>
            <a:r>
              <a:rPr lang="en-US" b="0" i="0" dirty="0">
                <a:solidFill>
                  <a:srgbClr val="000000"/>
                </a:solidFill>
                <a:effectLst/>
                <a:latin typeface="Calibri"/>
                <a:cs typeface="Arial"/>
              </a:rPr>
              <a:t>centers on student groups experiencing disparities in educational opportunities and outcomes – and describes key evidence-based strategies the district is implementing to reduce those disparities.</a:t>
            </a:r>
            <a:endParaRPr lang="en-US" b="1" i="0" dirty="0">
              <a:solidFill>
                <a:srgbClr val="000000"/>
              </a:solidFill>
              <a:effectLst/>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We want to acknowledge here that we know districts develop multiple plans for all kinds of purposes in addition to district improvement plans and SOA plans -- (Title grants and other grant opportunities; when participating in MTSS academies and other professional development opportunities. These often involve engaging in many of the same processes (e.g., disaggregated data analysis, stakeholder engagement, selection of evidence-based practices).   And we he have already gotten questions from districts about whether they are expected to engage in a stand-alone process for developing their SOA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Our hope is that districts will increasingly develop systemic approaches to analysis, stakeholder engagement and  other processes that they can leverage as they develop multiple plans, including SOA plans --  And that they will utilize these systemic processes to ensure that their plans align with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pPr>
              <a:defRPr/>
            </a:pPr>
            <a:endParaRPr lang="en-US" b="0" i="0" dirty="0">
              <a:solidFill>
                <a:srgbClr val="000000"/>
              </a:solidFill>
              <a:effectLst/>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42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Moving on to a quick refresher on SOA Plan submission cycle.  The first three bullets describe the cycle for the first round of SOA Plans which, of course, was substantially impacted by COVID.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lower half of the slide picks up with the cycle for FY24 plans.  Green highlighting shows where we are in the process.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33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Just a heads up that this section of the webinar gets a little bit weedy –it’s geared towards those of you who will be developing and submitting the FY25 SOA Plan Progress Report.</a:t>
            </a:r>
          </a:p>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7</a:t>
            </a:fld>
            <a:endParaRPr lang="en-US"/>
          </a:p>
        </p:txBody>
      </p:sp>
    </p:spTree>
    <p:extLst>
      <p:ext uri="{BB962C8B-B14F-4D97-AF65-F5344CB8AC3E}">
        <p14:creationId xmlns:p14="http://schemas.microsoft.com/office/powerpoint/2010/main" val="382292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8</a:t>
            </a:fld>
            <a:endParaRPr lang="en-US"/>
          </a:p>
        </p:txBody>
      </p:sp>
    </p:spTree>
    <p:extLst>
      <p:ext uri="{BB962C8B-B14F-4D97-AF65-F5344CB8AC3E}">
        <p14:creationId xmlns:p14="http://schemas.microsoft.com/office/powerpoint/2010/main" val="353572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C35DB-D35B-4E9B-AF2A-FD866C0038FD}" type="slidenum">
              <a:rPr lang="en-US" smtClean="0"/>
              <a:t>9</a:t>
            </a:fld>
            <a:endParaRPr lang="en-US"/>
          </a:p>
        </p:txBody>
      </p:sp>
    </p:spTree>
    <p:extLst>
      <p:ext uri="{BB962C8B-B14F-4D97-AF65-F5344CB8AC3E}">
        <p14:creationId xmlns:p14="http://schemas.microsoft.com/office/powerpoint/2010/main" val="820096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417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sldNum" idx="12"/>
          </p:nvPr>
        </p:nvSpPr>
        <p:spPr>
          <a:xfrm>
            <a:off x="11177477" y="6151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269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254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148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0882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917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10743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9679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075537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6474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96454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740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6673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6872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3058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69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6497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133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1021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841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44960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202792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soa/fy2024-guidance.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accountability/lists-tools/lowest-performing-group.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doe.mass.edu/accountability/lists-tools/accountability-targets-2024.xls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7" Type="http://schemas.openxmlformats.org/officeDocument/2006/relationships/hyperlink" Target="mailto:SOAPlans@mass.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koalendar.com/e/soa-consultation" TargetMode="External"/><Relationship Id="rId5" Type="http://schemas.openxmlformats.org/officeDocument/2006/relationships/hyperlink" Target="https://app.powerbigov.us/view?r=eyJrIjoiNmRkYTQ3NzEtYjFhZi00NzNiLTgyY2ItYWI3ZmVjMjc1OGU2IiwidCI6IjNlODYxZDE2LTQ4YjctNGEwZS05ODA2LThjMDRkODFiN2IyYSJ9" TargetMode="External"/><Relationship Id="rId4" Type="http://schemas.openxmlformats.org/officeDocument/2006/relationships/hyperlink" Target="https://educationtocareer.data.mass.gov/stories/s/Educators-/5845-7546/"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hyperlink" Target="mailto:SOAPlans@mass.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koalendar.com/e/soa-consult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mass.egrantsmanagement.com/default.aspx?ccipSessionKey=63874968287954106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ss.egrantsmanagement.com/Default.aspx?ccipSessionKey=63875068103577086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doe.mass.edu/soa/completing-soa-plan-instructions.docx" TargetMode="External"/><Relationship Id="rId4" Type="http://schemas.openxmlformats.org/officeDocument/2006/relationships/hyperlink" Target="https://www.doe.mass.edu/soa/plans/instruction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AB805-864C-D700-84C2-BBE63132CD03}"/>
              </a:ext>
            </a:extLst>
          </p:cNvPr>
          <p:cNvSpPr>
            <a:spLocks noGrp="1"/>
          </p:cNvSpPr>
          <p:nvPr>
            <p:ph type="ctrTitle"/>
          </p:nvPr>
        </p:nvSpPr>
        <p:spPr>
          <a:xfrm>
            <a:off x="505838" y="690351"/>
            <a:ext cx="11408522" cy="1928238"/>
          </a:xfrm>
        </p:spPr>
        <p:txBody>
          <a:bodyPr>
            <a:normAutofit/>
          </a:bodyPr>
          <a:lstStyle/>
          <a:p>
            <a:r>
              <a:rPr lang="en-US" dirty="0"/>
              <a:t>Overview of FY25 SOA Plan Progress Reports</a:t>
            </a:r>
          </a:p>
        </p:txBody>
      </p:sp>
      <p:sp>
        <p:nvSpPr>
          <p:cNvPr id="5" name="Subtitle 4">
            <a:extLst>
              <a:ext uri="{FF2B5EF4-FFF2-40B4-BE49-F238E27FC236}">
                <a16:creationId xmlns:a16="http://schemas.microsoft.com/office/drawing/2014/main" id="{842CD238-8C8D-8BBA-7F52-B1DB6EB565A9}"/>
              </a:ext>
            </a:extLst>
          </p:cNvPr>
          <p:cNvSpPr>
            <a:spLocks noGrp="1"/>
          </p:cNvSpPr>
          <p:nvPr>
            <p:ph type="subTitle" idx="1"/>
          </p:nvPr>
        </p:nvSpPr>
        <p:spPr/>
        <p:txBody>
          <a:bodyPr/>
          <a:lstStyle/>
          <a:p>
            <a:r>
              <a:rPr lang="en-US"/>
              <a:t>Wednesday, February 12, 2025</a:t>
            </a:r>
          </a:p>
        </p:txBody>
      </p:sp>
    </p:spTree>
    <p:extLst>
      <p:ext uri="{BB962C8B-B14F-4D97-AF65-F5344CB8AC3E}">
        <p14:creationId xmlns:p14="http://schemas.microsoft.com/office/powerpoint/2010/main" val="289453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F5B495-C128-FBF4-E1B2-FB47DF650BF1}"/>
              </a:ext>
            </a:extLst>
          </p:cNvPr>
          <p:cNvSpPr>
            <a:spLocks noGrp="1"/>
          </p:cNvSpPr>
          <p:nvPr>
            <p:ph type="title"/>
          </p:nvPr>
        </p:nvSpPr>
        <p:spPr/>
        <p:txBody>
          <a:bodyPr>
            <a:normAutofit/>
          </a:bodyPr>
          <a:lstStyle/>
          <a:p>
            <a:r>
              <a:rPr lang="en-US" dirty="0"/>
              <a:t>Two final points</a:t>
            </a:r>
          </a:p>
        </p:txBody>
      </p:sp>
      <p:sp>
        <p:nvSpPr>
          <p:cNvPr id="2" name="Content Placeholder 1">
            <a:extLst>
              <a:ext uri="{FF2B5EF4-FFF2-40B4-BE49-F238E27FC236}">
                <a16:creationId xmlns:a16="http://schemas.microsoft.com/office/drawing/2014/main" id="{69C098C7-D14D-19B6-CB6A-8EF0A9388A98}"/>
              </a:ext>
            </a:extLst>
          </p:cNvPr>
          <p:cNvSpPr>
            <a:spLocks noGrp="1"/>
          </p:cNvSpPr>
          <p:nvPr>
            <p:ph idx="1"/>
          </p:nvPr>
        </p:nvSpPr>
        <p:spPr/>
        <p:txBody>
          <a:bodyPr/>
          <a:lstStyle/>
          <a:p>
            <a:pPr>
              <a:buFont typeface="Wingdings" panose="05000000000000000000" pitchFamily="2" charset="2"/>
              <a:buChar char="q"/>
            </a:pPr>
            <a:r>
              <a:rPr lang="en-US" dirty="0"/>
              <a:t>FY25 SOA Plan Progress Reports do not need to be formally approved by School Committees—but do collaborate with them</a:t>
            </a:r>
          </a:p>
          <a:p>
            <a:endParaRPr lang="en-US" dirty="0"/>
          </a:p>
          <a:p>
            <a:pPr>
              <a:buFont typeface="Wingdings" panose="05000000000000000000" pitchFamily="2" charset="2"/>
              <a:buChar char="q"/>
            </a:pPr>
            <a:r>
              <a:rPr lang="en-US" dirty="0"/>
              <a:t>Priority districts will not be required to submit a budget addendum</a:t>
            </a:r>
          </a:p>
        </p:txBody>
      </p:sp>
    </p:spTree>
    <p:extLst>
      <p:ext uri="{BB962C8B-B14F-4D97-AF65-F5344CB8AC3E}">
        <p14:creationId xmlns:p14="http://schemas.microsoft.com/office/powerpoint/2010/main" val="103710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E96C22-2093-4966-8249-D9F4107C63AA}"/>
              </a:ext>
            </a:extLst>
          </p:cNvPr>
          <p:cNvSpPr>
            <a:spLocks noGrp="1"/>
          </p:cNvSpPr>
          <p:nvPr>
            <p:ph type="title"/>
          </p:nvPr>
        </p:nvSpPr>
        <p:spPr/>
        <p:txBody>
          <a:bodyPr>
            <a:normAutofit/>
          </a:bodyPr>
          <a:lstStyle/>
          <a:p>
            <a:r>
              <a:rPr lang="en-US" sz="3600"/>
              <a:t>FY25 SOA Plan Progress Report Template</a:t>
            </a:r>
          </a:p>
        </p:txBody>
      </p:sp>
      <p:pic>
        <p:nvPicPr>
          <p:cNvPr id="9" name="Content Placeholder 8" descr="FY25 SOA plan Grogress Report Sections">
            <a:extLst>
              <a:ext uri="{FF2B5EF4-FFF2-40B4-BE49-F238E27FC236}">
                <a16:creationId xmlns:a16="http://schemas.microsoft.com/office/drawing/2014/main" id="{15C2F785-B8E8-50B9-13D6-ED18AD6DEEF6}"/>
              </a:ext>
            </a:extLst>
          </p:cNvPr>
          <p:cNvPicPr>
            <a:picLocks noGrp="1" noChangeAspect="1"/>
          </p:cNvPicPr>
          <p:nvPr>
            <p:ph idx="1"/>
          </p:nvPr>
        </p:nvPicPr>
        <p:blipFill>
          <a:blip r:embed="rId3"/>
          <a:stretch>
            <a:fillRect/>
          </a:stretch>
        </p:blipFill>
        <p:spPr>
          <a:xfrm>
            <a:off x="838200" y="2180332"/>
            <a:ext cx="10954871" cy="638024"/>
          </a:xfrm>
        </p:spPr>
      </p:pic>
      <p:pic>
        <p:nvPicPr>
          <p:cNvPr id="13" name="Picture 12" descr="Screenshot of FY25 SOA Plan Grogress Report ">
            <a:extLst>
              <a:ext uri="{FF2B5EF4-FFF2-40B4-BE49-F238E27FC236}">
                <a16:creationId xmlns:a16="http://schemas.microsoft.com/office/drawing/2014/main" id="{96A57DEA-CB29-71EA-9163-E6939DD5A181}"/>
              </a:ext>
            </a:extLst>
          </p:cNvPr>
          <p:cNvPicPr>
            <a:picLocks noChangeAspect="1"/>
          </p:cNvPicPr>
          <p:nvPr/>
        </p:nvPicPr>
        <p:blipFill>
          <a:blip r:embed="rId4"/>
          <a:stretch>
            <a:fillRect/>
          </a:stretch>
        </p:blipFill>
        <p:spPr>
          <a:xfrm>
            <a:off x="838200" y="2936284"/>
            <a:ext cx="10489692" cy="2612745"/>
          </a:xfrm>
          <a:prstGeom prst="rect">
            <a:avLst/>
          </a:prstGeom>
        </p:spPr>
      </p:pic>
    </p:spTree>
    <p:extLst>
      <p:ext uri="{BB962C8B-B14F-4D97-AF65-F5344CB8AC3E}">
        <p14:creationId xmlns:p14="http://schemas.microsoft.com/office/powerpoint/2010/main" val="78118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DAFFE7-E441-8836-760F-F18050F2A52A}"/>
              </a:ext>
            </a:extLst>
          </p:cNvPr>
          <p:cNvSpPr>
            <a:spLocks noGrp="1"/>
          </p:cNvSpPr>
          <p:nvPr>
            <p:ph type="title"/>
          </p:nvPr>
        </p:nvSpPr>
        <p:spPr/>
        <p:txBody>
          <a:bodyPr>
            <a:noAutofit/>
          </a:bodyPr>
          <a:lstStyle/>
          <a:p>
            <a:pPr marL="0" indent="0"/>
            <a:r>
              <a:rPr lang="en-US">
                <a:latin typeface="Arial"/>
                <a:cs typeface="Arial"/>
              </a:rPr>
              <a:t>As you shape your narrative:</a:t>
            </a:r>
          </a:p>
        </p:txBody>
      </p:sp>
      <p:sp>
        <p:nvSpPr>
          <p:cNvPr id="2" name="Content Placeholder 1">
            <a:extLst>
              <a:ext uri="{FF2B5EF4-FFF2-40B4-BE49-F238E27FC236}">
                <a16:creationId xmlns:a16="http://schemas.microsoft.com/office/drawing/2014/main" id="{725EB1FA-3661-B5D8-362E-52230DF89514}"/>
              </a:ext>
            </a:extLst>
          </p:cNvPr>
          <p:cNvSpPr>
            <a:spLocks noGrp="1"/>
          </p:cNvSpPr>
          <p:nvPr>
            <p:ph idx="1"/>
          </p:nvPr>
        </p:nvSpPr>
        <p:spPr/>
        <p:txBody>
          <a:bodyPr>
            <a:normAutofit/>
          </a:bodyPr>
          <a:lstStyle/>
          <a:p>
            <a:pPr>
              <a:buFont typeface="Wingdings" panose="05000000000000000000" pitchFamily="2" charset="2"/>
              <a:buChar char="q"/>
            </a:pPr>
            <a:endParaRPr lang="en-US" sz="3000" dirty="0"/>
          </a:p>
          <a:p>
            <a:pPr>
              <a:buFont typeface="Wingdings" panose="05000000000000000000" pitchFamily="2" charset="2"/>
              <a:buChar char="q"/>
            </a:pPr>
            <a:r>
              <a:rPr lang="en-US" sz="3000" dirty="0"/>
              <a:t>Celebrate wins and acknowledge challenges</a:t>
            </a:r>
          </a:p>
          <a:p>
            <a:pPr>
              <a:buFont typeface="Wingdings" panose="05000000000000000000" pitchFamily="2" charset="2"/>
              <a:buChar char="q"/>
            </a:pPr>
            <a:r>
              <a:rPr lang="en-US" sz="3000" dirty="0"/>
              <a:t>Primary audience = your local stakeholders</a:t>
            </a:r>
          </a:p>
          <a:p>
            <a:pPr>
              <a:buFont typeface="Wingdings" panose="05000000000000000000" pitchFamily="2" charset="2"/>
              <a:buChar char="q"/>
            </a:pPr>
            <a:r>
              <a:rPr lang="en-US" sz="3000" dirty="0"/>
              <a:t>Keep it succinct, clear, and easy to digest</a:t>
            </a:r>
          </a:p>
          <a:p>
            <a:pPr>
              <a:buFont typeface="Wingdings" panose="05000000000000000000" pitchFamily="2" charset="2"/>
              <a:buChar char="q"/>
            </a:pPr>
            <a:r>
              <a:rPr lang="en-US" sz="3000" dirty="0"/>
              <a:t>Address all evidence-based programs (EBPs) in your plan</a:t>
            </a:r>
          </a:p>
          <a:p>
            <a:pPr>
              <a:buFont typeface="Wingdings" panose="05000000000000000000" pitchFamily="2" charset="2"/>
              <a:buChar char="q"/>
            </a:pPr>
            <a:r>
              <a:rPr lang="en-US" sz="3000" dirty="0"/>
              <a:t>Center student groups experiencing disparities throughout </a:t>
            </a:r>
          </a:p>
          <a:p>
            <a:pPr marL="0" indent="0">
              <a:buNone/>
            </a:pPr>
            <a:endParaRPr lang="en-US" dirty="0"/>
          </a:p>
        </p:txBody>
      </p:sp>
    </p:spTree>
    <p:extLst>
      <p:ext uri="{BB962C8B-B14F-4D97-AF65-F5344CB8AC3E}">
        <p14:creationId xmlns:p14="http://schemas.microsoft.com/office/powerpoint/2010/main" val="123808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FA017E-213B-8D28-CFC0-20FBCFB0D469}"/>
              </a:ext>
            </a:extLst>
          </p:cNvPr>
          <p:cNvSpPr>
            <a:spLocks noGrp="1"/>
          </p:cNvSpPr>
          <p:nvPr>
            <p:ph type="title"/>
          </p:nvPr>
        </p:nvSpPr>
        <p:spPr/>
        <p:txBody>
          <a:bodyPr>
            <a:normAutofit fontScale="90000"/>
          </a:bodyPr>
          <a:lstStyle/>
          <a:p>
            <a:r>
              <a:rPr lang="en-US"/>
              <a:t>Key Evidence-Based Programs in SOA Plan</a:t>
            </a:r>
          </a:p>
        </p:txBody>
      </p:sp>
      <p:pic>
        <p:nvPicPr>
          <p:cNvPr id="5" name="Picture 4" descr="Screenshot of Key Evidence-based Programs in SOA plan">
            <a:extLst>
              <a:ext uri="{FF2B5EF4-FFF2-40B4-BE49-F238E27FC236}">
                <a16:creationId xmlns:a16="http://schemas.microsoft.com/office/drawing/2014/main" id="{41EF4F19-3209-FB82-CABB-9E2147B25038}"/>
              </a:ext>
            </a:extLst>
          </p:cNvPr>
          <p:cNvPicPr>
            <a:picLocks noChangeAspect="1"/>
          </p:cNvPicPr>
          <p:nvPr/>
        </p:nvPicPr>
        <p:blipFill>
          <a:blip r:embed="rId3"/>
          <a:stretch>
            <a:fillRect/>
          </a:stretch>
        </p:blipFill>
        <p:spPr>
          <a:xfrm>
            <a:off x="225468" y="2086983"/>
            <a:ext cx="11592436" cy="3762671"/>
          </a:xfrm>
          <a:prstGeom prst="rect">
            <a:avLst/>
          </a:prstGeom>
        </p:spPr>
      </p:pic>
    </p:spTree>
    <p:extLst>
      <p:ext uri="{BB962C8B-B14F-4D97-AF65-F5344CB8AC3E}">
        <p14:creationId xmlns:p14="http://schemas.microsoft.com/office/powerpoint/2010/main" val="290077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09F36-E059-45E8-2F39-EC66704BDBC4}"/>
              </a:ext>
            </a:extLst>
          </p:cNvPr>
          <p:cNvSpPr>
            <a:spLocks noGrp="1"/>
          </p:cNvSpPr>
          <p:nvPr>
            <p:ph type="title"/>
          </p:nvPr>
        </p:nvSpPr>
        <p:spPr/>
        <p:txBody>
          <a:bodyPr/>
          <a:lstStyle/>
          <a:p>
            <a:r>
              <a:rPr lang="en-US"/>
              <a:t>Section 1:  Summary of Progress to Date</a:t>
            </a:r>
          </a:p>
        </p:txBody>
      </p:sp>
      <p:sp>
        <p:nvSpPr>
          <p:cNvPr id="5" name="Text Placeholder 4">
            <a:extLst>
              <a:ext uri="{FF2B5EF4-FFF2-40B4-BE49-F238E27FC236}">
                <a16:creationId xmlns:a16="http://schemas.microsoft.com/office/drawing/2014/main" id="{97F93FE9-92CA-1C57-95F4-1567EA1DAA04}"/>
              </a:ext>
            </a:extLst>
          </p:cNvPr>
          <p:cNvSpPr>
            <a:spLocks noGrp="1"/>
          </p:cNvSpPr>
          <p:nvPr>
            <p:ph type="body" idx="1"/>
          </p:nvPr>
        </p:nvSpPr>
        <p:spPr/>
        <p:txBody>
          <a:bodyPr/>
          <a:lstStyle/>
          <a:p>
            <a:r>
              <a:rPr lang="en-US" dirty="0"/>
              <a:t>Covering Academic Year 2024-2025</a:t>
            </a:r>
          </a:p>
        </p:txBody>
      </p:sp>
    </p:spTree>
    <p:extLst>
      <p:ext uri="{BB962C8B-B14F-4D97-AF65-F5344CB8AC3E}">
        <p14:creationId xmlns:p14="http://schemas.microsoft.com/office/powerpoint/2010/main" val="392734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2A0AB-7C6F-4E5D-BAE2-E15116F598F3}"/>
              </a:ext>
            </a:extLst>
          </p:cNvPr>
          <p:cNvSpPr>
            <a:spLocks noGrp="1"/>
          </p:cNvSpPr>
          <p:nvPr>
            <p:ph type="title"/>
          </p:nvPr>
        </p:nvSpPr>
        <p:spPr/>
        <p:txBody>
          <a:bodyPr/>
          <a:lstStyle/>
          <a:p>
            <a:r>
              <a:rPr lang="en-US"/>
              <a:t>Section 1: Summary of Progress to Date </a:t>
            </a:r>
          </a:p>
        </p:txBody>
      </p:sp>
      <p:sp>
        <p:nvSpPr>
          <p:cNvPr id="2" name="Content Placeholder 1">
            <a:extLst>
              <a:ext uri="{FF2B5EF4-FFF2-40B4-BE49-F238E27FC236}">
                <a16:creationId xmlns:a16="http://schemas.microsoft.com/office/drawing/2014/main" id="{962653F6-1DB8-4B2E-86BC-4C7D97E8102E}"/>
              </a:ext>
            </a:extLst>
          </p:cNvPr>
          <p:cNvSpPr>
            <a:spLocks noGrp="1"/>
          </p:cNvSpPr>
          <p:nvPr>
            <p:ph idx="1"/>
          </p:nvPr>
        </p:nvSpPr>
        <p:spPr>
          <a:xfrm>
            <a:off x="334537" y="2086984"/>
            <a:ext cx="11019263" cy="4052559"/>
          </a:xfrm>
        </p:spPr>
        <p:txBody>
          <a:bodyPr>
            <a:normAutofit/>
          </a:bodyPr>
          <a:lstStyle/>
          <a:p>
            <a:pPr marL="0" indent="0">
              <a:buNone/>
            </a:pPr>
            <a:r>
              <a:rPr lang="en-US" sz="2700" dirty="0"/>
              <a:t>Reflect upon your progress monitoring data and share highlights about:</a:t>
            </a:r>
          </a:p>
          <a:p>
            <a:pPr marL="0" indent="0">
              <a:buNone/>
            </a:pPr>
            <a:endParaRPr lang="en-US" dirty="0">
              <a:latin typeface="Calibri" panose="020F0502020204030204" pitchFamily="34" charset="0"/>
              <a:ea typeface="Calibri" panose="020F0502020204030204" pitchFamily="34" charset="0"/>
            </a:endParaRPr>
          </a:p>
          <a:p>
            <a:pPr lvl="1">
              <a:buFont typeface="Wingdings" panose="05000000000000000000" pitchFamily="2" charset="2"/>
              <a:buChar char="q"/>
            </a:pPr>
            <a:r>
              <a:rPr lang="en-US" dirty="0">
                <a:latin typeface="Calibri" panose="020F0502020204030204" pitchFamily="34" charset="0"/>
                <a:ea typeface="Calibri" panose="020F0502020204030204" pitchFamily="34" charset="0"/>
              </a:rPr>
              <a:t>P</a:t>
            </a:r>
            <a:r>
              <a:rPr lang="en-US" dirty="0">
                <a:effectLst/>
                <a:latin typeface="Calibri" panose="020F0502020204030204" pitchFamily="34" charset="0"/>
                <a:ea typeface="Calibri" panose="020F0502020204030204" pitchFamily="34" charset="0"/>
              </a:rPr>
              <a:t>rogress of implementation for the evidence-based programs in your SOA Plan </a:t>
            </a:r>
          </a:p>
          <a:p>
            <a:pPr lvl="1">
              <a:buFont typeface="Wingdings" panose="05000000000000000000" pitchFamily="2" charset="2"/>
              <a:buChar char="q"/>
            </a:pPr>
            <a:r>
              <a:rPr lang="en-US" dirty="0">
                <a:effectLst/>
                <a:latin typeface="Calibri" panose="020F0502020204030204" pitchFamily="34" charset="0"/>
                <a:ea typeface="Calibri" panose="020F0502020204030204" pitchFamily="34" charset="0"/>
              </a:rPr>
              <a:t>Early evidence of change you are seeing as a result of your implementation; </a:t>
            </a:r>
          </a:p>
          <a:p>
            <a:pPr lvl="1">
              <a:buFont typeface="Wingdings" panose="05000000000000000000" pitchFamily="2" charset="2"/>
              <a:buChar char="q"/>
            </a:pPr>
            <a:r>
              <a:rPr lang="en-US" kern="0" dirty="0">
                <a:latin typeface="Calibri" panose="020F0502020204030204" pitchFamily="34" charset="0"/>
                <a:ea typeface="Calibri" panose="020F0502020204030204" pitchFamily="34" charset="0"/>
              </a:rPr>
              <a:t>Progress in closing gaps in disparities, highlighting:</a:t>
            </a:r>
          </a:p>
          <a:p>
            <a:pPr lvl="2">
              <a:buFont typeface="Wingdings" panose="05000000000000000000" pitchFamily="2" charset="2"/>
              <a:buChar char="§"/>
            </a:pPr>
            <a:r>
              <a:rPr lang="en-US" kern="0" dirty="0">
                <a:latin typeface="Calibri" panose="020F0502020204030204" pitchFamily="34" charset="0"/>
                <a:ea typeface="Calibri" panose="020F0502020204030204" pitchFamily="34" charset="0"/>
              </a:rPr>
              <a:t>im</a:t>
            </a:r>
            <a:r>
              <a:rPr lang="en-US" kern="0" dirty="0">
                <a:effectLst/>
                <a:latin typeface="Calibri" panose="020F0502020204030204" pitchFamily="34" charset="0"/>
                <a:ea typeface="Calibri" panose="020F0502020204030204" pitchFamily="34" charset="0"/>
              </a:rPr>
              <a:t>provements for student groups identified in your SOA Plan </a:t>
            </a:r>
          </a:p>
          <a:p>
            <a:pPr lvl="2">
              <a:buFont typeface="Wingdings" panose="05000000000000000000" pitchFamily="2" charset="2"/>
              <a:buChar char="§"/>
            </a:pPr>
            <a:r>
              <a:rPr lang="en-US" kern="0" dirty="0">
                <a:effectLst/>
                <a:latin typeface="Calibri" panose="020F0502020204030204" pitchFamily="34" charset="0"/>
                <a:ea typeface="Calibri" panose="020F0502020204030204" pitchFamily="34" charset="0"/>
              </a:rPr>
              <a:t>evidence that gaps in outcomes are closing for student groups identified in your plan </a:t>
            </a:r>
          </a:p>
          <a:p>
            <a:pPr lvl="2">
              <a:buFont typeface="Wingdings" panose="05000000000000000000" pitchFamily="2" charset="2"/>
              <a:buChar char="§"/>
            </a:pPr>
            <a:r>
              <a:rPr lang="en-US" kern="0" dirty="0">
                <a:latin typeface="Calibri" panose="020F0502020204030204" pitchFamily="34" charset="0"/>
                <a:ea typeface="Calibri" panose="020F0502020204030204" pitchFamily="34" charset="0"/>
              </a:rPr>
              <a:t>extent to which your district is meeting Math and ELA MCAS targets for the lowest performing student group</a:t>
            </a:r>
            <a:endParaRPr lang="en-US" kern="0" dirty="0">
              <a:effectLst/>
              <a:latin typeface="Calibri" panose="020F0502020204030204" pitchFamily="34" charset="0"/>
              <a:ea typeface="Calibri" panose="020F0502020204030204" pitchFamily="34" charset="0"/>
            </a:endParaRPr>
          </a:p>
          <a:p>
            <a:pPr lvl="2">
              <a:buFont typeface="Wingdings" panose="05000000000000000000" pitchFamily="2" charset="2"/>
              <a:buChar char="§"/>
            </a:pPr>
            <a:endParaRPr lang="en-US" kern="0" dirty="0">
              <a:effectLst/>
              <a:latin typeface="Calibri" panose="020F0502020204030204" pitchFamily="34" charset="0"/>
              <a:ea typeface="Calibri" panose="020F0502020204030204" pitchFamily="34" charset="0"/>
            </a:endParaRPr>
          </a:p>
          <a:p>
            <a:pPr marL="0" indent="0">
              <a:buNone/>
            </a:pPr>
            <a:endParaRPr lang="en-US" kern="0" dirty="0">
              <a:latin typeface="Calibri" panose="020F0502020204030204" pitchFamily="34" charset="0"/>
            </a:endParaRPr>
          </a:p>
          <a:p>
            <a:pPr marL="0" indent="0">
              <a:buNone/>
            </a:pPr>
            <a:endParaRPr lang="en-US" kern="0" dirty="0">
              <a:latin typeface="Calibri" panose="020F0502020204030204" pitchFamily="34" charset="0"/>
            </a:endParaRPr>
          </a:p>
        </p:txBody>
      </p:sp>
    </p:spTree>
    <p:extLst>
      <p:ext uri="{BB962C8B-B14F-4D97-AF65-F5344CB8AC3E}">
        <p14:creationId xmlns:p14="http://schemas.microsoft.com/office/powerpoint/2010/main" val="13234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A6E16E-7DC5-4746-8C08-D01B6B43EFF4}"/>
              </a:ext>
            </a:extLst>
          </p:cNvPr>
          <p:cNvSpPr>
            <a:spLocks noGrp="1"/>
          </p:cNvSpPr>
          <p:nvPr>
            <p:ph type="title"/>
          </p:nvPr>
        </p:nvSpPr>
        <p:spPr/>
        <p:txBody>
          <a:bodyPr/>
          <a:lstStyle/>
          <a:p>
            <a:r>
              <a:rPr lang="en-US" dirty="0"/>
              <a:t>Progress Monitoring Data</a:t>
            </a:r>
          </a:p>
        </p:txBody>
      </p:sp>
      <p:sp>
        <p:nvSpPr>
          <p:cNvPr id="2" name="Content Placeholder 1">
            <a:extLst>
              <a:ext uri="{FF2B5EF4-FFF2-40B4-BE49-F238E27FC236}">
                <a16:creationId xmlns:a16="http://schemas.microsoft.com/office/drawing/2014/main" id="{823AB728-32B6-0826-3407-77ABF55DAA2F}"/>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dirty="0"/>
              <a:t>We anticipate that districts will use a combination of local and state data sources to complete this section.</a:t>
            </a:r>
          </a:p>
          <a:p>
            <a:pPr marL="0" indent="0">
              <a:buNone/>
            </a:pPr>
            <a:endParaRPr lang="en-US" dirty="0"/>
          </a:p>
          <a:p>
            <a:pPr>
              <a:buFont typeface="Wingdings" panose="05000000000000000000" pitchFamily="2" charset="2"/>
              <a:buChar char="q"/>
            </a:pPr>
            <a:r>
              <a:rPr lang="en-US" dirty="0"/>
              <a:t>Section 5 of your SOA Plan (FY25-FY27) lists the metrics your district plans to use to monitor progress for each EBP</a:t>
            </a:r>
          </a:p>
          <a:p>
            <a:pPr lvl="1">
              <a:buFont typeface="Wingdings" panose="05000000000000000000" pitchFamily="2" charset="2"/>
              <a:buChar char="§"/>
            </a:pPr>
            <a:r>
              <a:rPr lang="en-US" dirty="0"/>
              <a:t>You are note required to report on every indicator listed</a:t>
            </a:r>
          </a:p>
          <a:p>
            <a:pPr lvl="1">
              <a:buFont typeface="Wingdings" panose="05000000000000000000" pitchFamily="2" charset="2"/>
              <a:buChar char="§"/>
            </a:pPr>
            <a:r>
              <a:rPr lang="en-US" dirty="0"/>
              <a:t>You may also use other metrics that better describe district progress</a:t>
            </a:r>
          </a:p>
          <a:p>
            <a:pPr lvl="1">
              <a:buFont typeface="Wingdings" panose="05000000000000000000" pitchFamily="2" charset="2"/>
              <a:buChar char="§"/>
            </a:pPr>
            <a:endParaRPr lang="en-US" dirty="0"/>
          </a:p>
          <a:p>
            <a:pPr>
              <a:buFont typeface="Wingdings" panose="05000000000000000000" pitchFamily="2" charset="2"/>
              <a:buChar char="q"/>
            </a:pPr>
            <a:r>
              <a:rPr lang="en-US" dirty="0"/>
              <a:t>The </a:t>
            </a:r>
            <a:r>
              <a:rPr lang="en-US" dirty="0">
                <a:hlinkClick r:id="rId3"/>
              </a:rPr>
              <a:t>FY24 SOA Plan guidance </a:t>
            </a:r>
            <a:r>
              <a:rPr lang="en-US" dirty="0"/>
              <a:t>includes recommended local metrics for each EBP beginning on page 10.</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30932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34128-B2E7-120A-3327-B310CFCD2E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D52BC3-111D-B614-9933-BD08D1152280}"/>
              </a:ext>
            </a:extLst>
          </p:cNvPr>
          <p:cNvSpPr>
            <a:spLocks noGrp="1"/>
          </p:cNvSpPr>
          <p:nvPr>
            <p:ph type="title"/>
          </p:nvPr>
        </p:nvSpPr>
        <p:spPr/>
        <p:txBody>
          <a:bodyPr/>
          <a:lstStyle/>
          <a:p>
            <a:r>
              <a:rPr lang="en-US"/>
              <a:t>Implementation Activities</a:t>
            </a:r>
          </a:p>
        </p:txBody>
      </p:sp>
      <p:sp>
        <p:nvSpPr>
          <p:cNvPr id="2" name="Content Placeholder 1">
            <a:extLst>
              <a:ext uri="{FF2B5EF4-FFF2-40B4-BE49-F238E27FC236}">
                <a16:creationId xmlns:a16="http://schemas.microsoft.com/office/drawing/2014/main" id="{C42767C4-71B8-2BFB-56EB-E5B2ACC525A7}"/>
              </a:ext>
            </a:extLst>
          </p:cNvPr>
          <p:cNvSpPr>
            <a:spLocks noGrp="1"/>
          </p:cNvSpPr>
          <p:nvPr>
            <p:ph idx="1"/>
          </p:nvPr>
        </p:nvSpPr>
        <p:spPr/>
        <p:txBody>
          <a:bodyPr>
            <a:normAutofit fontScale="85000" lnSpcReduction="20000"/>
          </a:bodyPr>
          <a:lstStyle/>
          <a:p>
            <a:pPr marL="0" indent="0">
              <a:buNone/>
            </a:pPr>
            <a:r>
              <a:rPr lang="en-US" sz="2900" b="1" kern="0" dirty="0">
                <a:effectLst/>
                <a:latin typeface="Aptos Display" panose="020B0004020202020204" pitchFamily="34" charset="0"/>
                <a:ea typeface="Calibri" panose="020F0502020204030204" pitchFamily="34" charset="0"/>
              </a:rPr>
              <a:t>Template prompt:  </a:t>
            </a:r>
            <a:r>
              <a:rPr lang="en-US" sz="2900" i="1" kern="0" dirty="0">
                <a:effectLst/>
                <a:latin typeface="Aptos Display" panose="020B0004020202020204" pitchFamily="34" charset="0"/>
                <a:ea typeface="Calibri" panose="020F0502020204030204" pitchFamily="34" charset="0"/>
              </a:rPr>
              <a:t>During</a:t>
            </a:r>
            <a:r>
              <a:rPr lang="en-US" sz="2900" i="1" kern="0" dirty="0">
                <a:effectLst/>
                <a:latin typeface="Aptos Display" panose="020B0004020202020204" pitchFamily="34" charset="0"/>
                <a:ea typeface="Aptos" panose="020B0004020202020204" pitchFamily="34" charset="0"/>
                <a:cs typeface="Times New Roman" panose="02020603050405020304" pitchFamily="18" charset="0"/>
              </a:rPr>
              <a:t> </a:t>
            </a:r>
            <a:r>
              <a:rPr lang="en-US" sz="2900" i="1" kern="0" dirty="0">
                <a:effectLst/>
                <a:latin typeface="Aptos Display" panose="020B0004020202020204" pitchFamily="34" charset="0"/>
                <a:ea typeface="Calibri" panose="020F0502020204030204" pitchFamily="34" charset="0"/>
              </a:rPr>
              <a:t>academic year 2024-2025, what steps did your district take to launch, expand, or deepen the implementation of each EBP in your SOA Plan?  </a:t>
            </a:r>
          </a:p>
          <a:p>
            <a:pPr marL="0" indent="0">
              <a:buNone/>
            </a:pPr>
            <a:r>
              <a:rPr lang="en-US" i="1" dirty="0">
                <a:effectLst/>
                <a:latin typeface="Aptos Display" panose="020B0004020202020204" pitchFamily="34" charset="0"/>
              </a:rPr>
              <a:t> </a:t>
            </a:r>
            <a:r>
              <a:rPr lang="en-US" i="1" dirty="0">
                <a:effectLst/>
                <a:latin typeface="Aptos Display" panose="020B0004020202020204" pitchFamily="34" charset="0"/>
                <a:ea typeface="Aptos" panose="020B0004020202020204" pitchFamily="34" charset="0"/>
                <a:cs typeface="Times New Roman" panose="02020603050405020304" pitchFamily="18" charset="0"/>
              </a:rPr>
              <a:t> </a:t>
            </a:r>
          </a:p>
          <a:p>
            <a:pPr>
              <a:buFont typeface="Wingdings" panose="05000000000000000000" pitchFamily="2" charset="2"/>
              <a:buChar char="q"/>
            </a:pPr>
            <a:r>
              <a:rPr lang="en-US" dirty="0"/>
              <a:t>Highlight key accomplishments</a:t>
            </a:r>
          </a:p>
          <a:p>
            <a:pPr lvl="1">
              <a:buFont typeface="Wingdings" panose="05000000000000000000" pitchFamily="2" charset="2"/>
              <a:buChar char="§"/>
            </a:pPr>
            <a:r>
              <a:rPr lang="en-US" dirty="0"/>
              <a:t>Share what is working well</a:t>
            </a:r>
          </a:p>
          <a:p>
            <a:pPr lvl="1">
              <a:buFont typeface="Wingdings" panose="05000000000000000000" pitchFamily="2" charset="2"/>
              <a:buChar char="§"/>
            </a:pPr>
            <a:r>
              <a:rPr lang="en-US" dirty="0"/>
              <a:t>Reflect upon places where you may need to revisit/adjust your approach?</a:t>
            </a:r>
          </a:p>
          <a:p>
            <a:pPr marL="0" indent="0">
              <a:buNone/>
            </a:pPr>
            <a:endParaRPr lang="en-US" dirty="0"/>
          </a:p>
          <a:p>
            <a:pPr>
              <a:buFont typeface="Wingdings" panose="05000000000000000000" pitchFamily="2" charset="2"/>
              <a:buChar char="q"/>
            </a:pPr>
            <a:r>
              <a:rPr lang="en-US" dirty="0"/>
              <a:t>Indicate what you are you doing differently this year</a:t>
            </a:r>
          </a:p>
          <a:p>
            <a:pPr>
              <a:buFont typeface="Wingdings" panose="05000000000000000000" pitchFamily="2" charset="2"/>
              <a:buChar char="q"/>
            </a:pPr>
            <a:endParaRPr lang="en-US" dirty="0"/>
          </a:p>
          <a:p>
            <a:pPr>
              <a:buFont typeface="Wingdings" panose="05000000000000000000" pitchFamily="2" charset="2"/>
              <a:buChar char="q"/>
            </a:pPr>
            <a:r>
              <a:rPr lang="en-US" dirty="0"/>
              <a:t>Indicate how implementation is addressing needs of student groups experiencing disparities</a:t>
            </a:r>
          </a:p>
        </p:txBody>
      </p:sp>
      <p:cxnSp>
        <p:nvCxnSpPr>
          <p:cNvPr id="5" name="Straight Connector 4">
            <a:extLst>
              <a:ext uri="{FF2B5EF4-FFF2-40B4-BE49-F238E27FC236}">
                <a16:creationId xmlns:a16="http://schemas.microsoft.com/office/drawing/2014/main" id="{60D9D84F-8247-8036-BC7A-DFE8069B54AD}"/>
              </a:ext>
              <a:ext uri="{C183D7F6-B498-43B3-948B-1728B52AA6E4}">
                <adec:decorative xmlns:adec="http://schemas.microsoft.com/office/drawing/2017/decorative" val="1"/>
              </a:ext>
            </a:extLst>
          </p:cNvPr>
          <p:cNvCxnSpPr>
            <a:cxnSpLocks/>
          </p:cNvCxnSpPr>
          <p:nvPr/>
        </p:nvCxnSpPr>
        <p:spPr>
          <a:xfrm flipV="1">
            <a:off x="959666" y="3259248"/>
            <a:ext cx="10266631" cy="633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82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52B3-965E-1B10-E405-2D0082E7CA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A436A5-E749-3902-E70A-34EA5127A911}"/>
              </a:ext>
            </a:extLst>
          </p:cNvPr>
          <p:cNvSpPr>
            <a:spLocks noGrp="1"/>
          </p:cNvSpPr>
          <p:nvPr>
            <p:ph type="title"/>
          </p:nvPr>
        </p:nvSpPr>
        <p:spPr/>
        <p:txBody>
          <a:bodyPr/>
          <a:lstStyle/>
          <a:p>
            <a:r>
              <a:rPr lang="en-US"/>
              <a:t>Early Evidence of Change</a:t>
            </a:r>
          </a:p>
        </p:txBody>
      </p:sp>
      <p:sp>
        <p:nvSpPr>
          <p:cNvPr id="2" name="Content Placeholder 1">
            <a:extLst>
              <a:ext uri="{FF2B5EF4-FFF2-40B4-BE49-F238E27FC236}">
                <a16:creationId xmlns:a16="http://schemas.microsoft.com/office/drawing/2014/main" id="{B3FC6C0A-94FB-B40A-6B85-906B70A672D6}"/>
              </a:ext>
            </a:extLst>
          </p:cNvPr>
          <p:cNvSpPr>
            <a:spLocks noGrp="1"/>
          </p:cNvSpPr>
          <p:nvPr>
            <p:ph idx="1"/>
          </p:nvPr>
        </p:nvSpPr>
        <p:spPr/>
        <p:txBody>
          <a:bodyPr>
            <a:normAutofit fontScale="85000" lnSpcReduction="20000"/>
          </a:bodyPr>
          <a:lstStyle/>
          <a:p>
            <a:pPr marL="0" indent="0">
              <a:buNone/>
            </a:pPr>
            <a:r>
              <a:rPr lang="en-US" b="1" kern="0">
                <a:effectLst/>
                <a:latin typeface="Aptos Display" panose="020B0004020202020204" pitchFamily="34" charset="0"/>
                <a:ea typeface="Calibri" panose="020F0502020204030204" pitchFamily="34" charset="0"/>
              </a:rPr>
              <a:t>Template prompt:  </a:t>
            </a:r>
            <a:r>
              <a:rPr lang="en-US" sz="3100" i="1" kern="0">
                <a:effectLst/>
                <a:latin typeface="Aptos Display" panose="020B0004020202020204" pitchFamily="34" charset="0"/>
                <a:ea typeface="Calibri" panose="020F0502020204030204" pitchFamily="34" charset="0"/>
              </a:rPr>
              <a:t>Please describe and reflect upon the extent to which progress monitoring data reflects early evidence of change that you anticipate will lead to smaller disparities in outcomes for student groups targeted in your SOA Plan</a:t>
            </a:r>
          </a:p>
          <a:p>
            <a:pPr marL="0" indent="0">
              <a:buNone/>
            </a:pPr>
            <a:endParaRPr lang="en-US" sz="2600" i="1">
              <a:effectLst/>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q"/>
            </a:pPr>
            <a:r>
              <a:rPr lang="en-US" sz="2600" kern="0">
                <a:latin typeface="Calibri" panose="020F0502020204030204" pitchFamily="34" charset="0"/>
              </a:rPr>
              <a:t> </a:t>
            </a:r>
            <a:r>
              <a:rPr lang="en-US" sz="2600" kern="0"/>
              <a:t>Early evidence of change = hypothesized shifts that need to happen before can expect to see changes in student outcomes linked to implementation</a:t>
            </a:r>
          </a:p>
          <a:p>
            <a:pPr marL="457200" lvl="1" indent="0">
              <a:buNone/>
            </a:pPr>
            <a:endParaRPr lang="en-US" sz="2600" kern="0"/>
          </a:p>
          <a:p>
            <a:pPr lvl="1">
              <a:buFont typeface="Wingdings" panose="05000000000000000000" pitchFamily="2" charset="2"/>
              <a:buChar char="q"/>
            </a:pPr>
            <a:r>
              <a:rPr lang="en-US" sz="2600" kern="0"/>
              <a:t>Includes changes in actions, discourse, beliefs, expectations, and instructional practices (to name a few) </a:t>
            </a:r>
          </a:p>
          <a:p>
            <a:pPr marL="457200" lvl="1" indent="0">
              <a:buNone/>
            </a:pPr>
            <a:endParaRPr lang="en-US" sz="2600" kern="0"/>
          </a:p>
          <a:p>
            <a:pPr lvl="1">
              <a:buFont typeface="Wingdings" panose="05000000000000000000" pitchFamily="2" charset="2"/>
              <a:buChar char="q"/>
            </a:pPr>
            <a:r>
              <a:rPr lang="en-US" sz="2600" kern="0"/>
              <a:t>Reasonable to monitor for early evidence of change even if your implementation just began in the fall</a:t>
            </a:r>
          </a:p>
        </p:txBody>
      </p:sp>
      <p:cxnSp>
        <p:nvCxnSpPr>
          <p:cNvPr id="5" name="Straight Connector 4">
            <a:extLst>
              <a:ext uri="{FF2B5EF4-FFF2-40B4-BE49-F238E27FC236}">
                <a16:creationId xmlns:a16="http://schemas.microsoft.com/office/drawing/2014/main" id="{21EAA4F7-4E05-0653-3969-2BF4FBCBBBA2}"/>
              </a:ext>
              <a:ext uri="{C183D7F6-B498-43B3-948B-1728B52AA6E4}">
                <adec:decorative xmlns:adec="http://schemas.microsoft.com/office/drawing/2017/decorative" val="1"/>
              </a:ext>
            </a:extLst>
          </p:cNvPr>
          <p:cNvCxnSpPr>
            <a:cxnSpLocks/>
          </p:cNvCxnSpPr>
          <p:nvPr/>
        </p:nvCxnSpPr>
        <p:spPr>
          <a:xfrm flipV="1">
            <a:off x="962684" y="3363982"/>
            <a:ext cx="10266631" cy="633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8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C5F42-FCCF-62C2-6F78-80227BB14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A10427-AE19-6BE0-A384-A8523782B749}"/>
              </a:ext>
            </a:extLst>
          </p:cNvPr>
          <p:cNvSpPr>
            <a:spLocks noGrp="1"/>
          </p:cNvSpPr>
          <p:nvPr>
            <p:ph type="title"/>
          </p:nvPr>
        </p:nvSpPr>
        <p:spPr/>
        <p:txBody>
          <a:bodyPr>
            <a:normAutofit/>
          </a:bodyPr>
          <a:lstStyle/>
          <a:p>
            <a:r>
              <a:rPr lang="en-US"/>
              <a:t>Progress in Closing Disparities</a:t>
            </a:r>
          </a:p>
        </p:txBody>
      </p:sp>
      <p:sp>
        <p:nvSpPr>
          <p:cNvPr id="2" name="Content Placeholder 1">
            <a:extLst>
              <a:ext uri="{FF2B5EF4-FFF2-40B4-BE49-F238E27FC236}">
                <a16:creationId xmlns:a16="http://schemas.microsoft.com/office/drawing/2014/main" id="{8065CA14-3E3C-E11F-1639-8A0BCFB9A9A9}"/>
              </a:ext>
            </a:extLst>
          </p:cNvPr>
          <p:cNvSpPr>
            <a:spLocks noGrp="1"/>
          </p:cNvSpPr>
          <p:nvPr>
            <p:ph idx="1"/>
          </p:nvPr>
        </p:nvSpPr>
        <p:spPr/>
        <p:txBody>
          <a:bodyPr vert="horz" lIns="91440" tIns="45720" rIns="91440" bIns="45720" rtlCol="0" anchor="t">
            <a:normAutofit/>
          </a:bodyPr>
          <a:lstStyle/>
          <a:p>
            <a:pPr marL="0" indent="0">
              <a:buNone/>
            </a:pPr>
            <a:r>
              <a:rPr lang="en-US" b="1" kern="0" dirty="0">
                <a:effectLst/>
                <a:latin typeface="Aptos Display" panose="020B0004020202020204" pitchFamily="34" charset="0"/>
                <a:ea typeface="Calibri" panose="020F0502020204030204" pitchFamily="34" charset="0"/>
              </a:rPr>
              <a:t>Template prompt:  </a:t>
            </a:r>
            <a:r>
              <a:rPr lang="en-US" kern="0" dirty="0">
                <a:effectLst/>
                <a:latin typeface="Aptos Display" panose="020B0004020202020204" pitchFamily="34" charset="0"/>
                <a:ea typeface="Calibri" panose="020F0502020204030204" pitchFamily="34" charset="0"/>
              </a:rPr>
              <a:t>Please describe and reflect upon the extent to which progress monitoring data on interim and longer-term student outcomes reflect the following:</a:t>
            </a:r>
          </a:p>
          <a:p>
            <a:pPr>
              <a:buFont typeface="Wingdings" panose="020B0604020202020204" pitchFamily="34" charset="0"/>
              <a:buChar char="q"/>
            </a:pPr>
            <a:endParaRPr lang="en-US" kern="0" dirty="0">
              <a:effectLst/>
              <a:latin typeface="Aptos Display" panose="020B0004020202020204" pitchFamily="34" charset="0"/>
              <a:ea typeface="Calibri" panose="020F0502020204030204" pitchFamily="34" charset="0"/>
            </a:endParaRPr>
          </a:p>
          <a:p>
            <a:pPr lvl="1">
              <a:buFont typeface="Wingdings" panose="020F0302020204030204"/>
              <a:buChar char="q"/>
            </a:pPr>
            <a:r>
              <a:rPr lang="en-US" kern="0" dirty="0">
                <a:effectLst/>
                <a:latin typeface="Aptos Display" panose="020B0004020202020204" pitchFamily="34" charset="0"/>
                <a:ea typeface="Calibri" panose="020F0502020204030204" pitchFamily="34" charset="0"/>
              </a:rPr>
              <a:t>Improvement for the student groups targeted in your SOA Plan</a:t>
            </a:r>
          </a:p>
          <a:p>
            <a:pPr marL="457200" lvl="1" indent="0">
              <a:buNone/>
            </a:pPr>
            <a:endParaRPr lang="en-US" kern="0" dirty="0">
              <a:latin typeface="Aptos Display"/>
              <a:ea typeface="Calibri"/>
              <a:cs typeface="Arial"/>
            </a:endParaRPr>
          </a:p>
          <a:p>
            <a:pPr lvl="1">
              <a:buFont typeface="Wingdings" panose="020F0302020204030204"/>
              <a:buChar char="q"/>
            </a:pPr>
            <a:r>
              <a:rPr lang="en-US" kern="0" dirty="0">
                <a:latin typeface="Aptos Display"/>
                <a:ea typeface="Calibri"/>
                <a:cs typeface="Arial"/>
              </a:rPr>
              <a:t>Reduced disparities for student groups targeted in your SOA Plan</a:t>
            </a:r>
            <a:endParaRPr lang="en-US" kern="0" dirty="0">
              <a:latin typeface="Aptos Display" panose="020B0004020202020204" pitchFamily="34" charset="0"/>
              <a:ea typeface="Calibri" panose="020F0502020204030204" pitchFamily="34" charset="0"/>
            </a:endParaRPr>
          </a:p>
          <a:p>
            <a:pPr lvl="1">
              <a:buFont typeface="Wingdings" panose="020F0302020204030204"/>
              <a:buChar char="q"/>
            </a:pPr>
            <a:endParaRPr lang="en-US" kern="0" dirty="0">
              <a:latin typeface="Aptos Display" panose="020B0004020202020204" pitchFamily="34" charset="0"/>
              <a:ea typeface="Calibri" panose="020F0502020204030204" pitchFamily="34" charset="0"/>
            </a:endParaRPr>
          </a:p>
          <a:p>
            <a:pPr lvl="1">
              <a:buFont typeface="Wingdings" panose="020F0302020204030204"/>
              <a:buChar char="q"/>
            </a:pPr>
            <a:r>
              <a:rPr lang="en-US" kern="0" dirty="0">
                <a:effectLst/>
                <a:latin typeface="Aptos Display"/>
                <a:ea typeface="Calibri"/>
                <a:cs typeface="Arial"/>
              </a:rPr>
              <a:t>Progress towards meeting targets for in MCAS ELA and Mathematics for the lowest performing </a:t>
            </a:r>
            <a:r>
              <a:rPr lang="en-US" kern="0" dirty="0">
                <a:latin typeface="Aptos Display"/>
                <a:ea typeface="Calibri"/>
                <a:cs typeface="Arial"/>
              </a:rPr>
              <a:t>students</a:t>
            </a:r>
            <a:r>
              <a:rPr lang="en-US" kern="0" dirty="0">
                <a:effectLst/>
                <a:latin typeface="Aptos Display"/>
                <a:ea typeface="Calibri"/>
                <a:cs typeface="Arial"/>
              </a:rPr>
              <a:t> group</a:t>
            </a:r>
          </a:p>
          <a:p>
            <a:pPr marL="457200" lvl="1" indent="0">
              <a:buNone/>
            </a:pPr>
            <a:endParaRPr lang="en-US" kern="0" dirty="0">
              <a:effectLst/>
              <a:latin typeface="Aptos Display" panose="020B0004020202020204" pitchFamily="34" charset="0"/>
              <a:ea typeface="Calibri" panose="020F0502020204030204" pitchFamily="34" charset="0"/>
            </a:endParaRPr>
          </a:p>
          <a:p>
            <a:pPr marL="0" indent="0">
              <a:buNone/>
            </a:pPr>
            <a:endParaRPr lang="en-US" kern="0" dirty="0">
              <a:latin typeface="Calibri" panose="020F050202020403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41EC1E8A-D477-C0DA-0EED-97116DDE0774}"/>
              </a:ext>
              <a:ext uri="{C183D7F6-B498-43B3-948B-1728B52AA6E4}">
                <adec:decorative xmlns:adec="http://schemas.microsoft.com/office/drawing/2017/decorative" val="1"/>
              </a:ext>
            </a:extLst>
          </p:cNvPr>
          <p:cNvCxnSpPr>
            <a:cxnSpLocks/>
          </p:cNvCxnSpPr>
          <p:nvPr/>
        </p:nvCxnSpPr>
        <p:spPr>
          <a:xfrm flipV="1">
            <a:off x="959666" y="3259248"/>
            <a:ext cx="10266631" cy="633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24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55B042-2DDD-D566-FF7A-E7DC9B33F591}"/>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9692F05D-AFD4-4968-DE59-9964E9113A68}"/>
              </a:ext>
            </a:extLst>
          </p:cNvPr>
          <p:cNvSpPr>
            <a:spLocks noGrp="1"/>
          </p:cNvSpPr>
          <p:nvPr>
            <p:ph idx="1"/>
          </p:nvPr>
        </p:nvSpPr>
        <p:spPr/>
        <p:txBody>
          <a:bodyPr>
            <a:normAutofit/>
          </a:bodyPr>
          <a:lstStyle/>
          <a:p>
            <a:pPr>
              <a:buFont typeface="Wingdings" panose="05000000000000000000" pitchFamily="2" charset="2"/>
              <a:buChar char="q"/>
            </a:pPr>
            <a:r>
              <a:rPr lang="en-US"/>
              <a:t> Introductions</a:t>
            </a:r>
          </a:p>
          <a:p>
            <a:pPr>
              <a:buFont typeface="Wingdings" panose="05000000000000000000" pitchFamily="2" charset="2"/>
              <a:buChar char="q"/>
            </a:pPr>
            <a:r>
              <a:rPr lang="en-US"/>
              <a:t> Quick refresher on the Student Opportunity Act</a:t>
            </a:r>
          </a:p>
          <a:p>
            <a:pPr>
              <a:buFont typeface="Wingdings" panose="05000000000000000000" pitchFamily="2" charset="2"/>
              <a:buChar char="q"/>
            </a:pPr>
            <a:r>
              <a:rPr lang="en-US"/>
              <a:t> Introduction to FY25 SOA Plan Progress Reports</a:t>
            </a:r>
          </a:p>
          <a:p>
            <a:pPr lvl="1">
              <a:buFont typeface="Wingdings" panose="05000000000000000000" pitchFamily="2" charset="2"/>
              <a:buChar char="§"/>
            </a:pPr>
            <a:r>
              <a:rPr lang="en-US"/>
              <a:t>Walkthrough of template</a:t>
            </a:r>
          </a:p>
          <a:p>
            <a:pPr lvl="1">
              <a:buFont typeface="Wingdings" panose="05000000000000000000" pitchFamily="2" charset="2"/>
              <a:buChar char="§"/>
            </a:pPr>
            <a:r>
              <a:rPr lang="en-US"/>
              <a:t>Resources and supports for districts</a:t>
            </a:r>
          </a:p>
          <a:p>
            <a:pPr lvl="1">
              <a:buFont typeface="Wingdings" panose="05000000000000000000" pitchFamily="2" charset="2"/>
              <a:buChar char="§"/>
            </a:pPr>
            <a:r>
              <a:rPr lang="en-US"/>
              <a:t>Review process</a:t>
            </a:r>
          </a:p>
          <a:p>
            <a:pPr lvl="1">
              <a:buFont typeface="Wingdings" panose="05000000000000000000" pitchFamily="2" charset="2"/>
              <a:buChar char="§"/>
            </a:pPr>
            <a:r>
              <a:rPr lang="en-US"/>
              <a:t>Q and A</a:t>
            </a:r>
          </a:p>
          <a:p>
            <a:pPr marL="0" indent="0">
              <a:buNone/>
            </a:pPr>
            <a:endParaRPr lang="en-US"/>
          </a:p>
        </p:txBody>
      </p:sp>
    </p:spTree>
    <p:extLst>
      <p:ext uri="{BB962C8B-B14F-4D97-AF65-F5344CB8AC3E}">
        <p14:creationId xmlns:p14="http://schemas.microsoft.com/office/powerpoint/2010/main" val="349075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5197-0AFF-69ED-EBDC-F3E4B089D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F8E7F-A460-B3C8-BD28-994D4EC3F4D8}"/>
              </a:ext>
            </a:extLst>
          </p:cNvPr>
          <p:cNvSpPr>
            <a:spLocks noGrp="1"/>
          </p:cNvSpPr>
          <p:nvPr>
            <p:ph type="title"/>
          </p:nvPr>
        </p:nvSpPr>
        <p:spPr/>
        <p:txBody>
          <a:bodyPr/>
          <a:lstStyle/>
          <a:p>
            <a:r>
              <a:rPr lang="en-US" sz="360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Improving Outcomes and Reducing Disparities</a:t>
            </a:r>
            <a:endParaRPr lang="en-US" sz="360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B761578-650D-C17C-4583-C84E572C4C3F}"/>
              </a:ext>
            </a:extLst>
          </p:cNvPr>
          <p:cNvSpPr>
            <a:spLocks noGrp="1"/>
          </p:cNvSpPr>
          <p:nvPr>
            <p:ph type="body" idx="1"/>
          </p:nvPr>
        </p:nvSpPr>
        <p:spPr>
          <a:xfrm>
            <a:off x="93598" y="2028992"/>
            <a:ext cx="4378164" cy="4531514"/>
          </a:xfrm>
        </p:spPr>
        <p:txBody>
          <a:bodyPr/>
          <a:lstStyle/>
          <a:p>
            <a:pPr>
              <a:buFont typeface="Wingdings" panose="05000000000000000000" pitchFamily="2" charset="2"/>
              <a:buChar char="Ø"/>
            </a:pPr>
            <a:r>
              <a:rPr lang="en-US" sz="2200" dirty="0">
                <a:solidFill>
                  <a:srgbClr val="333333"/>
                </a:solidFill>
                <a:latin typeface="Helvetica"/>
                <a:cs typeface="Times New Roman"/>
              </a:rPr>
              <a:t>In this example, every student group improves over the course of several years. </a:t>
            </a:r>
          </a:p>
          <a:p>
            <a:pPr>
              <a:buFont typeface="Wingdings" panose="05000000000000000000" pitchFamily="2" charset="2"/>
              <a:buChar char="Ø"/>
            </a:pPr>
            <a:endParaRPr lang="en-US" sz="2200" dirty="0">
              <a:solidFill>
                <a:srgbClr val="333333"/>
              </a:solidFill>
              <a:latin typeface="Helvetica"/>
              <a:cs typeface="Times New Roman"/>
            </a:endParaRPr>
          </a:p>
          <a:p>
            <a:pPr>
              <a:buFont typeface="Wingdings" panose="05000000000000000000" pitchFamily="2" charset="2"/>
              <a:buChar char="Ø"/>
            </a:pPr>
            <a:r>
              <a:rPr lang="en-US" sz="2200" dirty="0">
                <a:solidFill>
                  <a:srgbClr val="333333"/>
                </a:solidFill>
                <a:latin typeface="Helvetica"/>
                <a:cs typeface="Times New Roman"/>
              </a:rPr>
              <a:t>Importantly, the disparity between outcomes for students overall and for students with disabilities  and multilingual learners is beginning to narrow. </a:t>
            </a:r>
          </a:p>
          <a:p>
            <a:pPr marL="25400" indent="0">
              <a:buNone/>
            </a:pPr>
            <a:endParaRPr lang="en-US" sz="2200" dirty="0">
              <a:solidFill>
                <a:srgbClr val="333333"/>
              </a:solidFill>
              <a:latin typeface="Helvetica"/>
              <a:cs typeface="Times New Roman"/>
            </a:endParaRPr>
          </a:p>
          <a:p>
            <a:pPr marL="25400" indent="0">
              <a:buNone/>
            </a:pPr>
            <a:endParaRPr lang="en-US" sz="2200" dirty="0">
              <a:solidFill>
                <a:srgbClr val="333333"/>
              </a:solidFill>
              <a:latin typeface="Helvetica" panose="020B0604020202020204" pitchFamily="34" charset="0"/>
              <a:cs typeface="Times New Roman" panose="02020603050405020304" pitchFamily="18" charset="0"/>
            </a:endParaRPr>
          </a:p>
          <a:p>
            <a:pPr marL="25400" indent="0">
              <a:buNone/>
            </a:pPr>
            <a:endParaRPr lang="en-US" sz="2200" dirty="0">
              <a:solidFill>
                <a:srgbClr val="333333"/>
              </a:solidFill>
              <a:latin typeface="Helvetica" panose="020B0604020202020204" pitchFamily="34" charset="0"/>
              <a:cs typeface="Times New Roman" panose="02020603050405020304" pitchFamily="18" charset="0"/>
            </a:endParaRPr>
          </a:p>
          <a:p>
            <a:pPr lvl="1">
              <a:buFont typeface="Wingdings" panose="05000000000000000000" pitchFamily="2" charset="2"/>
              <a:buChar char="Ø"/>
            </a:pPr>
            <a:endParaRPr lang="en-US" sz="1800" dirty="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939800" lvl="2" indent="0">
              <a:buFont typeface="Noto Sans Symbols"/>
              <a:buNone/>
            </a:pPr>
            <a:endParaRPr lang="en-US" sz="10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endParaRPr>
          </a:p>
          <a:p>
            <a:pPr marL="25400" indent="0">
              <a:buNone/>
            </a:pPr>
            <a:endParaRPr lang="en-US" sz="1800" dirty="0">
              <a:latin typeface="Calibri" panose="020F0502020204030204" pitchFamily="34" charset="0"/>
              <a:cs typeface="Times New Roman" panose="02020603050405020304" pitchFamily="18" charset="0"/>
            </a:endParaRPr>
          </a:p>
          <a:p>
            <a:pPr marL="25400" indent="0">
              <a:buNone/>
            </a:pPr>
            <a:endParaRPr lang="en-US" dirty="0"/>
          </a:p>
        </p:txBody>
      </p:sp>
      <p:sp>
        <p:nvSpPr>
          <p:cNvPr id="4" name="Slide Number Placeholder 3">
            <a:extLst>
              <a:ext uri="{FF2B5EF4-FFF2-40B4-BE49-F238E27FC236}">
                <a16:creationId xmlns:a16="http://schemas.microsoft.com/office/drawing/2014/main" id="{520C1427-9AEA-B699-B079-B17CEBB4C4C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203B6A"/>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en-US" sz="1200" b="0" i="0" u="none" strike="noStrike" kern="0" cap="none" spc="0" normalizeH="0" baseline="0" noProof="0">
              <a:ln>
                <a:noFill/>
              </a:ln>
              <a:solidFill>
                <a:srgbClr val="203B6A"/>
              </a:solidFill>
              <a:effectLst/>
              <a:uLnTx/>
              <a:uFillTx/>
              <a:latin typeface="Quattrocento Sans"/>
              <a:sym typeface="Quattrocento Sans"/>
            </a:endParaRPr>
          </a:p>
        </p:txBody>
      </p:sp>
      <p:graphicFrame>
        <p:nvGraphicFramePr>
          <p:cNvPr id="5" name="Chart 4" descr="closing gap chart">
            <a:extLst>
              <a:ext uri="{FF2B5EF4-FFF2-40B4-BE49-F238E27FC236}">
                <a16:creationId xmlns:a16="http://schemas.microsoft.com/office/drawing/2014/main" id="{9B10E62F-6E53-F3F9-A7E7-E0974443C3F1}"/>
              </a:ext>
            </a:extLst>
          </p:cNvPr>
          <p:cNvGraphicFramePr>
            <a:graphicFrameLocks/>
          </p:cNvGraphicFramePr>
          <p:nvPr>
            <p:extLst>
              <p:ext uri="{D42A27DB-BD31-4B8C-83A1-F6EECF244321}">
                <p14:modId xmlns:p14="http://schemas.microsoft.com/office/powerpoint/2010/main" val="518559133"/>
              </p:ext>
            </p:extLst>
          </p:nvPr>
        </p:nvGraphicFramePr>
        <p:xfrm>
          <a:off x="4617676" y="1606482"/>
          <a:ext cx="7048663" cy="525151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school year ">
            <a:extLst>
              <a:ext uri="{FF2B5EF4-FFF2-40B4-BE49-F238E27FC236}">
                <a16:creationId xmlns:a16="http://schemas.microsoft.com/office/drawing/2014/main" id="{C99F536D-68D4-FC77-2FC3-AC9EC03AAC5A}"/>
              </a:ext>
            </a:extLst>
          </p:cNvPr>
          <p:cNvPicPr>
            <a:picLocks noChangeAspect="1"/>
          </p:cNvPicPr>
          <p:nvPr/>
        </p:nvPicPr>
        <p:blipFill>
          <a:blip r:embed="rId4"/>
          <a:stretch>
            <a:fillRect/>
          </a:stretch>
        </p:blipFill>
        <p:spPr>
          <a:xfrm>
            <a:off x="6770406" y="6356350"/>
            <a:ext cx="2743201" cy="430956"/>
          </a:xfrm>
          <a:prstGeom prst="rect">
            <a:avLst/>
          </a:prstGeom>
        </p:spPr>
      </p:pic>
    </p:spTree>
    <p:extLst>
      <p:ext uri="{BB962C8B-B14F-4D97-AF65-F5344CB8AC3E}">
        <p14:creationId xmlns:p14="http://schemas.microsoft.com/office/powerpoint/2010/main" val="191999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4F3F6-3D75-2702-6F10-89AFD9DE2FA6}"/>
              </a:ext>
            </a:extLst>
          </p:cNvPr>
          <p:cNvSpPr>
            <a:spLocks noGrp="1"/>
          </p:cNvSpPr>
          <p:nvPr>
            <p:ph type="title"/>
          </p:nvPr>
        </p:nvSpPr>
        <p:spPr/>
        <p:txBody>
          <a:bodyPr>
            <a:normAutofit fontScale="90000"/>
          </a:bodyPr>
          <a:lstStyle/>
          <a:p>
            <a:r>
              <a:rPr lang="en-US" sz="4400">
                <a:solidFill>
                  <a:schemeClr val="bg1"/>
                </a:solidFill>
                <a:latin typeface="Helvetica" panose="020B0604020202020204" pitchFamily="34" charset="0"/>
                <a:cs typeface="Times New Roman" panose="02020603050405020304" pitchFamily="18" charset="0"/>
              </a:rPr>
              <a:t>Progress towards meeting targets: </a:t>
            </a:r>
            <a:br>
              <a:rPr lang="en-US" sz="4400">
                <a:solidFill>
                  <a:schemeClr val="bg1"/>
                </a:solidFill>
                <a:latin typeface="Helvetica" panose="020B0604020202020204" pitchFamily="34" charset="0"/>
                <a:cs typeface="Times New Roman" panose="02020603050405020304" pitchFamily="18" charset="0"/>
              </a:rPr>
            </a:br>
            <a:r>
              <a:rPr lang="en-US" sz="4400">
                <a:solidFill>
                  <a:schemeClr val="bg1"/>
                </a:solidFill>
                <a:latin typeface="Helvetica" panose="020B0604020202020204" pitchFamily="34" charset="0"/>
                <a:cs typeface="Times New Roman" panose="02020603050405020304" pitchFamily="18" charset="0"/>
              </a:rPr>
              <a:t>lowest performing students group</a:t>
            </a:r>
            <a:endParaRPr lang="en-US"/>
          </a:p>
        </p:txBody>
      </p:sp>
      <p:sp>
        <p:nvSpPr>
          <p:cNvPr id="2" name="Content Placeholder 1">
            <a:extLst>
              <a:ext uri="{FF2B5EF4-FFF2-40B4-BE49-F238E27FC236}">
                <a16:creationId xmlns:a16="http://schemas.microsoft.com/office/drawing/2014/main" id="{85D51CF2-8C2D-E4BF-1715-1DDC058F67A6}"/>
              </a:ext>
            </a:extLst>
          </p:cNvPr>
          <p:cNvSpPr>
            <a:spLocks noGrp="1"/>
          </p:cNvSpPr>
          <p:nvPr>
            <p:ph idx="1"/>
          </p:nvPr>
        </p:nvSpPr>
        <p:spPr/>
        <p:txBody>
          <a:bodyPr vert="horz" lIns="91440" tIns="45720" rIns="91440" bIns="45720" rtlCol="0" anchor="t">
            <a:normAutofit fontScale="85000" lnSpcReduction="20000"/>
          </a:bodyPr>
          <a:lstStyle/>
          <a:p>
            <a:pPr>
              <a:buFont typeface="Wingdings" panose="05000000000000000000" pitchFamily="2" charset="2"/>
              <a:buChar char="§"/>
            </a:pPr>
            <a:r>
              <a:rPr lang="en-US" dirty="0">
                <a:latin typeface="Aptos Display" panose="020B0004020202020204" pitchFamily="34" charset="0"/>
                <a:cs typeface="Arial"/>
              </a:rPr>
              <a:t>SOA legislation requires DESE to set statewide and district targets in achievement and track progress over time for students experiencing disparities</a:t>
            </a:r>
          </a:p>
          <a:p>
            <a:pPr marL="0" indent="0">
              <a:buNone/>
            </a:pPr>
            <a:endParaRPr lang="en-US" dirty="0">
              <a:latin typeface="Aptos Display" panose="020B0004020202020204" pitchFamily="34" charset="0"/>
              <a:cs typeface="Arial"/>
            </a:endParaRPr>
          </a:p>
          <a:p>
            <a:pPr>
              <a:buFont typeface="Wingdings" panose="05000000000000000000" pitchFamily="2" charset="2"/>
              <a:buChar char="§"/>
            </a:pPr>
            <a:r>
              <a:rPr lang="en-US" dirty="0">
                <a:latin typeface="Aptos Display" panose="020B0004020202020204" pitchFamily="34" charset="0"/>
                <a:cs typeface="Arial"/>
              </a:rPr>
              <a:t>To fulfill this requirement, DESE is tracking annual state and district progress towards meeting MCAS targets for the </a:t>
            </a:r>
            <a:r>
              <a:rPr lang="en-US" dirty="0">
                <a:latin typeface="Aptos Display" panose="020B0004020202020204" pitchFamily="34" charset="0"/>
                <a:cs typeface="Arial"/>
                <a:hlinkClick r:id="rId3"/>
              </a:rPr>
              <a:t>lowest performing students group</a:t>
            </a:r>
            <a:r>
              <a:rPr lang="en-US" dirty="0">
                <a:latin typeface="Aptos Display" panose="020B0004020202020204" pitchFamily="34" charset="0"/>
                <a:cs typeface="Arial"/>
              </a:rPr>
              <a:t>, as reported via the state’s district and school accountability system</a:t>
            </a:r>
          </a:p>
          <a:p>
            <a:pPr marL="0" indent="0">
              <a:buNone/>
            </a:pPr>
            <a:endParaRPr lang="en-US" dirty="0">
              <a:latin typeface="Aptos Display" panose="020B0004020202020204" pitchFamily="34" charset="0"/>
              <a:cs typeface="Arial"/>
            </a:endParaRPr>
          </a:p>
          <a:p>
            <a:pPr>
              <a:buFont typeface="Wingdings" panose="05000000000000000000" pitchFamily="2" charset="2"/>
              <a:buChar char="§"/>
            </a:pPr>
            <a:r>
              <a:rPr lang="en-US" dirty="0">
                <a:latin typeface="Aptos Display" panose="020B0004020202020204" pitchFamily="34" charset="0"/>
                <a:cs typeface="Arial"/>
              </a:rPr>
              <a:t>In your progress report: include data from most recent accountability data (</a:t>
            </a:r>
            <a:r>
              <a:rPr lang="en-US" dirty="0">
                <a:latin typeface="Aptos Display" panose="020B0004020202020204" pitchFamily="34" charset="0"/>
                <a:cs typeface="Arial"/>
                <a:hlinkClick r:id="rId4">
                  <a:extLst>
                    <a:ext uri="{A12FA001-AC4F-418D-AE19-62706E023703}">
                      <ahyp:hlinkClr xmlns:ahyp="http://schemas.microsoft.com/office/drawing/2018/hyperlinkcolor" val="tx"/>
                    </a:ext>
                  </a:extLst>
                </a:hlinkClick>
              </a:rPr>
              <a:t>2024 Accountability Targets and 2025-2027 Increments</a:t>
            </a:r>
            <a:r>
              <a:rPr lang="en-US" dirty="0">
                <a:latin typeface="Aptos Display" panose="020B0004020202020204" pitchFamily="34" charset="0"/>
                <a:cs typeface="Arial"/>
              </a:rPr>
              <a:t>)</a:t>
            </a:r>
          </a:p>
          <a:p>
            <a:pPr>
              <a:buFont typeface="Wingdings" panose="05000000000000000000" pitchFamily="2" charset="2"/>
              <a:buChar char="§"/>
            </a:pPr>
            <a:endParaRPr lang="en-US" dirty="0">
              <a:latin typeface="Aptos Display" panose="020B0004020202020204" pitchFamily="34" charset="0"/>
              <a:cs typeface="Arial"/>
            </a:endParaRPr>
          </a:p>
          <a:p>
            <a:pPr>
              <a:buFont typeface="Wingdings" panose="05000000000000000000" pitchFamily="2" charset="2"/>
              <a:buChar char="§"/>
            </a:pPr>
            <a:r>
              <a:rPr lang="en-US" dirty="0">
                <a:latin typeface="Aptos Display" panose="020B0004020202020204" pitchFamily="34" charset="0"/>
                <a:cs typeface="Arial"/>
              </a:rPr>
              <a:t>Briefly reflect on the extent to which you are making progress towards meeting those targets and whether/how that data may impact implementation of SOA Plan</a:t>
            </a:r>
          </a:p>
          <a:p>
            <a:pPr>
              <a:buFont typeface="Wingdings" panose="05000000000000000000" pitchFamily="2" charset="2"/>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4457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A355-A311-E009-28F6-EF642B05D9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F5FF32-5263-184F-FE54-1EB4A9580F42}"/>
              </a:ext>
            </a:extLst>
          </p:cNvPr>
          <p:cNvSpPr>
            <a:spLocks noGrp="1"/>
          </p:cNvSpPr>
          <p:nvPr>
            <p:ph type="title"/>
          </p:nvPr>
        </p:nvSpPr>
        <p:spPr/>
        <p:txBody>
          <a:bodyPr/>
          <a:lstStyle/>
          <a:p>
            <a:r>
              <a:rPr lang="en-US" dirty="0"/>
              <a:t>Section 2: Key Changes to your plan and Next Steps in Implementation</a:t>
            </a:r>
          </a:p>
        </p:txBody>
      </p:sp>
    </p:spTree>
    <p:extLst>
      <p:ext uri="{BB962C8B-B14F-4D97-AF65-F5344CB8AC3E}">
        <p14:creationId xmlns:p14="http://schemas.microsoft.com/office/powerpoint/2010/main" val="158382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26C4-1EB6-C1B2-4463-57730F394F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10EBDA-EA02-1787-65FB-22DDE5E2BBC4}"/>
              </a:ext>
            </a:extLst>
          </p:cNvPr>
          <p:cNvSpPr>
            <a:spLocks noGrp="1"/>
          </p:cNvSpPr>
          <p:nvPr>
            <p:ph type="title"/>
          </p:nvPr>
        </p:nvSpPr>
        <p:spPr/>
        <p:txBody>
          <a:bodyPr/>
          <a:lstStyle/>
          <a:p>
            <a:r>
              <a:rPr lang="en-US"/>
              <a:t>Section 2: Key Changes and Next Steps</a:t>
            </a:r>
          </a:p>
        </p:txBody>
      </p:sp>
      <p:sp>
        <p:nvSpPr>
          <p:cNvPr id="2" name="Content Placeholder 1">
            <a:extLst>
              <a:ext uri="{FF2B5EF4-FFF2-40B4-BE49-F238E27FC236}">
                <a16:creationId xmlns:a16="http://schemas.microsoft.com/office/drawing/2014/main" id="{96096DDA-1215-FBA0-B62B-F5B39399BDBB}"/>
              </a:ext>
            </a:extLst>
          </p:cNvPr>
          <p:cNvSpPr>
            <a:spLocks noGrp="1"/>
          </p:cNvSpPr>
          <p:nvPr>
            <p:ph idx="1"/>
          </p:nvPr>
        </p:nvSpPr>
        <p:spPr/>
        <p:txBody>
          <a:bodyPr>
            <a:normAutofit/>
          </a:bodyPr>
          <a:lstStyle/>
          <a:p>
            <a:pPr>
              <a:buFont typeface="Wingdings" panose="05000000000000000000" pitchFamily="2" charset="2"/>
              <a:buChar char="q"/>
            </a:pPr>
            <a:endParaRPr lang="en-US">
              <a:latin typeface="Calibri" panose="020F0502020204030204" pitchFamily="34" charset="0"/>
              <a:ea typeface="Calibri" panose="020F0502020204030204" pitchFamily="34" charset="0"/>
            </a:endParaRPr>
          </a:p>
          <a:p>
            <a:pPr>
              <a:buFont typeface="Wingdings" panose="05000000000000000000" pitchFamily="2" charset="2"/>
              <a:buChar char="q"/>
            </a:pPr>
            <a:r>
              <a:rPr lang="en-US" b="1" i="1">
                <a:effectLst/>
                <a:latin typeface="Calibri" panose="020F0502020204030204" pitchFamily="34" charset="0"/>
                <a:ea typeface="Calibri" panose="020F0502020204030204" pitchFamily="34" charset="0"/>
              </a:rPr>
              <a:t>If applicable, </a:t>
            </a:r>
            <a:r>
              <a:rPr lang="en-US">
                <a:latin typeface="Calibri" panose="020F0502020204030204" pitchFamily="34" charset="0"/>
                <a:ea typeface="Calibri" panose="020F0502020204030204" pitchFamily="34" charset="0"/>
              </a:rPr>
              <a:t>describe any key changes to  your district’s SOA Plan that your stakeholders should be aware of:</a:t>
            </a:r>
          </a:p>
          <a:p>
            <a:pPr lvl="1">
              <a:buFont typeface="Wingdings" panose="05000000000000000000" pitchFamily="2" charset="2"/>
              <a:buChar char="§"/>
            </a:pPr>
            <a:r>
              <a:rPr lang="en-US">
                <a:latin typeface="Calibri" panose="020F0502020204030204" pitchFamily="34" charset="0"/>
                <a:ea typeface="Calibri" panose="020F0502020204030204" pitchFamily="34" charset="0"/>
              </a:rPr>
              <a:t>Substantial shifts in your approach to EBP</a:t>
            </a:r>
          </a:p>
          <a:p>
            <a:pPr lvl="1">
              <a:buFont typeface="Wingdings" panose="05000000000000000000" pitchFamily="2" charset="2"/>
              <a:buChar char="§"/>
            </a:pPr>
            <a:r>
              <a:rPr lang="en-US">
                <a:latin typeface="Calibri" panose="020F0502020204030204" pitchFamily="34" charset="0"/>
                <a:ea typeface="Calibri" panose="020F0502020204030204" pitchFamily="34" charset="0"/>
              </a:rPr>
              <a:t>Significant changes to 3-year budget</a:t>
            </a:r>
          </a:p>
          <a:p>
            <a:pPr lvl="1">
              <a:buFont typeface="Wingdings" panose="05000000000000000000" pitchFamily="2" charset="2"/>
              <a:buChar char="§"/>
            </a:pPr>
            <a:r>
              <a:rPr lang="en-US">
                <a:latin typeface="Calibri" panose="020F0502020204030204" pitchFamily="34" charset="0"/>
                <a:ea typeface="Calibri" panose="020F0502020204030204" pitchFamily="34" charset="0"/>
              </a:rPr>
              <a:t>Dropping or adding an EBP</a:t>
            </a:r>
          </a:p>
          <a:p>
            <a:pPr marL="457200" lvl="1" indent="0">
              <a:buNone/>
            </a:pPr>
            <a:endParaRPr lang="en-US">
              <a:latin typeface="Calibri" panose="020F0502020204030204" pitchFamily="34" charset="0"/>
              <a:ea typeface="Calibri" panose="020F0502020204030204" pitchFamily="34" charset="0"/>
            </a:endParaRPr>
          </a:p>
          <a:p>
            <a:pPr>
              <a:buFont typeface="Wingdings" panose="05000000000000000000" pitchFamily="2" charset="2"/>
              <a:buChar char="q"/>
            </a:pPr>
            <a:r>
              <a:rPr lang="en-US" kern="0">
                <a:latin typeface="Calibri" panose="020F0502020204030204" pitchFamily="34" charset="0"/>
                <a:ea typeface="Calibri" panose="020F0502020204030204" pitchFamily="34" charset="0"/>
              </a:rPr>
              <a:t>I</a:t>
            </a:r>
            <a:r>
              <a:rPr lang="en-US" kern="0">
                <a:effectLst/>
                <a:latin typeface="Calibri" panose="020F0502020204030204" pitchFamily="34" charset="0"/>
                <a:ea typeface="Calibri" panose="020F0502020204030204" pitchFamily="34" charset="0"/>
              </a:rPr>
              <a:t>mplementation plans for academic year 2025-26 to expand, deepen, and/or strengthen your implementation of the EBPs in your SOA plan </a:t>
            </a:r>
            <a:endParaRPr lang="en-US" kern="0">
              <a:latin typeface="Calibri" panose="020F0502020204030204" pitchFamily="34" charset="0"/>
            </a:endParaRPr>
          </a:p>
        </p:txBody>
      </p:sp>
    </p:spTree>
    <p:extLst>
      <p:ext uri="{BB962C8B-B14F-4D97-AF65-F5344CB8AC3E}">
        <p14:creationId xmlns:p14="http://schemas.microsoft.com/office/powerpoint/2010/main" val="106808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0314-C181-8884-CE71-C78A8CC9E1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8AE0A0-DB67-C193-288B-FAAB8176DA35}"/>
              </a:ext>
            </a:extLst>
          </p:cNvPr>
          <p:cNvSpPr>
            <a:spLocks noGrp="1"/>
          </p:cNvSpPr>
          <p:nvPr>
            <p:ph type="title"/>
          </p:nvPr>
        </p:nvSpPr>
        <p:spPr/>
        <p:txBody>
          <a:bodyPr/>
          <a:lstStyle/>
          <a:p>
            <a:r>
              <a:rPr lang="en-US"/>
              <a:t>Section 3:  Engaging families/caregivers and other stakeholders</a:t>
            </a:r>
          </a:p>
        </p:txBody>
      </p:sp>
    </p:spTree>
    <p:extLst>
      <p:ext uri="{BB962C8B-B14F-4D97-AF65-F5344CB8AC3E}">
        <p14:creationId xmlns:p14="http://schemas.microsoft.com/office/powerpoint/2010/main" val="289279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554E5-457E-4716-AFBC-0575F1B41AD6}"/>
              </a:ext>
            </a:extLst>
          </p:cNvPr>
          <p:cNvSpPr>
            <a:spLocks noGrp="1"/>
          </p:cNvSpPr>
          <p:nvPr>
            <p:ph type="title"/>
          </p:nvPr>
        </p:nvSpPr>
        <p:spPr/>
        <p:txBody>
          <a:bodyPr>
            <a:noAutofit/>
          </a:bodyPr>
          <a:lstStyle/>
          <a:p>
            <a:r>
              <a:rPr lang="en-US"/>
              <a:t>Section 3: Engaging families/caregivers </a:t>
            </a:r>
            <a:br>
              <a:rPr lang="en-US"/>
            </a:br>
            <a:r>
              <a:rPr lang="en-US"/>
              <a:t>and other stakeholders</a:t>
            </a:r>
          </a:p>
        </p:txBody>
      </p:sp>
      <p:sp>
        <p:nvSpPr>
          <p:cNvPr id="2" name="Content Placeholder 1">
            <a:extLst>
              <a:ext uri="{FF2B5EF4-FFF2-40B4-BE49-F238E27FC236}">
                <a16:creationId xmlns:a16="http://schemas.microsoft.com/office/drawing/2014/main" id="{FD1E0B0A-F267-4308-8EB3-A3B194F58198}"/>
              </a:ext>
            </a:extLst>
          </p:cNvPr>
          <p:cNvSpPr>
            <a:spLocks noGrp="1"/>
          </p:cNvSpPr>
          <p:nvPr>
            <p:ph idx="1"/>
          </p:nvPr>
        </p:nvSpPr>
        <p:spPr>
          <a:xfrm>
            <a:off x="289932" y="2086984"/>
            <a:ext cx="11452302" cy="4052559"/>
          </a:xfrm>
        </p:spPr>
        <p:txBody>
          <a:bodyPr>
            <a:normAutofit lnSpcReduction="10000"/>
          </a:bodyPr>
          <a:lstStyle/>
          <a:p>
            <a:pPr marL="0" marR="0" lvl="0" indent="0">
              <a:buNone/>
            </a:pPr>
            <a:r>
              <a:rPr lang="en-US" sz="3200" b="1" dirty="0">
                <a:effectLst/>
                <a:latin typeface="Calibri" panose="020F0502020204030204" pitchFamily="34" charset="0"/>
                <a:ea typeface="Calibri" panose="020F0502020204030204" pitchFamily="34" charset="0"/>
              </a:rPr>
              <a:t>Families/caregivers </a:t>
            </a:r>
          </a:p>
          <a:p>
            <a:pPr marR="0" lvl="0">
              <a:buFont typeface="Wingdings" panose="05000000000000000000" pitchFamily="2" charset="2"/>
              <a:buChar char="q"/>
            </a:pPr>
            <a:r>
              <a:rPr lang="en-US" dirty="0">
                <a:effectLst/>
                <a:latin typeface="Calibri" panose="020F0502020204030204" pitchFamily="34" charset="0"/>
                <a:ea typeface="Calibri" panose="020F0502020204030204" pitchFamily="34" charset="0"/>
              </a:rPr>
              <a:t>Please briefly describe your districts efforts during the 2024-25 school year to engage families/caregivers—particularly those representing student groups you have identified for targeted support—</a:t>
            </a:r>
            <a:r>
              <a:rPr lang="en-US" i="1" dirty="0">
                <a:effectLst/>
                <a:latin typeface="Calibri" panose="020F0502020204030204" pitchFamily="34" charset="0"/>
                <a:ea typeface="Calibri" panose="020F0502020204030204" pitchFamily="34" charset="0"/>
              </a:rPr>
              <a:t>about how to best address their students’ needs.</a:t>
            </a:r>
            <a:r>
              <a:rPr lang="en-US" b="1" dirty="0">
                <a:effectLst/>
                <a:latin typeface="Calibri" panose="020F0502020204030204" pitchFamily="34" charset="0"/>
                <a:ea typeface="Calibri" panose="020F0502020204030204" pitchFamily="34" charset="0"/>
              </a:rPr>
              <a:t> </a:t>
            </a:r>
          </a:p>
          <a:p>
            <a:pPr marL="0" marR="0" lvl="0" indent="0">
              <a:buNone/>
            </a:pPr>
            <a:endParaRPr lang="en-US" dirty="0">
              <a:effectLst/>
              <a:latin typeface="Calibri" panose="020F0502020204030204" pitchFamily="34" charset="0"/>
              <a:ea typeface="Calibri" panose="020F0502020204030204" pitchFamily="34" charset="0"/>
            </a:endParaRPr>
          </a:p>
          <a:p>
            <a:pPr marR="0" lvl="0">
              <a:buFont typeface="Wingdings" panose="05000000000000000000" pitchFamily="2" charset="2"/>
              <a:buChar char="q"/>
            </a:pPr>
            <a:r>
              <a:rPr lang="en-US" dirty="0">
                <a:effectLst/>
                <a:latin typeface="Calibri" panose="020F0502020204030204" pitchFamily="34" charset="0"/>
                <a:ea typeface="Calibri" panose="020F0502020204030204" pitchFamily="34" charset="0"/>
              </a:rPr>
              <a:t>Please share evidence of increased or improved engagement with families/caregivers—particularly those representing the student groups targeted in your SOA Plan—during Academic Year 2024-2025.  </a:t>
            </a:r>
            <a:r>
              <a:rPr lang="en-US" i="1" dirty="0">
                <a:effectLst/>
                <a:latin typeface="Calibri" panose="020F0502020204030204" pitchFamily="34" charset="0"/>
                <a:ea typeface="Calibri" panose="020F0502020204030204" pitchFamily="34" charset="0"/>
              </a:rPr>
              <a:t>(Either metrics described in your SOA Plan or other relevant measures)</a:t>
            </a:r>
          </a:p>
          <a:p>
            <a:pPr>
              <a:buFont typeface="Wingdings" panose="05000000000000000000" pitchFamily="2" charset="2"/>
              <a:buChar char="q"/>
            </a:pPr>
            <a:endParaRPr lang="en-US" kern="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5285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271EB-4201-284A-52AC-BB1E91A60E86}"/>
              </a:ext>
            </a:extLst>
          </p:cNvPr>
          <p:cNvSpPr>
            <a:spLocks noGrp="1"/>
          </p:cNvSpPr>
          <p:nvPr>
            <p:ph type="title"/>
          </p:nvPr>
        </p:nvSpPr>
        <p:spPr/>
        <p:txBody>
          <a:bodyPr>
            <a:normAutofit fontScale="90000"/>
          </a:bodyPr>
          <a:lstStyle/>
          <a:p>
            <a:r>
              <a:rPr lang="en-US" dirty="0"/>
              <a:t>Section 3: Engaging families/caregivers </a:t>
            </a:r>
            <a:br>
              <a:rPr lang="en-US" dirty="0"/>
            </a:br>
            <a:r>
              <a:rPr lang="en-US" dirty="0"/>
              <a:t>and other stakeholders </a:t>
            </a:r>
          </a:p>
        </p:txBody>
      </p:sp>
      <p:sp>
        <p:nvSpPr>
          <p:cNvPr id="2" name="Content Placeholder 1">
            <a:extLst>
              <a:ext uri="{FF2B5EF4-FFF2-40B4-BE49-F238E27FC236}">
                <a16:creationId xmlns:a16="http://schemas.microsoft.com/office/drawing/2014/main" id="{17F88701-3A50-6C20-31E1-C8110222CF62}"/>
              </a:ext>
            </a:extLst>
          </p:cNvPr>
          <p:cNvSpPr>
            <a:spLocks noGrp="1"/>
          </p:cNvSpPr>
          <p:nvPr>
            <p:ph idx="1"/>
          </p:nvPr>
        </p:nvSpPr>
        <p:spPr/>
        <p:txBody>
          <a:bodyPr>
            <a:normAutofit lnSpcReduction="10000"/>
          </a:bodyPr>
          <a:lstStyle/>
          <a:p>
            <a:pPr marL="0" indent="0">
              <a:buNone/>
            </a:pPr>
            <a:r>
              <a:rPr lang="en-US" b="1" kern="0" dirty="0">
                <a:latin typeface="Calibri" panose="020F0502020204030204" pitchFamily="34" charset="0"/>
                <a:ea typeface="Calibri" panose="020F0502020204030204" pitchFamily="34" charset="0"/>
              </a:rPr>
              <a:t>Stakeholder engagement related to SOA Plan</a:t>
            </a:r>
            <a:endParaRPr lang="en-US" b="1" kern="0" dirty="0">
              <a:effectLst/>
              <a:latin typeface="Calibri" panose="020F0502020204030204" pitchFamily="34" charset="0"/>
              <a:ea typeface="Calibri" panose="020F0502020204030204" pitchFamily="34" charset="0"/>
            </a:endParaRPr>
          </a:p>
          <a:p>
            <a:pPr>
              <a:buFont typeface="Wingdings" panose="05000000000000000000" pitchFamily="2" charset="2"/>
              <a:buChar char="q"/>
            </a:pPr>
            <a:r>
              <a:rPr lang="en-US" sz="2600" kern="0" dirty="0">
                <a:effectLst/>
                <a:latin typeface="Calibri" panose="020F0502020204030204" pitchFamily="34" charset="0"/>
                <a:ea typeface="Calibri" panose="020F0502020204030204" pitchFamily="34" charset="0"/>
              </a:rPr>
              <a:t>Please briefly describe the following types of stakeholder engagement during the 2024-2025 school year, </a:t>
            </a:r>
            <a:r>
              <a:rPr lang="en-US" sz="2600" i="1" kern="0" dirty="0">
                <a:effectLst/>
                <a:latin typeface="Calibri" panose="020F0502020204030204" pitchFamily="34" charset="0"/>
                <a:ea typeface="Calibri" panose="020F0502020204030204" pitchFamily="34" charset="0"/>
              </a:rPr>
              <a:t>making certain to include information on stakeholders representing student groups targeted in your SOA Plan</a:t>
            </a:r>
          </a:p>
          <a:p>
            <a:pPr marL="0" indent="0">
              <a:buNone/>
            </a:pPr>
            <a:endParaRPr lang="en-US" sz="2600" i="1" kern="0" dirty="0">
              <a:effectLst/>
              <a:latin typeface="Calibri" panose="020F0502020204030204" pitchFamily="34" charset="0"/>
              <a:ea typeface="Calibri" panose="020F0502020204030204" pitchFamily="34" charset="0"/>
            </a:endParaRPr>
          </a:p>
          <a:p>
            <a:pPr lvl="1">
              <a:buFont typeface="Wingdings" panose="05000000000000000000" pitchFamily="2" charset="2"/>
              <a:buChar char="§"/>
            </a:pPr>
            <a:r>
              <a:rPr lang="en-US" kern="0" dirty="0">
                <a:latin typeface="Calibri" panose="020F0502020204030204" pitchFamily="34" charset="0"/>
                <a:ea typeface="Calibri" panose="020F0502020204030204" pitchFamily="34" charset="0"/>
              </a:rPr>
              <a:t>How your district shared updates on SOA Plan implementation, early evidence of change, and outcomes with different stakeholder groups</a:t>
            </a:r>
          </a:p>
          <a:p>
            <a:pPr lvl="1">
              <a:buFont typeface="Wingdings" panose="05000000000000000000" pitchFamily="2" charset="2"/>
              <a:buChar char="§"/>
            </a:pPr>
            <a:r>
              <a:rPr lang="en-US" kern="0" dirty="0">
                <a:effectLst/>
                <a:latin typeface="Calibri" panose="020F0502020204030204" pitchFamily="34" charset="0"/>
                <a:ea typeface="Calibri" panose="020F0502020204030204" pitchFamily="34" charset="0"/>
              </a:rPr>
              <a:t>the ways in which your district collected input and feedback from different stakeholder groups</a:t>
            </a:r>
          </a:p>
          <a:p>
            <a:pPr lvl="1">
              <a:buFont typeface="Wingdings" panose="05000000000000000000" pitchFamily="2" charset="2"/>
              <a:buChar char="§"/>
            </a:pPr>
            <a:r>
              <a:rPr lang="en-US" kern="0" dirty="0">
                <a:effectLst/>
                <a:latin typeface="Calibri" panose="020F0502020204030204" pitchFamily="34" charset="0"/>
                <a:ea typeface="Calibri" panose="020F0502020204030204" pitchFamily="34" charset="0"/>
              </a:rPr>
              <a:t>The substantive input you have received to date—and whether/how that has impacted SOA plan implementation</a:t>
            </a:r>
          </a:p>
          <a:p>
            <a:endParaRPr lang="en-US" dirty="0"/>
          </a:p>
        </p:txBody>
      </p:sp>
    </p:spTree>
    <p:extLst>
      <p:ext uri="{BB962C8B-B14F-4D97-AF65-F5344CB8AC3E}">
        <p14:creationId xmlns:p14="http://schemas.microsoft.com/office/powerpoint/2010/main" val="991174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76C2A-BACD-4D5E-9337-CEF45D737361}"/>
              </a:ext>
            </a:extLst>
          </p:cNvPr>
          <p:cNvSpPr>
            <a:spLocks noGrp="1"/>
          </p:cNvSpPr>
          <p:nvPr>
            <p:ph type="title"/>
          </p:nvPr>
        </p:nvSpPr>
        <p:spPr/>
        <p:txBody>
          <a:bodyPr/>
          <a:lstStyle/>
          <a:p>
            <a:r>
              <a:rPr lang="en-US"/>
              <a:t>Resources and Supports</a:t>
            </a:r>
          </a:p>
        </p:txBody>
      </p:sp>
    </p:spTree>
    <p:extLst>
      <p:ext uri="{BB962C8B-B14F-4D97-AF65-F5344CB8AC3E}">
        <p14:creationId xmlns:p14="http://schemas.microsoft.com/office/powerpoint/2010/main" val="354439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C628F-CDFF-8E5A-59E5-DD9162EB3E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B8D80E-6AEA-2271-BFF5-4EA513ABC324}"/>
              </a:ext>
            </a:extLst>
          </p:cNvPr>
          <p:cNvSpPr>
            <a:spLocks noGrp="1"/>
          </p:cNvSpPr>
          <p:nvPr>
            <p:ph type="title"/>
          </p:nvPr>
        </p:nvSpPr>
        <p:spPr/>
        <p:txBody>
          <a:bodyPr>
            <a:noAutofit/>
          </a:bodyPr>
          <a:lstStyle/>
          <a:p>
            <a:r>
              <a:rPr lang="en-US">
                <a:solidFill>
                  <a:schemeClr val="accent5">
                    <a:lumMod val="20000"/>
                    <a:lumOff val="80000"/>
                  </a:schemeClr>
                </a:solidFill>
                <a:hlinkClick r:id="rId3">
                  <a:extLst>
                    <a:ext uri="{A12FA001-AC4F-418D-AE19-62706E023703}">
                      <ahyp:hlinkClr xmlns:ahyp="http://schemas.microsoft.com/office/drawing/2018/hyperlinkcolor" val="tx"/>
                    </a:ext>
                  </a:extLst>
                </a:hlinkClick>
              </a:rPr>
              <a:t>Resources and Supports for Districts</a:t>
            </a:r>
            <a:endParaRPr lang="en-US">
              <a:solidFill>
                <a:schemeClr val="accent5">
                  <a:lumMod val="20000"/>
                  <a:lumOff val="80000"/>
                </a:schemeClr>
              </a:solidFill>
            </a:endParaRPr>
          </a:p>
        </p:txBody>
      </p:sp>
      <p:sp>
        <p:nvSpPr>
          <p:cNvPr id="2" name="Content Placeholder 1">
            <a:extLst>
              <a:ext uri="{FF2B5EF4-FFF2-40B4-BE49-F238E27FC236}">
                <a16:creationId xmlns:a16="http://schemas.microsoft.com/office/drawing/2014/main" id="{2F06DEF4-772A-7BD1-3A94-A82433FD52EE}"/>
              </a:ext>
              <a:ext uri="{C183D7F6-B498-43B3-948B-1728B52AA6E4}">
                <adec:decorative xmlns:adec="http://schemas.microsoft.com/office/drawing/2017/decorative" val="1"/>
              </a:ext>
            </a:extLst>
          </p:cNvPr>
          <p:cNvSpPr>
            <a:spLocks noGrp="1"/>
          </p:cNvSpPr>
          <p:nvPr>
            <p:ph idx="1"/>
          </p:nvPr>
        </p:nvSpPr>
        <p:spPr>
          <a:xfrm>
            <a:off x="289932" y="2086984"/>
            <a:ext cx="11452302" cy="4052559"/>
          </a:xfrm>
        </p:spPr>
        <p:txBody>
          <a:bodyPr>
            <a:normAutofit/>
          </a:bodyPr>
          <a:lstStyle/>
          <a:p>
            <a:pPr marL="0" indent="0">
              <a:buNone/>
            </a:pPr>
            <a:endParaRPr lang="en-US"/>
          </a:p>
          <a:p>
            <a:pPr marL="0" indent="0">
              <a:buNone/>
            </a:pPr>
            <a:endParaRPr lang="en-US"/>
          </a:p>
          <a:p>
            <a:pPr>
              <a:buFont typeface="Wingdings" panose="05000000000000000000" pitchFamily="2" charset="2"/>
              <a:buChar char="Ø"/>
            </a:pPr>
            <a:endParaRPr lang="en-US"/>
          </a:p>
          <a:p>
            <a:pPr>
              <a:buFont typeface="Wingdings" panose="05000000000000000000" pitchFamily="2" charset="2"/>
              <a:buChar char="Ø"/>
            </a:pPr>
            <a:endParaRPr lang="en-US"/>
          </a:p>
        </p:txBody>
      </p:sp>
      <p:sp>
        <p:nvSpPr>
          <p:cNvPr id="7" name="TextBox 6">
            <a:extLst>
              <a:ext uri="{FF2B5EF4-FFF2-40B4-BE49-F238E27FC236}">
                <a16:creationId xmlns:a16="http://schemas.microsoft.com/office/drawing/2014/main" id="{04DB0EB0-0C9D-122D-12BA-9766E94B3EA0}"/>
              </a:ext>
            </a:extLst>
          </p:cNvPr>
          <p:cNvSpPr txBox="1"/>
          <p:nvPr/>
        </p:nvSpPr>
        <p:spPr>
          <a:xfrm>
            <a:off x="449766" y="2086984"/>
            <a:ext cx="11292468" cy="4554004"/>
          </a:xfrm>
          <a:prstGeom prst="rect">
            <a:avLst/>
          </a:prstGeom>
          <a:noFill/>
        </p:spPr>
        <p:txBody>
          <a:bodyPr wrap="square">
            <a:spAutoFit/>
          </a:bodyPr>
          <a:lstStyle/>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FY25 SOA Progress Plan Template and Submission Checklist</a:t>
            </a: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FY25 SOA Progress Update Overview Webinar (recording and slide)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Instructions for Completing FY25 SOA Progress Updates in GEM$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Links to data resources</a:t>
            </a:r>
          </a:p>
          <a:p>
            <a:pPr marL="914400" lvl="1" indent="-457200">
              <a:lnSpc>
                <a:spcPct val="107000"/>
              </a:lnSpc>
              <a:buFont typeface="Wingdings" panose="05000000000000000000" pitchFamily="2" charset="2"/>
              <a:buChar char="§"/>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Massachusetts Education-to-Career Research Data Hub’s </a:t>
            </a:r>
            <a:r>
              <a:rPr lang="en-US" sz="2400" kern="100" dirty="0">
                <a:effectLst/>
                <a:latin typeface="Calibri" panose="020F0502020204030204" pitchFamily="34" charset="0"/>
                <a:ea typeface="Aptos" panose="020B0004020202020204" pitchFamily="34" charset="0"/>
                <a:cs typeface="Times New Roman" panose="02020603050405020304" pitchFamily="18" charset="0"/>
                <a:hlinkClick r:id="rId4"/>
              </a:rPr>
              <a:t>Data </a:t>
            </a:r>
            <a:r>
              <a:rPr lang="en-US" sz="2400" kern="100" dirty="0">
                <a:latin typeface="Calibri" panose="020F0502020204030204" pitchFamily="34" charset="0"/>
                <a:ea typeface="Aptos" panose="020B0004020202020204" pitchFamily="34" charset="0"/>
                <a:cs typeface="Times New Roman" panose="02020603050405020304" pitchFamily="18" charset="0"/>
                <a:hlinkClick r:id="rId4"/>
              </a:rPr>
              <a:t>Tools for Educators</a:t>
            </a:r>
            <a:r>
              <a:rPr lang="en-US" sz="2400" kern="100" dirty="0">
                <a:latin typeface="Calibri" panose="020F0502020204030204" pitchFamily="34" charset="0"/>
                <a:ea typeface="Aptos" panose="020B0004020202020204" pitchFamily="34" charset="0"/>
                <a:cs typeface="Times New Roman" panose="02020603050405020304" pitchFamily="18" charset="0"/>
              </a:rPr>
              <a:t> </a:t>
            </a:r>
          </a:p>
          <a:p>
            <a:pPr marL="914400" lvl="1" indent="-457200">
              <a:lnSpc>
                <a:spcPct val="107000"/>
              </a:lnSpc>
              <a:buFont typeface="Wingdings" panose="05000000000000000000" pitchFamily="2" charset="2"/>
              <a:buChar char="§"/>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An updated </a:t>
            </a:r>
            <a:r>
              <a:rPr lang="en-US" sz="24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5"/>
              </a:rPr>
              <a:t>Student Outcome Comparison Tool</a:t>
            </a:r>
            <a:endParaRPr lang="en-US" sz="24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FY25 SOA Progress Update – Example of completed progress report</a:t>
            </a: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SOA:  Frequently Asked Questions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SOA Office Hours: </a:t>
            </a:r>
            <a:r>
              <a:rPr lang="en-US" sz="2800" kern="100" dirty="0">
                <a:effectLst/>
                <a:latin typeface="Calibri" panose="020F0502020204030204" pitchFamily="34" charset="0"/>
                <a:ea typeface="Aptos" panose="020B0004020202020204" pitchFamily="34" charset="0"/>
                <a:cs typeface="Times New Roman" panose="02020603050405020304" pitchFamily="18" charset="0"/>
                <a:hlinkClick r:id="rId6"/>
              </a:rPr>
              <a:t>½ hour consultations </a:t>
            </a:r>
            <a:endParaRPr lang="en-US" sz="2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07000"/>
              </a:lnSpc>
              <a:buFont typeface="Wingdings" panose="05000000000000000000" pitchFamily="2" charset="2"/>
              <a:buChar char="q"/>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Dedicated SOA email address for </a:t>
            </a:r>
            <a:r>
              <a:rPr lang="en-US" sz="2800" b="1"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7" tooltip="mailto:SOAPlans@mass.gov"/>
              </a:rPr>
              <a:t>SOAPlans@mass.gov</a:t>
            </a:r>
            <a:r>
              <a:rPr lang="en-US" sz="2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76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DE7BA-B311-44CC-9C9C-440F07D4A43E}"/>
              </a:ext>
            </a:extLst>
          </p:cNvPr>
          <p:cNvSpPr>
            <a:spLocks noGrp="1"/>
          </p:cNvSpPr>
          <p:nvPr>
            <p:ph type="title"/>
          </p:nvPr>
        </p:nvSpPr>
        <p:spPr/>
        <p:txBody>
          <a:bodyPr/>
          <a:lstStyle/>
          <a:p>
            <a:r>
              <a:rPr lang="en-US"/>
              <a:t>Once Plans Are Submitted</a:t>
            </a:r>
          </a:p>
        </p:txBody>
      </p:sp>
      <p:sp>
        <p:nvSpPr>
          <p:cNvPr id="2" name="Content Placeholder 1">
            <a:extLst>
              <a:ext uri="{FF2B5EF4-FFF2-40B4-BE49-F238E27FC236}">
                <a16:creationId xmlns:a16="http://schemas.microsoft.com/office/drawing/2014/main" id="{054D8B78-A865-4FEC-BF5D-BCD2B215BBCE}"/>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a:latin typeface="Arial"/>
                <a:cs typeface="Arial"/>
              </a:rPr>
              <a:t>April–June:  SOA Team will be reading plans  in GEM$</a:t>
            </a:r>
            <a:endParaRPr lang="en-US"/>
          </a:p>
          <a:p>
            <a:pPr lvl="1">
              <a:buFont typeface="Wingdings" panose="05000000000000000000" pitchFamily="2" charset="2"/>
              <a:buChar char="§"/>
            </a:pPr>
            <a:r>
              <a:rPr lang="en-US">
                <a:latin typeface="Arial"/>
                <a:cs typeface="Arial"/>
              </a:rPr>
              <a:t>SOA Reviewers will read plans against the items detailed in Submission Checklist </a:t>
            </a:r>
          </a:p>
          <a:p>
            <a:pPr marL="457200" lvl="1" indent="0">
              <a:buNone/>
            </a:pPr>
            <a:endParaRPr lang="en-US">
              <a:latin typeface="Arial"/>
              <a:cs typeface="Arial"/>
            </a:endParaRPr>
          </a:p>
          <a:p>
            <a:pPr lvl="1">
              <a:buFont typeface="Wingdings" panose="05000000000000000000" pitchFamily="2" charset="2"/>
              <a:buChar char="§"/>
            </a:pPr>
            <a:r>
              <a:rPr lang="en-US">
                <a:latin typeface="Arial"/>
                <a:cs typeface="Arial"/>
              </a:rPr>
              <a:t>We will follow up directly in GEM$, if we have questions and/or need additional information to accept plan as complete</a:t>
            </a:r>
            <a:endParaRPr lang="en-US"/>
          </a:p>
          <a:p>
            <a:pPr lvl="1">
              <a:buFont typeface="Wingdings" panose="05000000000000000000" pitchFamily="2" charset="2"/>
              <a:buChar char="§"/>
            </a:pPr>
            <a:endParaRPr lang="en-US"/>
          </a:p>
          <a:p>
            <a:pPr>
              <a:buFont typeface="Wingdings" panose="05000000000000000000" pitchFamily="2" charset="2"/>
              <a:buChar char="Ø"/>
            </a:pPr>
            <a:r>
              <a:rPr lang="en-US"/>
              <a:t>July 2025:   SOA Progress Reports will be posted in GEM$</a:t>
            </a:r>
          </a:p>
          <a:p>
            <a:pPr marL="457200" lvl="1" indent="0">
              <a:buNone/>
            </a:pPr>
            <a:endParaRPr lang="en-US"/>
          </a:p>
          <a:p>
            <a:pPr marL="457200" lvl="1" indent="0">
              <a:buNone/>
            </a:pPr>
            <a:endParaRPr lang="en-US"/>
          </a:p>
          <a:p>
            <a:pPr lvl="1"/>
            <a:endParaRPr lang="en-US"/>
          </a:p>
          <a:p>
            <a:pPr lvl="1">
              <a:buFont typeface="Wingdings" panose="05000000000000000000" pitchFamily="2" charset="2"/>
              <a:buChar char="§"/>
            </a:pPr>
            <a:endParaRPr lang="en-US"/>
          </a:p>
        </p:txBody>
      </p:sp>
    </p:spTree>
    <p:extLst>
      <p:ext uri="{BB962C8B-B14F-4D97-AF65-F5344CB8AC3E}">
        <p14:creationId xmlns:p14="http://schemas.microsoft.com/office/powerpoint/2010/main" val="263583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6BF11-72B8-4293-A41D-D8C412319EC3}"/>
              </a:ext>
            </a:extLst>
          </p:cNvPr>
          <p:cNvSpPr>
            <a:spLocks noGrp="1"/>
          </p:cNvSpPr>
          <p:nvPr>
            <p:ph type="title"/>
          </p:nvPr>
        </p:nvSpPr>
        <p:spPr/>
        <p:txBody>
          <a:bodyPr>
            <a:normAutofit/>
          </a:bodyPr>
          <a:lstStyle/>
          <a:p>
            <a:r>
              <a:rPr lang="en-US">
                <a:latin typeface="Calibri"/>
                <a:cs typeface="Arial"/>
              </a:rPr>
              <a:t>Overarching Goal of Student Opportunity Act</a:t>
            </a:r>
          </a:p>
        </p:txBody>
      </p:sp>
      <p:sp>
        <p:nvSpPr>
          <p:cNvPr id="2" name="Content Placeholder 1">
            <a:extLst>
              <a:ext uri="{FF2B5EF4-FFF2-40B4-BE49-F238E27FC236}">
                <a16:creationId xmlns:a16="http://schemas.microsoft.com/office/drawing/2014/main" id="{4061FE0B-6982-4BBD-8F0D-B404A0A12D77}"/>
              </a:ext>
            </a:extLst>
          </p:cNvPr>
          <p:cNvSpPr>
            <a:spLocks noGrp="1"/>
          </p:cNvSpPr>
          <p:nvPr>
            <p:ph idx="1"/>
          </p:nvPr>
        </p:nvSpPr>
        <p:spPr>
          <a:xfrm>
            <a:off x="825449" y="1873147"/>
            <a:ext cx="10515600" cy="1416464"/>
          </a:xfrm>
        </p:spPr>
        <p:txBody>
          <a:bodyPr vert="horz" lIns="91440" tIns="45720" rIns="91440" bIns="45720" rtlCol="0" anchor="t">
            <a:normAutofit/>
          </a:bodyPr>
          <a:lstStyle/>
          <a:p>
            <a:pPr marL="0" indent="0">
              <a:buNone/>
            </a:pPr>
            <a:endParaRPr lang="en-US"/>
          </a:p>
          <a:p>
            <a:pPr marL="0" indent="0">
              <a:buNone/>
            </a:pPr>
            <a:r>
              <a:rPr lang="en-US">
                <a:latin typeface="Calibri"/>
                <a:cs typeface="Arial"/>
              </a:rPr>
              <a:t>To ensure that that every student in the Commonwealth has access to a high-quality public education regardless of zip code</a:t>
            </a:r>
          </a:p>
          <a:p>
            <a:pPr marL="0" indent="0">
              <a:buNone/>
            </a:pPr>
            <a:endParaRPr lang="en-US"/>
          </a:p>
          <a:p>
            <a:pPr marL="0" indent="0">
              <a:buNone/>
            </a:pPr>
            <a:endParaRPr lang="en-US"/>
          </a:p>
          <a:p>
            <a:endParaRPr lang="en-US"/>
          </a:p>
        </p:txBody>
      </p:sp>
      <p:grpSp>
        <p:nvGrpSpPr>
          <p:cNvPr id="4" name="Group 3">
            <a:extLst>
              <a:ext uri="{FF2B5EF4-FFF2-40B4-BE49-F238E27FC236}">
                <a16:creationId xmlns:a16="http://schemas.microsoft.com/office/drawing/2014/main" id="{032441C3-BD89-4062-B84B-481CCD3FDCED}"/>
              </a:ext>
              <a:ext uri="{C183D7F6-B498-43B3-948B-1728B52AA6E4}">
                <adec:decorative xmlns:adec="http://schemas.microsoft.com/office/drawing/2017/decorative" val="1"/>
              </a:ext>
            </a:extLst>
          </p:cNvPr>
          <p:cNvGrpSpPr/>
          <p:nvPr/>
        </p:nvGrpSpPr>
        <p:grpSpPr>
          <a:xfrm>
            <a:off x="1795348" y="3568390"/>
            <a:ext cx="8062330" cy="2701460"/>
            <a:chOff x="0" y="0"/>
            <a:chExt cx="12208320" cy="3753704"/>
          </a:xfrm>
        </p:grpSpPr>
        <p:pic>
          <p:nvPicPr>
            <p:cNvPr id="5" name="Picture 4">
              <a:extLst>
                <a:ext uri="{FF2B5EF4-FFF2-40B4-BE49-F238E27FC236}">
                  <a16:creationId xmlns:a16="http://schemas.microsoft.com/office/drawing/2014/main" id="{AD281D85-F08F-494F-9FC8-BD6F489A54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448" t="15361" r="1" b="1118"/>
            <a:stretch/>
          </p:blipFill>
          <p:spPr>
            <a:xfrm>
              <a:off x="3022921" y="33625"/>
              <a:ext cx="3086092" cy="3720079"/>
            </a:xfrm>
            <a:prstGeom prst="rect">
              <a:avLst/>
            </a:prstGeom>
          </p:spPr>
        </p:pic>
        <p:pic>
          <p:nvPicPr>
            <p:cNvPr id="6" name="Picture 5" descr="DESE_DL_TenaciousPPT.ai">
              <a:extLst>
                <a:ext uri="{FF2B5EF4-FFF2-40B4-BE49-F238E27FC236}">
                  <a16:creationId xmlns:a16="http://schemas.microsoft.com/office/drawing/2014/main" id="{3AC1665C-167B-4A39-9637-59543F2487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570" t="23613" r="880" b="1512"/>
            <a:stretch/>
          </p:blipFill>
          <p:spPr>
            <a:xfrm>
              <a:off x="9168791" y="11114"/>
              <a:ext cx="3039529" cy="3723948"/>
            </a:xfrm>
            <a:prstGeom prst="rect">
              <a:avLst/>
            </a:prstGeom>
          </p:spPr>
        </p:pic>
        <p:pic>
          <p:nvPicPr>
            <p:cNvPr id="7" name="Picture 6">
              <a:extLst>
                <a:ext uri="{FF2B5EF4-FFF2-40B4-BE49-F238E27FC236}">
                  <a16:creationId xmlns:a16="http://schemas.microsoft.com/office/drawing/2014/main" id="{EEACE31B-3AA1-4E81-A075-BD72673E00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105" t="10648" r="299" b="8671"/>
            <a:stretch/>
          </p:blipFill>
          <p:spPr>
            <a:xfrm>
              <a:off x="6093183" y="11114"/>
              <a:ext cx="3085938" cy="3723948"/>
            </a:xfrm>
            <a:prstGeom prst="rect">
              <a:avLst/>
            </a:prstGeom>
          </p:spPr>
        </p:pic>
        <p:pic>
          <p:nvPicPr>
            <p:cNvPr id="8" name="Picture 7">
              <a:extLst>
                <a:ext uri="{FF2B5EF4-FFF2-40B4-BE49-F238E27FC236}">
                  <a16:creationId xmlns:a16="http://schemas.microsoft.com/office/drawing/2014/main" id="{A547E1FF-0083-4E0C-ADD3-9DC4CDF5C1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17" t="548" r="49711" b="781"/>
            <a:stretch/>
          </p:blipFill>
          <p:spPr>
            <a:xfrm>
              <a:off x="0" y="28400"/>
              <a:ext cx="3044259" cy="3723948"/>
            </a:xfrm>
            <a:prstGeom prst="rect">
              <a:avLst/>
            </a:prstGeom>
          </p:spPr>
        </p:pic>
        <p:cxnSp>
          <p:nvCxnSpPr>
            <p:cNvPr id="9" name="Straight Connector 8">
              <a:extLst>
                <a:ext uri="{FF2B5EF4-FFF2-40B4-BE49-F238E27FC236}">
                  <a16:creationId xmlns:a16="http://schemas.microsoft.com/office/drawing/2014/main" id="{C0EEBFC3-59C3-4C4F-9E15-8657AA29731C}"/>
                </a:ext>
              </a:extLst>
            </p:cNvPr>
            <p:cNvCxnSpPr/>
            <p:nvPr/>
          </p:nvCxnSpPr>
          <p:spPr>
            <a:xfrm>
              <a:off x="3022921" y="2840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9238A5-6ED2-4D6B-8D6F-34DCF227F1D3}"/>
                </a:ext>
              </a:extLst>
            </p:cNvPr>
            <p:cNvCxnSpPr/>
            <p:nvPr/>
          </p:nvCxnSpPr>
          <p:spPr>
            <a:xfrm>
              <a:off x="6077736" y="22228"/>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1DADD0-EACE-470D-8693-E1E73758C1A2}"/>
                </a:ext>
              </a:extLst>
            </p:cNvPr>
            <p:cNvCxnSpPr/>
            <p:nvPr/>
          </p:nvCxnSpPr>
          <p:spPr>
            <a:xfrm>
              <a:off x="9174682" y="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170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205A1-D6DB-B521-948A-62C4FC4E360B}"/>
              </a:ext>
            </a:extLst>
          </p:cNvPr>
          <p:cNvSpPr>
            <a:spLocks noGrp="1"/>
          </p:cNvSpPr>
          <p:nvPr>
            <p:ph type="title"/>
          </p:nvPr>
        </p:nvSpPr>
        <p:spPr/>
        <p:txBody>
          <a:bodyPr/>
          <a:lstStyle/>
          <a:p>
            <a:r>
              <a:rPr lang="en-US" dirty="0">
                <a:latin typeface="Arial"/>
                <a:cs typeface="Arial"/>
              </a:rPr>
              <a:t>Contact</a:t>
            </a:r>
            <a:endParaRPr lang="en-US" dirty="0"/>
          </a:p>
        </p:txBody>
      </p:sp>
      <p:sp>
        <p:nvSpPr>
          <p:cNvPr id="2" name="Content Placeholder 1">
            <a:extLst>
              <a:ext uri="{FF2B5EF4-FFF2-40B4-BE49-F238E27FC236}">
                <a16:creationId xmlns:a16="http://schemas.microsoft.com/office/drawing/2014/main" id="{F996C96C-AC9A-8AE5-1189-E85BC2D4B3DF}"/>
              </a:ext>
            </a:extLst>
          </p:cNvPr>
          <p:cNvSpPr>
            <a:spLocks noGrp="1"/>
          </p:cNvSpPr>
          <p:nvPr>
            <p:ph idx="1"/>
          </p:nvPr>
        </p:nvSpPr>
        <p:spPr/>
        <p:txBody>
          <a:bodyPr vert="horz" lIns="91440" tIns="45720" rIns="91440" bIns="45720" rtlCol="0" anchor="t">
            <a:normAutofit/>
          </a:bodyPr>
          <a:lstStyle/>
          <a:p>
            <a:pPr marL="0" indent="0">
              <a:buNone/>
            </a:pPr>
            <a:r>
              <a:rPr lang="en-US" sz="3200" dirty="0"/>
              <a:t>Please contact Karen Johnston with questions. Here’s the best way to reach her:</a:t>
            </a:r>
          </a:p>
          <a:p>
            <a:pPr marL="0" indent="0">
              <a:buNone/>
            </a:pPr>
            <a:endParaRPr lang="en-US" dirty="0"/>
          </a:p>
          <a:p>
            <a:pPr marL="457200" lvl="1" indent="0">
              <a:buNone/>
            </a:pPr>
            <a:r>
              <a:rPr lang="en-US" sz="2600" dirty="0"/>
              <a:t>Option 1:  Send an email to </a:t>
            </a:r>
            <a:r>
              <a:rPr lang="en-US" sz="2600" dirty="0">
                <a:hlinkClick r:id="rId3"/>
              </a:rPr>
              <a:t>SOAPlans@mass.gov</a:t>
            </a:r>
            <a:r>
              <a:rPr lang="en-US" sz="2600" dirty="0"/>
              <a:t> </a:t>
            </a:r>
          </a:p>
          <a:p>
            <a:pPr marL="457200" lvl="1" indent="0">
              <a:buNone/>
            </a:pPr>
            <a:r>
              <a:rPr lang="en-US" sz="2600" dirty="0"/>
              <a:t>Option 2:  Set up a ½ hour consultation using this </a:t>
            </a:r>
            <a:r>
              <a:rPr lang="en-US" sz="2600" dirty="0">
                <a:hlinkClick r:id="rId4"/>
              </a:rPr>
              <a:t>scheduling link</a:t>
            </a:r>
            <a:r>
              <a:rPr lang="en-US" sz="2600" dirty="0"/>
              <a:t>. </a:t>
            </a:r>
          </a:p>
        </p:txBody>
      </p:sp>
    </p:spTree>
    <p:extLst>
      <p:ext uri="{BB962C8B-B14F-4D97-AF65-F5344CB8AC3E}">
        <p14:creationId xmlns:p14="http://schemas.microsoft.com/office/powerpoint/2010/main" val="3339295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F7103-BBCD-B17C-F26F-4C4DB2A85501}"/>
              </a:ext>
            </a:extLst>
          </p:cNvPr>
          <p:cNvSpPr>
            <a:spLocks noGrp="1"/>
          </p:cNvSpPr>
          <p:nvPr>
            <p:ph type="title"/>
          </p:nvPr>
        </p:nvSpPr>
        <p:spPr/>
        <p:txBody>
          <a:bodyPr/>
          <a:lstStyle/>
          <a:p>
            <a:r>
              <a:rPr lang="en-US" dirty="0"/>
              <a:t>Questions?</a:t>
            </a:r>
          </a:p>
        </p:txBody>
      </p:sp>
      <p:pic>
        <p:nvPicPr>
          <p:cNvPr id="5" name="Content Placeholder 4" descr="Wooden blocks with question marks">
            <a:extLst>
              <a:ext uri="{FF2B5EF4-FFF2-40B4-BE49-F238E27FC236}">
                <a16:creationId xmlns:a16="http://schemas.microsoft.com/office/drawing/2014/main" id="{A32CF55E-79AE-2FDF-36B2-930D70DEA3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7525" y="2087563"/>
            <a:ext cx="6076950" cy="4051300"/>
          </a:xfrm>
        </p:spPr>
      </p:pic>
    </p:spTree>
    <p:extLst>
      <p:ext uri="{BB962C8B-B14F-4D97-AF65-F5344CB8AC3E}">
        <p14:creationId xmlns:p14="http://schemas.microsoft.com/office/powerpoint/2010/main" val="407664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49705-B7D2-492C-AB94-2652951602F4}"/>
              </a:ext>
            </a:extLst>
          </p:cNvPr>
          <p:cNvSpPr>
            <a:spLocks noGrp="1"/>
          </p:cNvSpPr>
          <p:nvPr>
            <p:ph type="title"/>
          </p:nvPr>
        </p:nvSpPr>
        <p:spPr/>
        <p:txBody>
          <a:bodyPr>
            <a:normAutofit/>
          </a:bodyPr>
          <a:lstStyle/>
          <a:p>
            <a:r>
              <a:rPr lang="en-US">
                <a:latin typeface="Calibri"/>
                <a:cs typeface="Arial"/>
              </a:rPr>
              <a:t>SOA introduced two key components </a:t>
            </a:r>
            <a:endParaRPr lang="en-US">
              <a:latin typeface="Calibri"/>
            </a:endParaRPr>
          </a:p>
        </p:txBody>
      </p:sp>
      <p:graphicFrame>
        <p:nvGraphicFramePr>
          <p:cNvPr id="4" name="Diagram 4">
            <a:extLst>
              <a:ext uri="{FF2B5EF4-FFF2-40B4-BE49-F238E27FC236}">
                <a16:creationId xmlns:a16="http://schemas.microsoft.com/office/drawing/2014/main" id="{BB9D192B-54CD-9335-FDDF-6B8954EEF0D6}"/>
              </a:ext>
              <a:ext uri="{C183D7F6-B498-43B3-948B-1728B52AA6E4}">
                <adec:decorative xmlns:adec="http://schemas.microsoft.com/office/drawing/2017/decorative" val="1"/>
              </a:ext>
            </a:extLst>
          </p:cNvPr>
          <p:cNvGraphicFramePr/>
          <p:nvPr/>
        </p:nvGraphicFramePr>
        <p:xfrm>
          <a:off x="991047" y="1409576"/>
          <a:ext cx="10641806" cy="4799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01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4A6EB9-F3E2-4D00-B3CE-AFE1E70222C1}"/>
              </a:ext>
            </a:extLst>
          </p:cNvPr>
          <p:cNvSpPr>
            <a:spLocks noGrp="1"/>
          </p:cNvSpPr>
          <p:nvPr>
            <p:ph type="title"/>
          </p:nvPr>
        </p:nvSpPr>
        <p:spPr/>
        <p:txBody>
          <a:bodyPr>
            <a:normAutofit/>
          </a:bodyPr>
          <a:lstStyle/>
          <a:p>
            <a:r>
              <a:rPr lang="en-US">
                <a:latin typeface="Calibri"/>
                <a:cs typeface="Arial"/>
              </a:rPr>
              <a:t>SOA Plans versus District Improvement Plans</a:t>
            </a:r>
          </a:p>
        </p:txBody>
      </p:sp>
      <p:sp>
        <p:nvSpPr>
          <p:cNvPr id="2" name="Content Placeholder 1">
            <a:extLst>
              <a:ext uri="{FF2B5EF4-FFF2-40B4-BE49-F238E27FC236}">
                <a16:creationId xmlns:a16="http://schemas.microsoft.com/office/drawing/2014/main" id="{8C5644E7-032F-4978-B6AA-B18848CBAB7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b="1" i="0" dirty="0">
                <a:solidFill>
                  <a:srgbClr val="000000"/>
                </a:solidFill>
                <a:effectLst/>
                <a:latin typeface="Calibri"/>
                <a:cs typeface="Arial"/>
              </a:rPr>
              <a:t>The District Improvement Plan (DIP</a:t>
            </a:r>
            <a:r>
              <a:rPr lang="en-US" b="0" i="0" dirty="0">
                <a:solidFill>
                  <a:srgbClr val="000000"/>
                </a:solidFill>
                <a:effectLst/>
                <a:latin typeface="Calibri"/>
                <a:cs typeface="Arial"/>
              </a:rPr>
              <a:t>) serves as a comprehensive plan that describes the full set of strategies that a district will implement to support all students in their district.</a:t>
            </a:r>
            <a:r>
              <a:rPr lang="en-US" dirty="0">
                <a:solidFill>
                  <a:srgbClr val="000000"/>
                </a:solidFill>
                <a:latin typeface="Calibri"/>
                <a:cs typeface="Arial"/>
              </a:rPr>
              <a:t> </a:t>
            </a:r>
            <a:endParaRPr lang="en-US" b="0" i="0" dirty="0">
              <a:solidFill>
                <a:srgbClr val="000000"/>
              </a:solidFill>
              <a:effectLst/>
              <a:latin typeface="Calibri"/>
            </a:endParaRPr>
          </a:p>
          <a:p>
            <a:pPr>
              <a:buFont typeface="Wingdings" panose="05000000000000000000" pitchFamily="2" charset="2"/>
              <a:buChar char="Ø"/>
            </a:pPr>
            <a:endParaRPr lang="en-US" dirty="0">
              <a:solidFill>
                <a:srgbClr val="000000"/>
              </a:solidFill>
              <a:latin typeface="Calibri"/>
            </a:endParaRPr>
          </a:p>
          <a:p>
            <a:pPr>
              <a:buFont typeface="Wingdings" panose="05000000000000000000" pitchFamily="2" charset="2"/>
              <a:buChar char="Ø"/>
            </a:pPr>
            <a:r>
              <a:rPr lang="en-US" b="0" i="0" dirty="0">
                <a:solidFill>
                  <a:srgbClr val="000000"/>
                </a:solidFill>
                <a:effectLst/>
                <a:latin typeface="Calibri"/>
                <a:cs typeface="Arial"/>
              </a:rPr>
              <a:t>By contrast, the </a:t>
            </a:r>
            <a:r>
              <a:rPr lang="en-US" b="1" i="0" dirty="0">
                <a:solidFill>
                  <a:srgbClr val="000000"/>
                </a:solidFill>
                <a:effectLst/>
                <a:latin typeface="Calibri"/>
                <a:cs typeface="Arial"/>
              </a:rPr>
              <a:t>SOA Plan </a:t>
            </a:r>
            <a:r>
              <a:rPr lang="en-US" b="0" i="0" dirty="0">
                <a:solidFill>
                  <a:srgbClr val="000000"/>
                </a:solidFill>
                <a:effectLst/>
                <a:latin typeface="Calibri"/>
                <a:cs typeface="Arial"/>
              </a:rPr>
              <a:t>centers on student groups experiencing disparities in educational opportunities and outcomes – and describes key evidence-based strategies the district is implementing to reduce those disparities.</a:t>
            </a:r>
            <a:endParaRPr lang="en-US" b="1" i="0" dirty="0">
              <a:solidFill>
                <a:srgbClr val="000000"/>
              </a:solidFill>
              <a:effectLst/>
              <a:latin typeface="Calibri"/>
              <a:cs typeface="Arial"/>
            </a:endParaRPr>
          </a:p>
        </p:txBody>
      </p:sp>
    </p:spTree>
    <p:extLst>
      <p:ext uri="{BB962C8B-B14F-4D97-AF65-F5344CB8AC3E}">
        <p14:creationId xmlns:p14="http://schemas.microsoft.com/office/powerpoint/2010/main" val="72062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13CDF-E99D-9327-95F7-40580A536E4C}"/>
              </a:ext>
            </a:extLst>
          </p:cNvPr>
          <p:cNvSpPr>
            <a:spLocks noGrp="1"/>
          </p:cNvSpPr>
          <p:nvPr>
            <p:ph type="title"/>
          </p:nvPr>
        </p:nvSpPr>
        <p:spPr/>
        <p:txBody>
          <a:bodyPr>
            <a:normAutofit/>
          </a:bodyPr>
          <a:lstStyle/>
          <a:p>
            <a:r>
              <a:rPr lang="en-US" sz="4000">
                <a:latin typeface="Calibri"/>
                <a:cs typeface="Calibri"/>
              </a:rPr>
              <a:t>SOA Plan Submission Cycle</a:t>
            </a:r>
            <a:endParaRPr lang="en-US">
              <a:latin typeface="Calibri"/>
            </a:endParaRPr>
          </a:p>
        </p:txBody>
      </p:sp>
      <p:sp>
        <p:nvSpPr>
          <p:cNvPr id="2" name="Content Placeholder 1">
            <a:extLst>
              <a:ext uri="{FF2B5EF4-FFF2-40B4-BE49-F238E27FC236}">
                <a16:creationId xmlns:a16="http://schemas.microsoft.com/office/drawing/2014/main" id="{E8649219-5D57-9C57-4EBC-C805B1E19A2C}"/>
              </a:ext>
            </a:extLst>
          </p:cNvPr>
          <p:cNvSpPr>
            <a:spLocks noGrp="1"/>
          </p:cNvSpPr>
          <p:nvPr>
            <p:ph idx="1"/>
          </p:nvPr>
        </p:nvSpPr>
        <p:spPr>
          <a:xfrm>
            <a:off x="252896" y="2086984"/>
            <a:ext cx="9621079" cy="4052559"/>
          </a:xfrm>
        </p:spPr>
        <p:txBody>
          <a:bodyPr vert="horz" lIns="91440" tIns="45720" rIns="91440" bIns="45720" rtlCol="0" anchor="t">
            <a:normAutofit fontScale="92500" lnSpcReduction="10000"/>
          </a:bodyPr>
          <a:lstStyle/>
          <a:p>
            <a:r>
              <a:rPr lang="en-US" b="1" dirty="0">
                <a:latin typeface="Calibri"/>
                <a:cs typeface="Arial"/>
              </a:rPr>
              <a:t>January 2021:</a:t>
            </a:r>
            <a:r>
              <a:rPr lang="en-US" dirty="0">
                <a:latin typeface="Calibri"/>
                <a:cs typeface="Arial"/>
              </a:rPr>
              <a:t> Districts submitted an initial </a:t>
            </a:r>
            <a:r>
              <a:rPr lang="en-US" u="sng" dirty="0">
                <a:latin typeface="Calibri"/>
                <a:cs typeface="Arial"/>
              </a:rPr>
              <a:t>three-year SOA plan</a:t>
            </a:r>
            <a:endParaRPr lang="en-US" b="1" dirty="0">
              <a:latin typeface="Calibri"/>
            </a:endParaRPr>
          </a:p>
          <a:p>
            <a:r>
              <a:rPr lang="en-US" b="1" dirty="0">
                <a:latin typeface="Calibri"/>
                <a:cs typeface="Arial"/>
              </a:rPr>
              <a:t>April 2022: </a:t>
            </a:r>
            <a:r>
              <a:rPr lang="en-US" dirty="0">
                <a:latin typeface="Calibri"/>
                <a:cs typeface="Arial"/>
              </a:rPr>
              <a:t>Districts submitted a comprehensive amendment to their original plan</a:t>
            </a:r>
            <a:endParaRPr lang="en-US" dirty="0">
              <a:latin typeface="Calibri"/>
            </a:endParaRPr>
          </a:p>
          <a:p>
            <a:r>
              <a:rPr lang="en-US" b="1" dirty="0">
                <a:latin typeface="Calibri"/>
                <a:cs typeface="Arial"/>
              </a:rPr>
              <a:t>April 2023: </a:t>
            </a:r>
            <a:r>
              <a:rPr lang="en-US" dirty="0">
                <a:latin typeface="Calibri"/>
                <a:cs typeface="Arial"/>
              </a:rPr>
              <a:t>Districts submitted a progress update</a:t>
            </a:r>
            <a:endParaRPr lang="en-US" dirty="0">
              <a:latin typeface="Calibri"/>
            </a:endParaRPr>
          </a:p>
          <a:p>
            <a:pPr marL="0" indent="0">
              <a:buNone/>
            </a:pPr>
            <a:endParaRPr lang="en-US" dirty="0">
              <a:latin typeface="Calibri"/>
              <a:cs typeface="Arial"/>
            </a:endParaRPr>
          </a:p>
          <a:p>
            <a:r>
              <a:rPr lang="en-US" b="1" dirty="0">
                <a:latin typeface="Calibri"/>
                <a:cs typeface="Arial"/>
              </a:rPr>
              <a:t>April 2024: </a:t>
            </a:r>
            <a:r>
              <a:rPr lang="en-US" dirty="0">
                <a:latin typeface="Calibri"/>
                <a:cs typeface="Arial"/>
              </a:rPr>
              <a:t>Districts will submit a </a:t>
            </a:r>
            <a:r>
              <a:rPr lang="en-US" u="sng" dirty="0">
                <a:latin typeface="Calibri"/>
                <a:cs typeface="Arial"/>
              </a:rPr>
              <a:t>new three-year SOA plan</a:t>
            </a:r>
          </a:p>
          <a:p>
            <a:r>
              <a:rPr lang="en-US" b="1" dirty="0">
                <a:highlight>
                  <a:srgbClr val="00FF00"/>
                </a:highlight>
                <a:latin typeface="Calibri"/>
                <a:cs typeface="Arial"/>
              </a:rPr>
              <a:t>Spring 2025: </a:t>
            </a:r>
            <a:r>
              <a:rPr lang="en-US" dirty="0">
                <a:highlight>
                  <a:srgbClr val="00FF00"/>
                </a:highlight>
                <a:latin typeface="Calibri"/>
                <a:cs typeface="Arial"/>
              </a:rPr>
              <a:t>Districts will submit a progress update</a:t>
            </a:r>
            <a:endParaRPr lang="en-US" dirty="0">
              <a:highlight>
                <a:srgbClr val="00FF00"/>
              </a:highlight>
              <a:latin typeface="Calibri"/>
            </a:endParaRPr>
          </a:p>
          <a:p>
            <a:r>
              <a:rPr lang="en-US" b="1" dirty="0">
                <a:latin typeface="Calibri"/>
                <a:cs typeface="Arial"/>
              </a:rPr>
              <a:t>Spring 2026:</a:t>
            </a:r>
            <a:r>
              <a:rPr lang="en-US" dirty="0">
                <a:latin typeface="Calibri"/>
                <a:cs typeface="Arial"/>
              </a:rPr>
              <a:t> Districts will submit a progress update</a:t>
            </a:r>
            <a:endParaRPr lang="en-US" dirty="0">
              <a:latin typeface="Calibri"/>
            </a:endParaRPr>
          </a:p>
          <a:p>
            <a:r>
              <a:rPr lang="en-US" b="1" dirty="0">
                <a:latin typeface="Calibri"/>
                <a:cs typeface="Arial"/>
              </a:rPr>
              <a:t>April 2027: </a:t>
            </a:r>
            <a:r>
              <a:rPr lang="en-US" dirty="0">
                <a:latin typeface="Calibri"/>
                <a:cs typeface="Arial"/>
              </a:rPr>
              <a:t>Districts will submit a </a:t>
            </a:r>
            <a:r>
              <a:rPr lang="en-US" u="sng" dirty="0">
                <a:latin typeface="Calibri"/>
                <a:cs typeface="Arial"/>
              </a:rPr>
              <a:t>new three-year SOA plan</a:t>
            </a:r>
            <a:endParaRPr lang="en-US" u="sng" dirty="0">
              <a:latin typeface="Calibri"/>
            </a:endParaRPr>
          </a:p>
        </p:txBody>
      </p:sp>
      <p:sp>
        <p:nvSpPr>
          <p:cNvPr id="6" name="Callout: Right Arrow 5" descr="Call out arrow pointing to the right">
            <a:extLst>
              <a:ext uri="{FF2B5EF4-FFF2-40B4-BE49-F238E27FC236}">
                <a16:creationId xmlns:a16="http://schemas.microsoft.com/office/drawing/2014/main" id="{3B418212-846B-C4E3-BCEB-39A38E4F2A60}"/>
              </a:ext>
            </a:extLst>
          </p:cNvPr>
          <p:cNvSpPr/>
          <p:nvPr/>
        </p:nvSpPr>
        <p:spPr>
          <a:xfrm>
            <a:off x="9237317" y="2086113"/>
            <a:ext cx="916608" cy="1435651"/>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D6CDF08-ECA4-4DFE-A3AE-E48CB951FF59}"/>
              </a:ext>
            </a:extLst>
          </p:cNvPr>
          <p:cNvSpPr txBox="1"/>
          <p:nvPr/>
        </p:nvSpPr>
        <p:spPr>
          <a:xfrm>
            <a:off x="10323445" y="2092187"/>
            <a:ext cx="15571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rPr>
              <a:t>The first submission cycle was modified due to COVID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allout: Right Arrow 3" descr="Call out arrow pointing to the right">
            <a:extLst>
              <a:ext uri="{FF2B5EF4-FFF2-40B4-BE49-F238E27FC236}">
                <a16:creationId xmlns:a16="http://schemas.microsoft.com/office/drawing/2014/main" id="{2E184949-35DD-F41A-DBB4-333059D17875}"/>
              </a:ext>
            </a:extLst>
          </p:cNvPr>
          <p:cNvSpPr/>
          <p:nvPr/>
        </p:nvSpPr>
        <p:spPr>
          <a:xfrm>
            <a:off x="9237317" y="4118113"/>
            <a:ext cx="916608" cy="183321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07EEFB5-0316-8168-A845-D947B73025FB}"/>
              </a:ext>
            </a:extLst>
          </p:cNvPr>
          <p:cNvSpPr txBox="1"/>
          <p:nvPr/>
        </p:nvSpPr>
        <p:spPr>
          <a:xfrm>
            <a:off x="10323445" y="4113143"/>
            <a:ext cx="15571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rPr>
              <a:t>This is a return to the regular submission cycle as required by law</a:t>
            </a:r>
          </a:p>
        </p:txBody>
      </p:sp>
    </p:spTree>
    <p:extLst>
      <p:ext uri="{BB962C8B-B14F-4D97-AF65-F5344CB8AC3E}">
        <p14:creationId xmlns:p14="http://schemas.microsoft.com/office/powerpoint/2010/main" val="276930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214585-8836-2D6D-3C81-2A8378FEF41E}"/>
              </a:ext>
            </a:extLst>
          </p:cNvPr>
          <p:cNvSpPr>
            <a:spLocks noGrp="1"/>
          </p:cNvSpPr>
          <p:nvPr>
            <p:ph type="title"/>
          </p:nvPr>
        </p:nvSpPr>
        <p:spPr/>
        <p:txBody>
          <a:bodyPr>
            <a:normAutofit/>
          </a:bodyPr>
          <a:lstStyle/>
          <a:p>
            <a:r>
              <a:rPr lang="en-US" sz="5400"/>
              <a:t>FY25 SOA Plan Progress Report</a:t>
            </a:r>
          </a:p>
        </p:txBody>
      </p:sp>
      <p:sp>
        <p:nvSpPr>
          <p:cNvPr id="5" name="Text Placeholder 4">
            <a:extLst>
              <a:ext uri="{FF2B5EF4-FFF2-40B4-BE49-F238E27FC236}">
                <a16:creationId xmlns:a16="http://schemas.microsoft.com/office/drawing/2014/main" id="{AAA03068-8D24-4830-1943-3A9B1EDCD22C}"/>
              </a:ext>
            </a:extLst>
          </p:cNvPr>
          <p:cNvSpPr>
            <a:spLocks noGrp="1"/>
          </p:cNvSpPr>
          <p:nvPr>
            <p:ph type="body" idx="1"/>
          </p:nvPr>
        </p:nvSpPr>
        <p:spPr/>
        <p:txBody>
          <a:bodyPr/>
          <a:lstStyle/>
          <a:p>
            <a:r>
              <a:rPr lang="en-US" b="1">
                <a:solidFill>
                  <a:srgbClr val="C00000"/>
                </a:solidFill>
              </a:rPr>
              <a:t>Plans are due in GEM$ by April 1, 2025</a:t>
            </a:r>
          </a:p>
        </p:txBody>
      </p:sp>
    </p:spTree>
    <p:extLst>
      <p:ext uri="{BB962C8B-B14F-4D97-AF65-F5344CB8AC3E}">
        <p14:creationId xmlns:p14="http://schemas.microsoft.com/office/powerpoint/2010/main" val="201471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4FAC4-3EA9-B1F2-A3ED-1CD50361D15E}"/>
              </a:ext>
            </a:extLst>
          </p:cNvPr>
          <p:cNvSpPr>
            <a:spLocks noGrp="1"/>
          </p:cNvSpPr>
          <p:nvPr>
            <p:ph type="title"/>
          </p:nvPr>
        </p:nvSpPr>
        <p:spPr/>
        <p:txBody>
          <a:bodyPr>
            <a:normAutofit fontScale="90000"/>
          </a:bodyPr>
          <a:lstStyle/>
          <a:p>
            <a:r>
              <a:rPr lang="en-US"/>
              <a:t>Progress Reports will be submitted in </a:t>
            </a:r>
            <a:r>
              <a:rPr lang="en-US">
                <a:solidFill>
                  <a:schemeClr val="accent5">
                    <a:lumMod val="40000"/>
                    <a:lumOff val="60000"/>
                  </a:schemeClr>
                </a:solidFill>
                <a:hlinkClick r:id="rId3">
                  <a:extLst>
                    <a:ext uri="{A12FA001-AC4F-418D-AE19-62706E023703}">
                      <ahyp:hlinkClr xmlns:ahyp="http://schemas.microsoft.com/office/drawing/2018/hyperlinkcolor" val="tx"/>
                    </a:ext>
                  </a:extLst>
                </a:hlinkClick>
              </a:rPr>
              <a:t>GEM$</a:t>
            </a:r>
            <a:endParaRPr lang="en-US">
              <a:solidFill>
                <a:schemeClr val="accent5">
                  <a:lumMod val="40000"/>
                  <a:lumOff val="60000"/>
                </a:schemeClr>
              </a:solidFill>
            </a:endParaRPr>
          </a:p>
        </p:txBody>
      </p:sp>
      <p:sp>
        <p:nvSpPr>
          <p:cNvPr id="2" name="Content Placeholder 1">
            <a:extLst>
              <a:ext uri="{FF2B5EF4-FFF2-40B4-BE49-F238E27FC236}">
                <a16:creationId xmlns:a16="http://schemas.microsoft.com/office/drawing/2014/main" id="{B3E95D9F-A2EB-1683-7635-AF49E97C524E}"/>
              </a:ext>
            </a:extLst>
          </p:cNvPr>
          <p:cNvSpPr>
            <a:spLocks noGrp="1"/>
          </p:cNvSpPr>
          <p:nvPr>
            <p:ph idx="1"/>
          </p:nvPr>
        </p:nvSpPr>
        <p:spPr/>
        <p:txBody>
          <a:bodyPr>
            <a:normAutofit/>
          </a:bodyPr>
          <a:lstStyle/>
          <a:p>
            <a:pPr>
              <a:buFont typeface="Wingdings" panose="05000000000000000000" pitchFamily="2" charset="2"/>
              <a:buChar char="q"/>
            </a:pPr>
            <a:r>
              <a:rPr lang="en-US"/>
              <a:t>make sure your district’s </a:t>
            </a:r>
            <a:r>
              <a:rPr lang="en-US" i="1"/>
              <a:t>User Access Administrator </a:t>
            </a:r>
            <a:r>
              <a:rPr lang="en-US"/>
              <a:t>assigns the </a:t>
            </a:r>
            <a:r>
              <a:rPr lang="en-US">
                <a:solidFill>
                  <a:schemeClr val="accent6">
                    <a:lumMod val="75000"/>
                  </a:schemeClr>
                </a:solidFill>
              </a:rPr>
              <a:t>LEA SOA Plan Writer</a:t>
            </a:r>
            <a:r>
              <a:rPr lang="en-US"/>
              <a:t> role to anyone entering plan in GEM$</a:t>
            </a:r>
          </a:p>
          <a:p>
            <a:pPr marL="457200" lvl="1" indent="0">
              <a:buNone/>
            </a:pPr>
            <a:r>
              <a:rPr lang="en-US" sz="2000" b="1"/>
              <a:t>Note:  </a:t>
            </a:r>
            <a:r>
              <a:rPr lang="en-US" sz="2000"/>
              <a:t>this includes Superintendents, who need to be assigned the LEA SOA Plan Writer role before they can enter information into template</a:t>
            </a:r>
          </a:p>
          <a:p>
            <a:pPr lvl="1">
              <a:buFont typeface="Wingdings" panose="05000000000000000000" pitchFamily="2" charset="2"/>
              <a:buChar char="§"/>
            </a:pPr>
            <a:endParaRPr lang="en-US"/>
          </a:p>
          <a:p>
            <a:pPr>
              <a:buFont typeface="Wingdings" panose="05000000000000000000" pitchFamily="2" charset="2"/>
              <a:buChar char="q"/>
            </a:pPr>
            <a:r>
              <a:rPr lang="en-US"/>
              <a:t>FY25 SOA Plan Progress Report Template </a:t>
            </a:r>
          </a:p>
          <a:p>
            <a:pPr lvl="1">
              <a:buFont typeface="Wingdings" panose="05000000000000000000" pitchFamily="2" charset="2"/>
              <a:buChar char="§"/>
            </a:pPr>
            <a:r>
              <a:rPr lang="en-US"/>
              <a:t>will open in GEM$ by </a:t>
            </a:r>
            <a:r>
              <a:rPr lang="en-US" b="1"/>
              <a:t>February 17</a:t>
            </a:r>
          </a:p>
          <a:p>
            <a:pPr lvl="1">
              <a:buFont typeface="Wingdings" panose="05000000000000000000" pitchFamily="2" charset="2"/>
              <a:buChar char="§"/>
            </a:pPr>
            <a:r>
              <a:rPr lang="en-US"/>
              <a:t>the SOA Plan Progress Report is an </a:t>
            </a:r>
            <a:r>
              <a:rPr lang="en-US" i="1"/>
              <a:t>Application Supplement</a:t>
            </a:r>
          </a:p>
          <a:p>
            <a:pPr lvl="1">
              <a:buFont typeface="Wingdings" panose="05000000000000000000" pitchFamily="2" charset="2"/>
              <a:buChar char="§"/>
            </a:pPr>
            <a:r>
              <a:rPr lang="en-US"/>
              <a:t>Make certain you set the </a:t>
            </a:r>
            <a:r>
              <a:rPr lang="en-US" i="1"/>
              <a:t>Fiscal Year </a:t>
            </a:r>
            <a:r>
              <a:rPr lang="en-US"/>
              <a:t>to </a:t>
            </a:r>
            <a:r>
              <a:rPr lang="en-US" b="1"/>
              <a:t>2025</a:t>
            </a:r>
          </a:p>
          <a:p>
            <a:pPr marL="457200" lvl="1" indent="0">
              <a:buNone/>
            </a:pPr>
            <a:endParaRPr lang="en-US"/>
          </a:p>
          <a:p>
            <a:pPr>
              <a:buFont typeface="Wingdings" panose="05000000000000000000" pitchFamily="2" charset="2"/>
              <a:buChar char="q"/>
            </a:pPr>
            <a:endParaRPr lang="en-US" b="1"/>
          </a:p>
          <a:p>
            <a:pPr marL="0" indent="0">
              <a:buNone/>
            </a:pPr>
            <a:endParaRPr lang="en-US"/>
          </a:p>
          <a:p>
            <a:pPr marL="457200" lvl="1" indent="0">
              <a:buNone/>
            </a:pPr>
            <a:endParaRPr lang="en-US"/>
          </a:p>
        </p:txBody>
      </p:sp>
    </p:spTree>
    <p:extLst>
      <p:ext uri="{BB962C8B-B14F-4D97-AF65-F5344CB8AC3E}">
        <p14:creationId xmlns:p14="http://schemas.microsoft.com/office/powerpoint/2010/main" val="281687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39FBD-9FDF-C21F-4192-CFEC61C1093A}"/>
              </a:ext>
            </a:extLst>
          </p:cNvPr>
          <p:cNvSpPr>
            <a:spLocks noGrp="1"/>
          </p:cNvSpPr>
          <p:nvPr>
            <p:ph type="title"/>
          </p:nvPr>
        </p:nvSpPr>
        <p:spPr/>
        <p:txBody>
          <a:bodyPr>
            <a:normAutofit/>
          </a:bodyPr>
          <a:lstStyle/>
          <a:p>
            <a:r>
              <a:rPr lang="en-US" dirty="0"/>
              <a:t>How to access </a:t>
            </a:r>
            <a:r>
              <a:rPr lang="en-US"/>
              <a:t>your district’s SOA Plan</a:t>
            </a:r>
            <a:endParaRPr lang="en-US" dirty="0"/>
          </a:p>
        </p:txBody>
      </p:sp>
      <p:sp>
        <p:nvSpPr>
          <p:cNvPr id="2" name="Content Placeholder 1">
            <a:extLst>
              <a:ext uri="{FF2B5EF4-FFF2-40B4-BE49-F238E27FC236}">
                <a16:creationId xmlns:a16="http://schemas.microsoft.com/office/drawing/2014/main" id="{21736A88-09B5-2517-5582-9183E5C45468}"/>
              </a:ext>
            </a:extLst>
          </p:cNvPr>
          <p:cNvSpPr>
            <a:spLocks noGrp="1"/>
          </p:cNvSpPr>
          <p:nvPr>
            <p:ph idx="1"/>
          </p:nvPr>
        </p:nvSpPr>
        <p:spPr/>
        <p:txBody>
          <a:bodyPr>
            <a:normAutofit fontScale="85000" lnSpcReduction="20000"/>
          </a:bodyPr>
          <a:lstStyle/>
          <a:p>
            <a:pPr marL="0" indent="0">
              <a:buNone/>
            </a:pPr>
            <a:r>
              <a:rPr lang="en-US" sz="3000" dirty="0">
                <a:latin typeface="Aptos Display" panose="020B0004020202020204" pitchFamily="34" charset="0"/>
              </a:rPr>
              <a:t>We recommend that you have a copy of your SOA Plan on hand as you develop your FY25 SOA Plan Progress Report.  There are several ways to access your district’s SOA Plan:</a:t>
            </a:r>
          </a:p>
          <a:p>
            <a:pPr marL="0" indent="0">
              <a:buNone/>
            </a:pPr>
            <a:endParaRPr lang="en-US" sz="4000" dirty="0">
              <a:latin typeface="Aptos Display"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u="none" strike="noStrike" dirty="0">
                <a:effectLst/>
                <a:latin typeface="Aptos Display" panose="020B0004020202020204" pitchFamily="34" charset="0"/>
              </a:rPr>
              <a:t>Download a copy from your district web page.</a:t>
            </a:r>
            <a:r>
              <a:rPr lang="en-US" b="0" i="0" u="none" strike="noStrike" dirty="0">
                <a:effectLst/>
                <a:latin typeface="Aptos Display" panose="020B0004020202020204" pitchFamily="34" charset="0"/>
              </a:rPr>
              <a:t>   The SOA legislation requires districts to post their  SOA Plans on their web pages</a:t>
            </a:r>
            <a:r>
              <a:rPr lang="en-US" b="0" i="1" u="none" strike="noStrike" dirty="0">
                <a:effectLst/>
                <a:latin typeface="Aptos Display" panose="020B00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1" dirty="0">
              <a:latin typeface="Aptos Display"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1" dirty="0">
                <a:latin typeface="Aptos Display" panose="020B0004020202020204" pitchFamily="34" charset="0"/>
              </a:rPr>
              <a:t> In DESE’s </a:t>
            </a:r>
            <a:r>
              <a:rPr lang="en-US" i="1" dirty="0">
                <a:latin typeface="Aptos Display" panose="020B0004020202020204" pitchFamily="34" charset="0"/>
                <a:hlinkClick r:id="rId3"/>
              </a:rPr>
              <a:t>Grants Education Management System</a:t>
            </a:r>
            <a:r>
              <a:rPr lang="en-US" i="1" dirty="0">
                <a:latin typeface="Aptos Display" panose="020B0004020202020204" pitchFamily="34" charset="0"/>
              </a:rPr>
              <a:t> (GEM$):</a:t>
            </a:r>
          </a:p>
          <a:p>
            <a:pPr marL="914400" lvl="1" indent="-457200">
              <a:buFont typeface="+mj-lt"/>
              <a:buAutoNum type="alphaLcParenR"/>
            </a:pPr>
            <a:r>
              <a:rPr lang="en-US" dirty="0"/>
              <a:t>Individual district SOA Plans are publicly available in GEM$ using these </a:t>
            </a:r>
            <a:r>
              <a:rPr lang="en-US" b="0" i="0" u="none" strike="noStrike" dirty="0">
                <a:solidFill>
                  <a:srgbClr val="0060C7"/>
                </a:solidFill>
                <a:effectLst/>
                <a:latin typeface="Aptos Display" panose="020B0004020202020204" pitchFamily="34" charset="0"/>
                <a:hlinkClick r:id="rId4"/>
              </a:rPr>
              <a:t>Instructions for Accessing a District's SOA Plan in GEMS </a:t>
            </a:r>
            <a:r>
              <a:rPr lang="en-US" b="0" i="0" dirty="0">
                <a:solidFill>
                  <a:srgbClr val="212529"/>
                </a:solidFill>
                <a:effectLst/>
                <a:latin typeface="Aptos Display" panose="020B0004020202020204" pitchFamily="34" charset="0"/>
              </a:rPr>
              <a:t> </a:t>
            </a:r>
          </a:p>
          <a:p>
            <a:pPr marL="914400" lvl="1" indent="-457200">
              <a:buFont typeface="+mj-lt"/>
              <a:buAutoNum type="alphaLcParenR"/>
            </a:pPr>
            <a:r>
              <a:rPr lang="en-US" dirty="0"/>
              <a:t>Anyone assigned the LEA Superintendent/Chief Executive or SOA Plan Writer roles can log into GEM$ and open their SOA Plan using </a:t>
            </a:r>
            <a:r>
              <a:rPr lang="en-US" b="0" i="0" u="none" strike="noStrike" dirty="0">
                <a:solidFill>
                  <a:srgbClr val="0060C7"/>
                </a:solidFill>
                <a:effectLst/>
                <a:latin typeface="Aptos Display" panose="020B0004020202020204" pitchFamily="34" charset="0"/>
                <a:hlinkClick r:id="rId5"/>
              </a:rPr>
              <a:t>Instructions for Completing SOA Plans in GEM$</a:t>
            </a:r>
            <a:r>
              <a:rPr lang="en-US" b="0" i="0" u="none" strike="noStrike" dirty="0">
                <a:solidFill>
                  <a:srgbClr val="0060C7"/>
                </a:solidFill>
                <a:effectLst/>
                <a:latin typeface="Aptos Display" panose="020B0004020202020204" pitchFamily="34" charset="0"/>
              </a:rPr>
              <a:t>. </a:t>
            </a:r>
          </a:p>
          <a:p>
            <a:pPr marL="0" indent="0">
              <a:buFont typeface="+mj-lt"/>
              <a:buNone/>
            </a:pPr>
            <a:endParaRPr lang="en-US" b="0" i="0" u="none" strike="noStrike" dirty="0">
              <a:solidFill>
                <a:srgbClr val="0060C7"/>
              </a:solidFill>
              <a:effectLst/>
              <a:latin typeface="Aptos Display" panose="020B0004020202020204" pitchFamily="34" charset="0"/>
            </a:endParaRPr>
          </a:p>
          <a:p>
            <a:endParaRPr lang="en-US" dirty="0"/>
          </a:p>
        </p:txBody>
      </p:sp>
    </p:spTree>
    <p:extLst>
      <p:ext uri="{BB962C8B-B14F-4D97-AF65-F5344CB8AC3E}">
        <p14:creationId xmlns:p14="http://schemas.microsoft.com/office/powerpoint/2010/main" val="21423370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536</TotalTime>
  <Words>4567</Words>
  <Application>Microsoft Office PowerPoint</Application>
  <PresentationFormat>Widescreen</PresentationFormat>
  <Paragraphs>332</Paragraphs>
  <Slides>31</Slides>
  <Notes>30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-apple-system</vt:lpstr>
      <vt:lpstr>Noto Sans Symbols</vt:lpstr>
      <vt:lpstr>Aptos</vt:lpstr>
      <vt:lpstr>Aptos Display</vt:lpstr>
      <vt:lpstr>Arial</vt:lpstr>
      <vt:lpstr>Calibri</vt:lpstr>
      <vt:lpstr>Calibri Light</vt:lpstr>
      <vt:lpstr>Courier New</vt:lpstr>
      <vt:lpstr>Helvetica</vt:lpstr>
      <vt:lpstr>Quattrocento Sans</vt:lpstr>
      <vt:lpstr>Segoe UI</vt:lpstr>
      <vt:lpstr>Times New Roman</vt:lpstr>
      <vt:lpstr>Wingdings</vt:lpstr>
      <vt:lpstr>1_Office Theme</vt:lpstr>
      <vt:lpstr>2_Office Theme</vt:lpstr>
      <vt:lpstr>Overview of FY25 SOA Plan Progress Reports</vt:lpstr>
      <vt:lpstr>Agenda</vt:lpstr>
      <vt:lpstr>Overarching Goal of Student Opportunity Act</vt:lpstr>
      <vt:lpstr>SOA introduced two key components </vt:lpstr>
      <vt:lpstr>SOA Plans versus District Improvement Plans</vt:lpstr>
      <vt:lpstr>SOA Plan Submission Cycle</vt:lpstr>
      <vt:lpstr>FY25 SOA Plan Progress Report</vt:lpstr>
      <vt:lpstr>Progress Reports will be submitted in GEM$</vt:lpstr>
      <vt:lpstr>How to access your district’s SOA Plan</vt:lpstr>
      <vt:lpstr>Two final points</vt:lpstr>
      <vt:lpstr>FY25 SOA Plan Progress Report Template</vt:lpstr>
      <vt:lpstr>As you shape your narrative:</vt:lpstr>
      <vt:lpstr>Key Evidence-Based Programs in SOA Plan</vt:lpstr>
      <vt:lpstr>Section 1:  Summary of Progress to Date</vt:lpstr>
      <vt:lpstr>Section 1: Summary of Progress to Date </vt:lpstr>
      <vt:lpstr>Progress Monitoring Data</vt:lpstr>
      <vt:lpstr>Implementation Activities</vt:lpstr>
      <vt:lpstr>Early Evidence of Change</vt:lpstr>
      <vt:lpstr>Progress in Closing Disparities</vt:lpstr>
      <vt:lpstr>Improving Outcomes and Reducing Disparities</vt:lpstr>
      <vt:lpstr>Progress towards meeting targets:  lowest performing students group</vt:lpstr>
      <vt:lpstr>Section 2: Key Changes to your plan and Next Steps in Implementation</vt:lpstr>
      <vt:lpstr>Section 2: Key Changes and Next Steps</vt:lpstr>
      <vt:lpstr>Section 3:  Engaging families/caregivers and other stakeholders</vt:lpstr>
      <vt:lpstr>Section 3: Engaging families/caregivers  and other stakeholders</vt:lpstr>
      <vt:lpstr>Section 3: Engaging families/caregivers  and other stakeholders </vt:lpstr>
      <vt:lpstr>Resources and Supports</vt:lpstr>
      <vt:lpstr>Resources and Supports for Districts</vt:lpstr>
      <vt:lpstr>Once Plans Are Submitted</vt:lpstr>
      <vt:lpstr>Contact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FY25 SOA Plan Progress Reports</dc:title>
  <dc:creator>DESE</dc:creator>
  <cp:lastModifiedBy>Zou, Dong (EOE)</cp:lastModifiedBy>
  <cp:revision>10</cp:revision>
  <dcterms:created xsi:type="dcterms:W3CDTF">2024-12-09T14:18:05Z</dcterms:created>
  <dcterms:modified xsi:type="dcterms:W3CDTF">2025-02-14T19:34:13Z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14 2025 12:00AM</vt:lpwstr>
  </property>
</Properties>
</file>