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5"/>
  </p:sldMasterIdLst>
  <p:notesMasterIdLst>
    <p:notesMasterId r:id="rId8"/>
  </p:notesMasterIdLst>
  <p:sldIdLst>
    <p:sldId id="261" r:id="rId6"/>
    <p:sldId id="262" r:id="rId7"/>
  </p:sldIdLst>
  <p:sldSz cx="7772400" cy="100584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ski, Dawn M.  (DESE)" initials="BDM(" lastIdx="1" clrIdx="0">
    <p:extLst>
      <p:ext uri="{19B8F6BF-5375-455C-9EA6-DF929625EA0E}">
        <p15:presenceInfo xmlns:p15="http://schemas.microsoft.com/office/powerpoint/2012/main" userId="S::dawn.benski@doe.mass.edu::24454f64-f9fe-441c-a30e-d0a09f80bf49" providerId="AD"/>
      </p:ext>
    </p:extLst>
  </p:cmAuthor>
  <p:cmAuthor id="2" name="Waterman, Craig (DESE)" initials="WC(" lastIdx="11" clrIdx="1">
    <p:extLst>
      <p:ext uri="{19B8F6BF-5375-455C-9EA6-DF929625EA0E}">
        <p15:presenceInfo xmlns:p15="http://schemas.microsoft.com/office/powerpoint/2012/main" userId="S-1-5-21-875326689-928589111-1252796590-22727" providerId="AD"/>
      </p:ext>
    </p:extLst>
  </p:cmAuthor>
  <p:cmAuthor id="3" name="Bradshaw, Rachel (DESE)" initials="BR(" lastIdx="12" clrIdx="2">
    <p:extLst>
      <p:ext uri="{19B8F6BF-5375-455C-9EA6-DF929625EA0E}">
        <p15:presenceInfo xmlns:p15="http://schemas.microsoft.com/office/powerpoint/2012/main" userId="S::rachel.bradshaw@doe.mass.edu::bb6051b2-126d-4fe0-b0fd-01c3a114f4cc" providerId="AD"/>
      </p:ext>
    </p:extLst>
  </p:cmAuthor>
  <p:cmAuthor id="4" name="Benski, Dawn M.  (DESE)" initials="BDM( [2]" lastIdx="9" clrIdx="3">
    <p:extLst>
      <p:ext uri="{19B8F6BF-5375-455C-9EA6-DF929625EA0E}">
        <p15:presenceInfo xmlns:p15="http://schemas.microsoft.com/office/powerpoint/2012/main" userId="S::Dawn.M.Benski@mass.gov::24454f64-f9fe-441c-a30e-d0a09f80bf49" providerId="AD"/>
      </p:ext>
    </p:extLst>
  </p:cmAuthor>
  <p:cmAuthor id="5" name="Pickens, Allison D. (DESE)" initials="PAD(" lastIdx="14" clrIdx="4">
    <p:extLst>
      <p:ext uri="{19B8F6BF-5375-455C-9EA6-DF929625EA0E}">
        <p15:presenceInfo xmlns:p15="http://schemas.microsoft.com/office/powerpoint/2012/main" userId="S::allison.d.pickens@mass.gov::0ae516b2-edfb-4233-9435-4118ae0fa7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4F0F"/>
    <a:srgbClr val="DF6613"/>
    <a:srgbClr val="EC7524"/>
    <a:srgbClr val="5C84CC"/>
    <a:srgbClr val="164686"/>
    <a:srgbClr val="F5B88F"/>
    <a:srgbClr val="DAE3F3"/>
    <a:srgbClr val="E8EEF8"/>
    <a:srgbClr val="E6E6E6"/>
    <a:srgbClr val="91A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3" autoAdjust="0"/>
    <p:restoredTop sz="93390" autoAdjust="0"/>
  </p:normalViewPr>
  <p:slideViewPr>
    <p:cSldViewPr snapToGrid="0">
      <p:cViewPr>
        <p:scale>
          <a:sx n="100" d="100"/>
          <a:sy n="100" d="100"/>
        </p:scale>
        <p:origin x="966" y="-113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944EF43-5126-4763-AB4E-CDEA93A5B5AD}" type="datetimeFigureOut">
              <a:rPr lang="en-US" smtClean="0"/>
              <a:t>8/27/2021</a:t>
            </a:fld>
            <a:endParaRPr lang="en-US"/>
          </a:p>
        </p:txBody>
      </p:sp>
      <p:sp>
        <p:nvSpPr>
          <p:cNvPr id="4" name="Slide Image Placeholder 3"/>
          <p:cNvSpPr>
            <a:spLocks noGrp="1" noRot="1" noChangeAspect="1"/>
          </p:cNvSpPr>
          <p:nvPr>
            <p:ph type="sldImg" idx="2"/>
          </p:nvPr>
        </p:nvSpPr>
        <p:spPr>
          <a:xfrm>
            <a:off x="2293938" y="1162050"/>
            <a:ext cx="242252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D234583-FC24-4905-AAD1-10A263C9685F}" type="slidenum">
              <a:rPr lang="en-US" smtClean="0"/>
              <a:t>‹#›</a:t>
            </a:fld>
            <a:endParaRPr lang="en-US"/>
          </a:p>
        </p:txBody>
      </p:sp>
    </p:spTree>
    <p:extLst>
      <p:ext uri="{BB962C8B-B14F-4D97-AF65-F5344CB8AC3E}">
        <p14:creationId xmlns:p14="http://schemas.microsoft.com/office/powerpoint/2010/main" val="20078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234583-FC24-4905-AAD1-10A263C9685F}" type="slidenum">
              <a:rPr lang="en-US" smtClean="0"/>
              <a:t>1</a:t>
            </a:fld>
            <a:endParaRPr lang="en-US"/>
          </a:p>
        </p:txBody>
      </p:sp>
    </p:spTree>
    <p:extLst>
      <p:ext uri="{BB962C8B-B14F-4D97-AF65-F5344CB8AC3E}">
        <p14:creationId xmlns:p14="http://schemas.microsoft.com/office/powerpoint/2010/main" val="807189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50F330-1702-4C59-8C08-870BA12E6ED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2270911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F330-1702-4C59-8C08-870BA12E6ED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2739205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F330-1702-4C59-8C08-870BA12E6ED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1990554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F330-1702-4C59-8C08-870BA12E6ED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3493139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50F330-1702-4C59-8C08-870BA12E6EDC}" type="datetimeFigureOut">
              <a:rPr lang="en-US" smtClean="0"/>
              <a:t>8/27/2021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409203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F330-1702-4C59-8C08-870BA12E6EDC}"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3591182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F330-1702-4C59-8C08-870BA12E6EDC}" type="datetimeFigureOut">
              <a:rPr lang="en-US" smtClean="0"/>
              <a:t>8/27/2021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132712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F330-1702-4C59-8C08-870BA12E6EDC}" type="datetimeFigureOut">
              <a:rPr lang="en-US" smtClean="0"/>
              <a:t>8/27/2021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2662621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F330-1702-4C59-8C08-870BA12E6EDC}" type="datetimeFigureOut">
              <a:rPr lang="en-US" smtClean="0"/>
              <a:t>8/27/2021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85458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6D50F330-1702-4C59-8C08-870BA12E6EDC}"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314940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6D50F330-1702-4C59-8C08-870BA12E6EDC}" type="datetimeFigureOut">
              <a:rPr lang="en-US" smtClean="0"/>
              <a:t>8/27/2021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B85059-5764-4A6B-8530-8E615165E08D}" type="slidenum">
              <a:rPr lang="en-US" smtClean="0"/>
              <a:t>‹#›</a:t>
            </a:fld>
            <a:endParaRPr lang="en-US"/>
          </a:p>
        </p:txBody>
      </p:sp>
    </p:spTree>
    <p:extLst>
      <p:ext uri="{BB962C8B-B14F-4D97-AF65-F5344CB8AC3E}">
        <p14:creationId xmlns:p14="http://schemas.microsoft.com/office/powerpoint/2010/main" val="204878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6D50F330-1702-4C59-8C08-870BA12E6EDC}" type="datetimeFigureOut">
              <a:rPr lang="en-US" smtClean="0"/>
              <a:t>8/27/2021</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9FB85059-5764-4A6B-8530-8E615165E08D}" type="slidenum">
              <a:rPr lang="en-US" smtClean="0"/>
              <a:t>‹#›</a:t>
            </a:fld>
            <a:endParaRPr lang="en-US"/>
          </a:p>
        </p:txBody>
      </p:sp>
    </p:spTree>
    <p:extLst>
      <p:ext uri="{BB962C8B-B14F-4D97-AF65-F5344CB8AC3E}">
        <p14:creationId xmlns:p14="http://schemas.microsoft.com/office/powerpoint/2010/main" val="763282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image" Target="../media/image2.png"/><Relationship Id="rId3" Type="http://schemas.microsoft.com/office/2007/relationships/media" Target="../media/media2.m4a"/><Relationship Id="rId7" Type="http://schemas.microsoft.com/office/2007/relationships/media" Target="../media/media4.m4a"/><Relationship Id="rId12" Type="http://schemas.openxmlformats.org/officeDocument/2006/relationships/image" Target="../media/image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11" Type="http://schemas.openxmlformats.org/officeDocument/2006/relationships/hyperlink" Target="https://www.doe.mass.edu/instruction/arts/qrg-performing-arts-interview-transcript.docx" TargetMode="External"/><Relationship Id="rId5" Type="http://schemas.microsoft.com/office/2007/relationships/media" Target="../media/media3.m4a"/><Relationship Id="rId15" Type="http://schemas.openxmlformats.org/officeDocument/2006/relationships/image" Target="../media/image4.png"/><Relationship Id="rId10" Type="http://schemas.openxmlformats.org/officeDocument/2006/relationships/notesSlide" Target="../notesSlides/notesSlide1.xml"/><Relationship Id="rId4" Type="http://schemas.openxmlformats.org/officeDocument/2006/relationships/audio" Target="../media/media2.m4a"/><Relationship Id="rId9" Type="http://schemas.openxmlformats.org/officeDocument/2006/relationships/slideLayout" Target="../slideLayouts/slideLayout1.xml"/><Relationship Id="rId1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www.daystardance.com/workshops_residencies.html" TargetMode="External"/><Relationship Id="rId3" Type="http://schemas.openxmlformats.org/officeDocument/2006/relationships/hyperlink" Target="https://youtu.be/sR_lawuu_tk" TargetMode="External"/><Relationship Id="rId7" Type="http://schemas.openxmlformats.org/officeDocument/2006/relationships/hyperlink" Target="https://www.rochestercitynewspaper.com/rochester/rochester-10-rosalie-daystar-jones/Content?oid=11203193" TargetMode="External"/><Relationship Id="rId2" Type="http://schemas.openxmlformats.org/officeDocument/2006/relationships/hyperlink" Target="http://daystardance.com/artist.html" TargetMode="External"/><Relationship Id="rId1" Type="http://schemas.openxmlformats.org/officeDocument/2006/relationships/slideLayout" Target="../slideLayouts/slideLayout2.xml"/><Relationship Id="rId6" Type="http://schemas.openxmlformats.org/officeDocument/2006/relationships/hyperlink" Target="https://www.youtube.com/watch?v=TRRX8nBWqB8&amp;t=12s" TargetMode="External"/><Relationship Id="rId5" Type="http://schemas.openxmlformats.org/officeDocument/2006/relationships/hyperlink" Target="https://www.youtube.com/watch?v=ftFw66bwltQ&amp;t=30s" TargetMode="External"/><Relationship Id="rId10" Type="http://schemas.openxmlformats.org/officeDocument/2006/relationships/image" Target="../media/image3.png"/><Relationship Id="rId4" Type="http://schemas.openxmlformats.org/officeDocument/2006/relationships/image" Target="../media/image1.jpeg"/><Relationship Id="rId9"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DF6E-01FD-4030-B976-3A6FE80AF115}"/>
              </a:ext>
            </a:extLst>
          </p:cNvPr>
          <p:cNvSpPr>
            <a:spLocks noGrp="1"/>
          </p:cNvSpPr>
          <p:nvPr>
            <p:ph type="ctrTitle"/>
          </p:nvPr>
        </p:nvSpPr>
        <p:spPr>
          <a:xfrm>
            <a:off x="0" y="1708449"/>
            <a:ext cx="3481754" cy="724157"/>
          </a:xfrm>
          <a:solidFill>
            <a:srgbClr val="164686"/>
          </a:solidFill>
          <a:ln/>
        </p:spPr>
        <p:style>
          <a:lnRef idx="1">
            <a:schemeClr val="accent5"/>
          </a:lnRef>
          <a:fillRef idx="3">
            <a:schemeClr val="accent5"/>
          </a:fillRef>
          <a:effectRef idx="2">
            <a:schemeClr val="accent5"/>
          </a:effectRef>
          <a:fontRef idx="minor">
            <a:schemeClr val="lt1"/>
          </a:fontRef>
        </p:style>
        <p:txBody>
          <a:bodyPr>
            <a:normAutofit/>
          </a:bodyPr>
          <a:lstStyle/>
          <a:p>
            <a:r>
              <a:rPr lang="en-US" sz="1100" dirty="0">
                <a:latin typeface="+mn-lt"/>
              </a:rPr>
              <a:t>Page 1</a:t>
            </a:r>
            <a:br>
              <a:rPr lang="en-US" sz="1100" dirty="0">
                <a:latin typeface="+mn-lt"/>
              </a:rPr>
            </a:br>
            <a:endParaRPr lang="en-US" sz="1100" dirty="0">
              <a:latin typeface="+mn-lt"/>
            </a:endParaRPr>
          </a:p>
        </p:txBody>
      </p:sp>
      <p:sp>
        <p:nvSpPr>
          <p:cNvPr id="3" name="TextBox 2">
            <a:extLst>
              <a:ext uri="{FF2B5EF4-FFF2-40B4-BE49-F238E27FC236}">
                <a16:creationId xmlns:a16="http://schemas.microsoft.com/office/drawing/2014/main" id="{D90A968C-5E19-4212-A02A-204D3C4FC5CB}"/>
              </a:ext>
            </a:extLst>
          </p:cNvPr>
          <p:cNvSpPr txBox="1"/>
          <p:nvPr/>
        </p:nvSpPr>
        <p:spPr>
          <a:xfrm>
            <a:off x="-15789" y="2284748"/>
            <a:ext cx="3530967" cy="1107996"/>
          </a:xfrm>
          <a:prstGeom prst="rect">
            <a:avLst/>
          </a:prstGeom>
          <a:solidFill>
            <a:schemeClr val="bg1"/>
          </a:solidFill>
        </p:spPr>
        <p:txBody>
          <a:bodyPr wrap="square" rtlCol="0">
            <a:spAutoFit/>
          </a:bodyPr>
          <a:lstStyle/>
          <a:p>
            <a:r>
              <a:rPr lang="en-US" sz="1100" b="1" dirty="0">
                <a:solidFill>
                  <a:srgbClr val="AD4F0F"/>
                </a:solidFill>
                <a:latin typeface="Calibri" panose="020F0502020204030204" pitchFamily="34" charset="0"/>
                <a:ea typeface="Calibri" panose="020F0502020204030204" pitchFamily="34" charset="0"/>
                <a:cs typeface="Times New Roman" panose="02020603050405020304" pitchFamily="18" charset="0"/>
              </a:rPr>
              <a:t>Creativity</a:t>
            </a:r>
            <a:r>
              <a:rPr lang="en-US" sz="1100" b="1" i="1" dirty="0">
                <a:solidFill>
                  <a:srgbClr val="AD4F0F"/>
                </a:solidFill>
                <a:latin typeface="Calibri" panose="020F0502020204030204" pitchFamily="34" charset="0"/>
                <a:ea typeface="Calibri" panose="020F0502020204030204" pitchFamily="34" charset="0"/>
                <a:cs typeface="Times New Roman" panose="02020603050405020304" pitchFamily="18" charset="0"/>
              </a:rPr>
              <a:t>: </a:t>
            </a:r>
          </a:p>
          <a:p>
            <a:r>
              <a:rPr lang="en-US" sz="1100" i="1" dirty="0">
                <a:latin typeface="Calibri" panose="020F0502020204030204" pitchFamily="34" charset="0"/>
                <a:ea typeface="Calibri" panose="020F0502020204030204" pitchFamily="34" charset="0"/>
                <a:cs typeface="Times New Roman" panose="02020603050405020304" pitchFamily="18" charset="0"/>
              </a:rPr>
              <a:t>Let Artistic Intent Drive the Lesson.</a:t>
            </a:r>
          </a:p>
          <a:p>
            <a:r>
              <a:rPr lang="en-US" sz="1100" b="1" dirty="0">
                <a:solidFill>
                  <a:srgbClr val="AD4F0F"/>
                </a:solidFill>
                <a:latin typeface="Calibri" panose="020F0502020204030204" pitchFamily="34" charset="0"/>
                <a:ea typeface="Calibri" panose="020F0502020204030204" pitchFamily="34" charset="0"/>
                <a:cs typeface="Times New Roman" panose="02020603050405020304" pitchFamily="18" charset="0"/>
              </a:rPr>
              <a:t>Identity: </a:t>
            </a:r>
          </a:p>
          <a:p>
            <a:r>
              <a:rPr lang="en-US" sz="1100" i="1" dirty="0">
                <a:latin typeface="Calibri" panose="020F0502020204030204" pitchFamily="34" charset="0"/>
                <a:ea typeface="Calibri" panose="020F0502020204030204" pitchFamily="34" charset="0"/>
                <a:cs typeface="Times New Roman" panose="02020603050405020304" pitchFamily="18" charset="0"/>
              </a:rPr>
              <a:t>Reflect Diverse Cultures, Values, &amp; Experiences.*</a:t>
            </a:r>
          </a:p>
          <a:p>
            <a:r>
              <a:rPr lang="en-US" sz="1100" b="1" dirty="0">
                <a:solidFill>
                  <a:srgbClr val="AD4F0F"/>
                </a:solidFill>
                <a:latin typeface="Calibri" panose="020F0502020204030204" pitchFamily="34" charset="0"/>
                <a:ea typeface="Calibri" panose="020F0502020204030204" pitchFamily="34" charset="0"/>
                <a:cs typeface="Times New Roman" panose="02020603050405020304" pitchFamily="18" charset="0"/>
              </a:rPr>
              <a:t>Mastery: </a:t>
            </a:r>
          </a:p>
          <a:p>
            <a:r>
              <a:rPr lang="en-US" sz="1100" i="1" dirty="0">
                <a:latin typeface="Calibri" panose="020F0502020204030204" pitchFamily="34" charset="0"/>
                <a:ea typeface="Calibri" panose="020F0502020204030204" pitchFamily="34" charset="0"/>
                <a:cs typeface="Times New Roman" panose="02020603050405020304" pitchFamily="18" charset="0"/>
              </a:rPr>
              <a:t>Develop Artistic Practices.</a:t>
            </a:r>
          </a:p>
        </p:txBody>
      </p:sp>
      <p:sp>
        <p:nvSpPr>
          <p:cNvPr id="13" name="Rectangle 12">
            <a:extLst>
              <a:ext uri="{FF2B5EF4-FFF2-40B4-BE49-F238E27FC236}">
                <a16:creationId xmlns:a16="http://schemas.microsoft.com/office/drawing/2014/main" id="{948B2C30-EE3E-4245-9B98-32CCFBFF9A01}"/>
              </a:ext>
            </a:extLst>
          </p:cNvPr>
          <p:cNvSpPr/>
          <p:nvPr/>
        </p:nvSpPr>
        <p:spPr>
          <a:xfrm>
            <a:off x="-3770" y="3808905"/>
            <a:ext cx="7772400" cy="3213700"/>
          </a:xfrm>
          <a:prstGeom prst="rect">
            <a:avLst/>
          </a:prstGeom>
          <a:solidFill>
            <a:srgbClr val="EC7524"/>
          </a:solidFill>
          <a:ln>
            <a:noFill/>
          </a:ln>
        </p:spPr>
        <p:style>
          <a:lnRef idx="0">
            <a:schemeClr val="accent2"/>
          </a:lnRef>
          <a:fillRef idx="3">
            <a:schemeClr val="accent2"/>
          </a:fillRef>
          <a:effectRef idx="3">
            <a:schemeClr val="accent2"/>
          </a:effectRef>
          <a:fontRef idx="minor">
            <a:schemeClr val="lt1"/>
          </a:fontRef>
        </p:style>
        <p:txBody>
          <a:bodyPr wrap="square">
            <a:spAutoFit/>
          </a:bodyPr>
          <a:lstStyle/>
          <a:p>
            <a:pPr marR="0" lvl="0">
              <a:lnSpc>
                <a:spcPct val="107000"/>
              </a:lnSpc>
              <a:spcBef>
                <a:spcPts val="0"/>
              </a:spcBef>
              <a:spcAft>
                <a:spcPts val="0"/>
              </a:spcAft>
            </a:pPr>
            <a:r>
              <a:rPr lang="en-US" sz="1400" b="1" dirty="0">
                <a:latin typeface="Calibri" panose="020F0502020204030204" pitchFamily="34" charset="0"/>
                <a:ea typeface="Calibri" panose="020F0502020204030204" pitchFamily="34" charset="0"/>
                <a:cs typeface="Times New Roman" panose="02020603050405020304" pitchFamily="18" charset="0"/>
              </a:rPr>
              <a:t>Allyn Phelps, Music Teacher, on How He Puts the Arts Framework into Practice</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00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Allyn Phelps is an elementary music educator (K-6) in the Northborough Public Schools. He has a bachelor's degree from the University of Massachusetts Amherst and a master's degree from Boston University, where he is currently an on-campus doctoral student. His classroom practice and research focus include rethinking and designing elementary music education using democratic ideals to foster justice-oriented, student-led, and empowering learning. </a:t>
            </a:r>
            <a:r>
              <a:rPr kumimoji="0" lang="en-US" sz="100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hlinkClick r:id="rId11"/>
              </a:rPr>
              <a:t>Find the transcript of this interview here.</a:t>
            </a:r>
            <a:endParaRPr kumimoji="0" lang="en-US" sz="100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5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Question 1: Can you share how you organize your music program to serve your students’ artistic intent?</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Allyn Phelps</a:t>
            </a: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Question 2: How did you come to this model of teaching and learning in the Arts?  </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Allyn Phelps: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Question 3: What student outcomes </a:t>
            </a:r>
            <a:r>
              <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do</a:t>
            </a: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you notice as a result of approaching instruction this way?  </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Allyn Phelps:</a:t>
            </a:r>
          </a:p>
          <a:p>
            <a:pPr marL="0" marR="0" lvl="0" indent="0" algn="l" defTabSz="457200" rtl="0" eaLnBrk="1" fontAlgn="auto" latinLnBrk="0" hangingPunct="1">
              <a:lnSpc>
                <a:spcPct val="107000"/>
              </a:lnSpc>
              <a:spcBef>
                <a:spcPts val="0"/>
              </a:spcBef>
              <a:spcAft>
                <a:spcPts val="0"/>
              </a:spcAft>
              <a:buClrTx/>
              <a:buSzTx/>
              <a:buFontTx/>
              <a:buNone/>
              <a:tabLst/>
              <a:defRPr/>
            </a:pP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Question 4: Can you walk us through what a typical day looks like in your program? </a:t>
            </a:r>
          </a:p>
          <a:p>
            <a:pPr marL="0" marR="0" lvl="0" indent="0" algn="l" defTabSz="457200" rtl="0" eaLnBrk="1" fontAlgn="auto" latinLnBrk="0" hangingPunct="1">
              <a:lnSpc>
                <a:spcPct val="107000"/>
              </a:lnSpc>
              <a:spcBef>
                <a:spcPts val="0"/>
              </a:spcBef>
              <a:spcAft>
                <a:spcPts val="0"/>
              </a:spcAft>
              <a:buClrTx/>
              <a:buSzTx/>
              <a:buFontTx/>
              <a:buNone/>
              <a:tabLst/>
              <a:defRPr/>
            </a:pPr>
            <a:r>
              <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rPr>
              <a:t>Allyn Phelps:</a:t>
            </a:r>
            <a:endParaRPr kumimoji="0" lang="en-US" sz="11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Page 1 with Starman Logo">
            <a:extLst>
              <a:ext uri="{FF2B5EF4-FFF2-40B4-BE49-F238E27FC236}">
                <a16:creationId xmlns:a16="http://schemas.microsoft.com/office/drawing/2014/main" id="{558E9BBF-5CBD-4A50-97DE-EA3DA7351BF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30572" y="8897903"/>
            <a:ext cx="561136" cy="1089774"/>
          </a:xfrm>
          <a:prstGeom prst="rect">
            <a:avLst/>
          </a:prstGeom>
        </p:spPr>
      </p:pic>
      <p:sp>
        <p:nvSpPr>
          <p:cNvPr id="4" name="Rectangle 3">
            <a:extLst>
              <a:ext uri="{FF2B5EF4-FFF2-40B4-BE49-F238E27FC236}">
                <a16:creationId xmlns:a16="http://schemas.microsoft.com/office/drawing/2014/main" id="{675BD7CE-EC20-4D2E-A648-903ED91D88A1}"/>
              </a:ext>
            </a:extLst>
          </p:cNvPr>
          <p:cNvSpPr/>
          <p:nvPr/>
        </p:nvSpPr>
        <p:spPr>
          <a:xfrm>
            <a:off x="-103967" y="1750180"/>
            <a:ext cx="3481754" cy="543162"/>
          </a:xfrm>
          <a:prstGeom prst="rect">
            <a:avLst/>
          </a:prstGeom>
        </p:spPr>
        <p:txBody>
          <a:bodyPr wrap="square">
            <a:spAutoFit/>
          </a:bodyPr>
          <a:lstStyle/>
          <a:p>
            <a:pPr algn="ctr">
              <a:lnSpc>
                <a:spcPct val="107000"/>
              </a:lnSpc>
              <a:spcAft>
                <a:spcPts val="800"/>
              </a:spcAft>
            </a:pPr>
            <a:r>
              <a:rPr lang="en-US" sz="1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Three Important Ways to put the Arts Framework into Practice</a:t>
            </a:r>
          </a:p>
        </p:txBody>
      </p:sp>
      <p:sp>
        <p:nvSpPr>
          <p:cNvPr id="6" name="TextBox 5">
            <a:extLst>
              <a:ext uri="{FF2B5EF4-FFF2-40B4-BE49-F238E27FC236}">
                <a16:creationId xmlns:a16="http://schemas.microsoft.com/office/drawing/2014/main" id="{CFDC9B01-73BD-4C87-AC96-70A5EE64B0DE}"/>
              </a:ext>
            </a:extLst>
          </p:cNvPr>
          <p:cNvSpPr txBox="1"/>
          <p:nvPr/>
        </p:nvSpPr>
        <p:spPr>
          <a:xfrm>
            <a:off x="266709" y="9018961"/>
            <a:ext cx="288862" cy="338554"/>
          </a:xfrm>
          <a:prstGeom prst="rect">
            <a:avLst/>
          </a:prstGeom>
          <a:noFill/>
        </p:spPr>
        <p:txBody>
          <a:bodyPr wrap="none" rtlCol="0">
            <a:spAutoFit/>
          </a:bodyPr>
          <a:lstStyle/>
          <a:p>
            <a:r>
              <a:rPr lang="en-US" sz="1600" dirty="0"/>
              <a:t>1</a:t>
            </a:r>
          </a:p>
        </p:txBody>
      </p:sp>
      <p:sp>
        <p:nvSpPr>
          <p:cNvPr id="7" name="TextBox 6">
            <a:extLst>
              <a:ext uri="{FF2B5EF4-FFF2-40B4-BE49-F238E27FC236}">
                <a16:creationId xmlns:a16="http://schemas.microsoft.com/office/drawing/2014/main" id="{2E59A28A-1CAC-4820-8769-91193E80BEA8}"/>
              </a:ext>
            </a:extLst>
          </p:cNvPr>
          <p:cNvSpPr txBox="1"/>
          <p:nvPr/>
        </p:nvSpPr>
        <p:spPr>
          <a:xfrm>
            <a:off x="872721" y="8908284"/>
            <a:ext cx="1811102" cy="307777"/>
          </a:xfrm>
          <a:prstGeom prst="rect">
            <a:avLst/>
          </a:prstGeom>
          <a:solidFill>
            <a:srgbClr val="5C84CC"/>
          </a:solidFill>
          <a:ln>
            <a:noFill/>
          </a:ln>
        </p:spPr>
        <p:txBody>
          <a:bodyPr wrap="square" rtlCol="0">
            <a:spAutoFit/>
          </a:bodyPr>
          <a:lstStyle/>
          <a:p>
            <a:r>
              <a:rPr lang="en-US" sz="1400" b="1" i="1" dirty="0">
                <a:solidFill>
                  <a:schemeClr val="bg1"/>
                </a:solidFill>
              </a:rPr>
              <a:t>From</a:t>
            </a:r>
            <a:r>
              <a:rPr lang="en-US" sz="1400" b="1" i="1" dirty="0"/>
              <a:t> </a:t>
            </a:r>
            <a:r>
              <a:rPr lang="en-US" sz="1400" b="1" i="1" dirty="0">
                <a:solidFill>
                  <a:schemeClr val="bg1"/>
                </a:solidFill>
              </a:rPr>
              <a:t>the Framework</a:t>
            </a:r>
          </a:p>
        </p:txBody>
      </p:sp>
      <p:sp>
        <p:nvSpPr>
          <p:cNvPr id="8" name="TextBox 7">
            <a:extLst>
              <a:ext uri="{FF2B5EF4-FFF2-40B4-BE49-F238E27FC236}">
                <a16:creationId xmlns:a16="http://schemas.microsoft.com/office/drawing/2014/main" id="{F20D32E5-2B1C-456D-BD10-2DA3CB94E6FD}"/>
              </a:ext>
            </a:extLst>
          </p:cNvPr>
          <p:cNvSpPr txBox="1"/>
          <p:nvPr/>
        </p:nvSpPr>
        <p:spPr>
          <a:xfrm rot="10800000" flipV="1">
            <a:off x="872722" y="9188238"/>
            <a:ext cx="6676940" cy="738664"/>
          </a:xfrm>
          <a:prstGeom prst="rect">
            <a:avLst/>
          </a:prstGeom>
          <a:solidFill>
            <a:srgbClr val="DAE3F3"/>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1" i="1" u="sng" strike="noStrike" kern="1200" cap="none" spc="0" normalizeH="0" baseline="0" noProof="0" dirty="0">
                <a:ln>
                  <a:noFill/>
                </a:ln>
                <a:solidFill>
                  <a:prstClr val="black"/>
                </a:solidFill>
                <a:effectLst/>
                <a:uLnTx/>
                <a:uFillTx/>
                <a:latin typeface="Calibri" panose="020F0502020204030204"/>
                <a:ea typeface="+mn-ea"/>
                <a:cs typeface="+mn-cs"/>
              </a:rPr>
              <a:t>Guiding Principle 5</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i="0" u="none" strike="noStrike" kern="1200" cap="none" spc="0" normalizeH="0" baseline="0" noProof="0" dirty="0">
                <a:ln>
                  <a:noFill/>
                </a:ln>
                <a:solidFill>
                  <a:prstClr val="black"/>
                </a:solidFill>
                <a:effectLst/>
                <a:uLnTx/>
                <a:uFillTx/>
                <a:latin typeface="Calibri" panose="020F0502020204030204"/>
                <a:ea typeface="+mn-ea"/>
                <a:cs typeface="+mn-cs"/>
              </a:rPr>
              <a:t>An effective arts education provides students with broad and frequent access to great works of art from the past and present, across genres, time periods, and styles, and represents diverse cultures in the United States and from around the world in order to develop an appreciation for the richness of artistic expression, understand the connections between art and history, and cultivate one’s own sense of beauty.</a:t>
            </a:r>
            <a:endParaRPr kumimoji="0" lang="en-US" altLang="en-US" sz="105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Question 1" descr="Question 1 Audio File">
            <a:hlinkClick r:id="" action="ppaction://media"/>
            <a:extLst>
              <a:ext uri="{FF2B5EF4-FFF2-40B4-BE49-F238E27FC236}">
                <a16:creationId xmlns:a16="http://schemas.microsoft.com/office/drawing/2014/main" id="{6C56B088-5A02-49A2-B490-E3409FBE16F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2721" y="5013335"/>
            <a:ext cx="286835" cy="286835"/>
          </a:xfrm>
          <a:prstGeom prst="rect">
            <a:avLst/>
          </a:prstGeom>
          <a:ln>
            <a:solidFill>
              <a:schemeClr val="tx1"/>
            </a:solidFill>
          </a:ln>
        </p:spPr>
      </p:pic>
      <p:pic>
        <p:nvPicPr>
          <p:cNvPr id="16" name="Question 2" descr="Question 2 Audio File">
            <a:hlinkClick r:id="" action="ppaction://media"/>
            <a:extLst>
              <a:ext uri="{FF2B5EF4-FFF2-40B4-BE49-F238E27FC236}">
                <a16:creationId xmlns:a16="http://schemas.microsoft.com/office/drawing/2014/main" id="{B8584208-027C-4A63-83E1-F03FE92FA27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72720" y="5572913"/>
            <a:ext cx="286835" cy="286835"/>
          </a:xfrm>
          <a:prstGeom prst="rect">
            <a:avLst/>
          </a:prstGeom>
          <a:ln>
            <a:solidFill>
              <a:schemeClr val="tx1"/>
            </a:solidFill>
          </a:ln>
        </p:spPr>
      </p:pic>
      <p:pic>
        <p:nvPicPr>
          <p:cNvPr id="17" name="Question 3" descr="Question 3 Audio File">
            <a:hlinkClick r:id="" action="ppaction://media"/>
            <a:extLst>
              <a:ext uri="{FF2B5EF4-FFF2-40B4-BE49-F238E27FC236}">
                <a16:creationId xmlns:a16="http://schemas.microsoft.com/office/drawing/2014/main" id="{39EA262D-D2E5-4F76-BE56-0EDDF16AF263}"/>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74263" y="6083643"/>
            <a:ext cx="286836" cy="286836"/>
          </a:xfrm>
          <a:prstGeom prst="rect">
            <a:avLst/>
          </a:prstGeom>
          <a:ln>
            <a:solidFill>
              <a:schemeClr val="tx1"/>
            </a:solidFill>
          </a:ln>
        </p:spPr>
      </p:pic>
      <p:pic>
        <p:nvPicPr>
          <p:cNvPr id="18" name="Question 4" descr="Question 4 Audio File">
            <a:hlinkClick r:id="" action="ppaction://media"/>
            <a:extLst>
              <a:ext uri="{FF2B5EF4-FFF2-40B4-BE49-F238E27FC236}">
                <a16:creationId xmlns:a16="http://schemas.microsoft.com/office/drawing/2014/main" id="{B742FC4C-485E-463D-8D39-996C9A9386CD}"/>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872719" y="6635388"/>
            <a:ext cx="286835" cy="286835"/>
          </a:xfrm>
          <a:prstGeom prst="rect">
            <a:avLst/>
          </a:prstGeom>
          <a:ln>
            <a:solidFill>
              <a:schemeClr val="tx1"/>
            </a:solidFill>
          </a:ln>
        </p:spPr>
      </p:pic>
      <p:pic>
        <p:nvPicPr>
          <p:cNvPr id="11" name="Picture 10" descr="Arts Education Quick Reference Guide&#10;The Framework in Practice: Performing Arts">
            <a:extLst>
              <a:ext uri="{FF2B5EF4-FFF2-40B4-BE49-F238E27FC236}">
                <a16:creationId xmlns:a16="http://schemas.microsoft.com/office/drawing/2014/main" id="{BDFBF1B1-729C-46A7-9F59-D0350B11958A}"/>
              </a:ext>
            </a:extLst>
          </p:cNvPr>
          <p:cNvPicPr>
            <a:picLocks noChangeAspect="1"/>
          </p:cNvPicPr>
          <p:nvPr/>
        </p:nvPicPr>
        <p:blipFill rotWithShape="1">
          <a:blip r:embed="rId14">
            <a:extLst>
              <a:ext uri="{28A0092B-C50C-407E-A947-70E740481C1C}">
                <a14:useLocalDpi xmlns:a14="http://schemas.microsoft.com/office/drawing/2010/main" val="0"/>
              </a:ext>
            </a:extLst>
          </a:blip>
          <a:srcRect t="35054" b="1"/>
          <a:stretch/>
        </p:blipFill>
        <p:spPr>
          <a:xfrm>
            <a:off x="0" y="118004"/>
            <a:ext cx="7780649" cy="1694061"/>
          </a:xfrm>
          <a:prstGeom prst="rect">
            <a:avLst/>
          </a:prstGeom>
        </p:spPr>
      </p:pic>
      <p:sp>
        <p:nvSpPr>
          <p:cNvPr id="14" name="TextBox 13">
            <a:extLst>
              <a:ext uri="{FF2B5EF4-FFF2-40B4-BE49-F238E27FC236}">
                <a16:creationId xmlns:a16="http://schemas.microsoft.com/office/drawing/2014/main" id="{BA1BC47D-2C66-4688-BC9E-B4587FC284E4}"/>
              </a:ext>
            </a:extLst>
          </p:cNvPr>
          <p:cNvSpPr txBox="1"/>
          <p:nvPr/>
        </p:nvSpPr>
        <p:spPr>
          <a:xfrm>
            <a:off x="-15789" y="3453756"/>
            <a:ext cx="3293379" cy="369332"/>
          </a:xfrm>
          <a:prstGeom prst="rect">
            <a:avLst/>
          </a:prstGeom>
          <a:solidFill>
            <a:srgbClr val="F5B88F"/>
          </a:solidFill>
        </p:spPr>
        <p:txBody>
          <a:bodyPr wrap="square" rtlCol="0">
            <a:spAutoFit/>
          </a:bodyPr>
          <a:lstStyle/>
          <a:p>
            <a:r>
              <a:rPr lang="en-US" b="1" dirty="0">
                <a:solidFill>
                  <a:schemeClr val="accent1">
                    <a:lumMod val="75000"/>
                  </a:schemeClr>
                </a:solidFill>
              </a:rPr>
              <a:t>An Interview with…</a:t>
            </a:r>
          </a:p>
        </p:txBody>
      </p:sp>
      <p:sp>
        <p:nvSpPr>
          <p:cNvPr id="19" name="TextBox 18">
            <a:extLst>
              <a:ext uri="{FF2B5EF4-FFF2-40B4-BE49-F238E27FC236}">
                <a16:creationId xmlns:a16="http://schemas.microsoft.com/office/drawing/2014/main" id="{CA0D11EE-27DB-49CC-A67D-D579A0A6E401}"/>
              </a:ext>
            </a:extLst>
          </p:cNvPr>
          <p:cNvSpPr txBox="1"/>
          <p:nvPr/>
        </p:nvSpPr>
        <p:spPr>
          <a:xfrm>
            <a:off x="12019" y="7085242"/>
            <a:ext cx="7768630" cy="1927964"/>
          </a:xfrm>
          <a:prstGeom prst="rect">
            <a:avLst/>
          </a:prstGeom>
          <a:noFill/>
        </p:spPr>
        <p:txBody>
          <a:bodyPr wrap="square" rtlCol="0">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How can performing arts teachers organize a program to serve students’ artistic intent and identity? How does that translate into mastery of content?</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It is important to have an open-ended curriculum designed for student voice and lessons structured for divergent thinking. This allows students to pursue their own ideas and make choices in service of them. A student’s culture and identity are crucial drivers of artistic intent, so the classroom climate must recognize culture as a major asset for learning in the arts. Providing students with the opportunity to pursue artists, artworks, and genres of art that appeal most to them is a helpful way to center student identity. This creates a space for authentic inquiry for both teachers and students. To teach for mastery, learning should align to the artistic practices and supporting content standards, which require students to grapple with rigorous concepts and skills in order to successfully execute their artistic ideas.</a:t>
            </a:r>
          </a:p>
        </p:txBody>
      </p:sp>
      <p:sp>
        <p:nvSpPr>
          <p:cNvPr id="5" name="Rectangle 4" descr="School band member Albert Baraka (class of 2018) from North High in Worcester Public Schools. &#10;">
            <a:extLst>
              <a:ext uri="{FF2B5EF4-FFF2-40B4-BE49-F238E27FC236}">
                <a16:creationId xmlns:a16="http://schemas.microsoft.com/office/drawing/2014/main" id="{5DC9AE64-6E22-4623-8D9B-0A0D175B615C}"/>
              </a:ext>
            </a:extLst>
          </p:cNvPr>
          <p:cNvSpPr/>
          <p:nvPr/>
        </p:nvSpPr>
        <p:spPr>
          <a:xfrm>
            <a:off x="5690949" y="5053263"/>
            <a:ext cx="2077681" cy="2053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School band member Albert Baraka (class of 2018) from North High in Worcester Public Schools. ">
            <a:extLst>
              <a:ext uri="{FF2B5EF4-FFF2-40B4-BE49-F238E27FC236}">
                <a16:creationId xmlns:a16="http://schemas.microsoft.com/office/drawing/2014/main" id="{6AC376E9-D2DA-473D-BB07-E1CE5C047A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80108" y="5300170"/>
            <a:ext cx="1816274" cy="1233122"/>
          </a:xfrm>
          <a:prstGeom prst="rect">
            <a:avLst/>
          </a:prstGeom>
        </p:spPr>
      </p:pic>
      <p:sp>
        <p:nvSpPr>
          <p:cNvPr id="12" name="TextBox 11">
            <a:extLst>
              <a:ext uri="{FF2B5EF4-FFF2-40B4-BE49-F238E27FC236}">
                <a16:creationId xmlns:a16="http://schemas.microsoft.com/office/drawing/2014/main" id="{233F951F-AB90-4C3E-97BC-79DE89F44131}"/>
              </a:ext>
            </a:extLst>
          </p:cNvPr>
          <p:cNvSpPr txBox="1"/>
          <p:nvPr/>
        </p:nvSpPr>
        <p:spPr>
          <a:xfrm flipH="1">
            <a:off x="5815431" y="6519654"/>
            <a:ext cx="1965218" cy="481670"/>
          </a:xfrm>
          <a:prstGeom prst="rect">
            <a:avLst/>
          </a:prstGeom>
          <a:noFill/>
        </p:spPr>
        <p:txBody>
          <a:bodyPr wrap="square" rtlCol="0">
            <a:spAutoFit/>
          </a:bodyPr>
          <a:lstStyle/>
          <a:p>
            <a:pPr marR="0" lvl="0">
              <a:lnSpc>
                <a:spcPct val="107000"/>
              </a:lnSpc>
              <a:spcBef>
                <a:spcPts val="0"/>
              </a:spcBef>
              <a:spcAft>
                <a:spcPts val="0"/>
              </a:spcAft>
            </a:pPr>
            <a:r>
              <a:rPr lang="en-US" sz="800" dirty="0">
                <a:latin typeface="Calibri" panose="020F0502020204030204" pitchFamily="34" charset="0"/>
                <a:ea typeface="Calibri" panose="020F0502020204030204" pitchFamily="34" charset="0"/>
                <a:cs typeface="Times New Roman" panose="02020603050405020304" pitchFamily="18" charset="0"/>
              </a:rPr>
              <a:t>School band member Albert Baraka (class of 2018) from North High in Worcester Public Schools. </a:t>
            </a:r>
          </a:p>
        </p:txBody>
      </p:sp>
      <p:sp>
        <p:nvSpPr>
          <p:cNvPr id="10" name="Text Box 18">
            <a:extLst>
              <a:ext uri="{FF2B5EF4-FFF2-40B4-BE49-F238E27FC236}">
                <a16:creationId xmlns:a16="http://schemas.microsoft.com/office/drawing/2014/main" id="{67879587-9CA7-4746-AD43-D1F816BDFF99}"/>
              </a:ext>
            </a:extLst>
          </p:cNvPr>
          <p:cNvSpPr txBox="1"/>
          <p:nvPr/>
        </p:nvSpPr>
        <p:spPr>
          <a:xfrm>
            <a:off x="3277590" y="1806001"/>
            <a:ext cx="4494810" cy="2017087"/>
          </a:xfrm>
          <a:prstGeom prst="rect">
            <a:avLst/>
          </a:prstGeom>
          <a:solidFill>
            <a:srgbClr val="96BCEE"/>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0"/>
              </a:spcAft>
            </a:pPr>
            <a:r>
              <a:rPr lang="en-US" sz="1100" b="1" dirty="0">
                <a:effectLst/>
                <a:ea typeface="Rockwell" panose="02060603020205020403" pitchFamily="18" charset="0"/>
                <a:cs typeface="Rockwell" panose="02060603020205020403" pitchFamily="18" charset="0"/>
              </a:rPr>
              <a:t>What is Artistic Intent?</a:t>
            </a:r>
          </a:p>
          <a:p>
            <a:pPr marL="0" marR="0">
              <a:lnSpc>
                <a:spcPct val="107000"/>
              </a:lnSpc>
              <a:spcBef>
                <a:spcPts val="0"/>
              </a:spcBef>
              <a:spcAft>
                <a:spcPts val="0"/>
              </a:spcAft>
            </a:pPr>
            <a:r>
              <a:rPr lang="en-US" sz="1000" dirty="0">
                <a:effectLst/>
                <a:ea typeface="Rockwell" panose="02060603020205020403" pitchFamily="18" charset="0"/>
                <a:cs typeface="Rockwell" panose="02060603020205020403" pitchFamily="18" charset="0"/>
              </a:rPr>
              <a:t>Artistic intent is the meaning the artist intended in a work, so far as it can be determined from the artist’s statements or cultural context. </a:t>
            </a:r>
            <a:r>
              <a:rPr lang="en-US" sz="1000" dirty="0">
                <a:ea typeface="Rockwell" panose="02060603020205020403" pitchFamily="18" charset="0"/>
                <a:cs typeface="Rockwell" panose="02060603020205020403" pitchFamily="18" charset="0"/>
              </a:rPr>
              <a:t>A</a:t>
            </a:r>
            <a:r>
              <a:rPr lang="en-US" sz="1000" dirty="0">
                <a:effectLst/>
                <a:ea typeface="Rockwell" panose="02060603020205020403" pitchFamily="18" charset="0"/>
                <a:cs typeface="Rockwell" panose="02060603020205020403" pitchFamily="18" charset="0"/>
              </a:rPr>
              <a:t>rtistic intent can refer to a master artist or student artist.</a:t>
            </a:r>
          </a:p>
          <a:p>
            <a:pPr marL="0" marR="0">
              <a:lnSpc>
                <a:spcPct val="107000"/>
              </a:lnSpc>
              <a:spcBef>
                <a:spcPts val="0"/>
              </a:spcBef>
              <a:spcAft>
                <a:spcPts val="0"/>
              </a:spcAft>
            </a:pPr>
            <a:endParaRPr lang="en-US" sz="500" dirty="0">
              <a:ea typeface="Rockwell" panose="02060603020205020403" pitchFamily="18" charset="0"/>
              <a:cs typeface="Rockwell" panose="02060603020205020403" pitchFamily="18" charset="0"/>
            </a:endParaRPr>
          </a:p>
          <a:p>
            <a:pPr marL="0" marR="0">
              <a:lnSpc>
                <a:spcPct val="107000"/>
              </a:lnSpc>
              <a:spcBef>
                <a:spcPts val="0"/>
              </a:spcBef>
              <a:spcAft>
                <a:spcPts val="0"/>
              </a:spcAft>
            </a:pPr>
            <a:r>
              <a:rPr lang="en-US" sz="1100" b="1" dirty="0">
                <a:solidFill>
                  <a:srgbClr val="000000"/>
                </a:solidFill>
                <a:effectLst/>
                <a:ea typeface="Rockwell" panose="02060603020205020403" pitchFamily="18" charset="0"/>
                <a:cs typeface="Rockwell" panose="02060603020205020403" pitchFamily="18" charset="0"/>
              </a:rPr>
              <a:t>What are Artistic Practices?</a:t>
            </a:r>
            <a:endParaRPr lang="en-US" sz="1100" dirty="0">
              <a:effectLst/>
              <a:ea typeface="Rockwell" panose="02060603020205020403" pitchFamily="18" charset="0"/>
              <a:cs typeface="Rockwell" panose="02060603020205020403" pitchFamily="18" charset="0"/>
            </a:endParaRPr>
          </a:p>
          <a:p>
            <a:pPr marL="0" marR="0">
              <a:lnSpc>
                <a:spcPct val="107000"/>
              </a:lnSpc>
              <a:spcBef>
                <a:spcPts val="0"/>
              </a:spcBef>
              <a:spcAft>
                <a:spcPts val="0"/>
              </a:spcAft>
            </a:pPr>
            <a:r>
              <a:rPr lang="en-US" sz="1000" dirty="0">
                <a:solidFill>
                  <a:srgbClr val="000000"/>
                </a:solidFill>
                <a:effectLst/>
                <a:ea typeface="Rockwell" panose="02060603020205020403" pitchFamily="18" charset="0"/>
                <a:cs typeface="Rockwell" panose="02060603020205020403" pitchFamily="18" charset="0"/>
              </a:rPr>
              <a:t>Artistic Practices are complex, multi-dimensional processes that are central to the creative process within the arts. The Massachusetts Arts Curriculum Framework has eleven Artistic Practices aligned directly to the National Core Arts Standards (NCAS). Based on the processes presented in the 2014 NCAS, these practices are grouped into four clusters that focus on creating, presenting/performing, responding, and connecting across the five arts disciplines.</a:t>
            </a:r>
            <a:endParaRPr lang="en-US" sz="1000" dirty="0">
              <a:effectLst/>
              <a:ea typeface="Rockwell" panose="02060603020205020403" pitchFamily="18" charset="0"/>
              <a:cs typeface="Rockwell" panose="02060603020205020403" pitchFamily="18" charset="0"/>
            </a:endParaRPr>
          </a:p>
        </p:txBody>
      </p:sp>
    </p:spTree>
    <p:extLst>
      <p:ext uri="{BB962C8B-B14F-4D97-AF65-F5344CB8AC3E}">
        <p14:creationId xmlns:p14="http://schemas.microsoft.com/office/powerpoint/2010/main" val="9806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03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0080"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3200"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1702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audio>
              <p:cMediaNode vol="80000">
                <p:cTn id="20" fill="hold" display="0">
                  <p:stCondLst>
                    <p:cond delay="indefinite"/>
                  </p:stCondLst>
                  <p:endCondLst>
                    <p:cond evt="onStopAudio" delay="0">
                      <p:tgtEl>
                        <p:sldTgt/>
                      </p:tgtEl>
                    </p:cond>
                  </p:endCondLst>
                </p:cTn>
                <p:tgtEl>
                  <p:spTgt spid="16"/>
                </p:tgtEl>
              </p:cMediaNode>
            </p:audio>
            <p:audio>
              <p:cMediaNode vol="80000">
                <p:cTn id="21" fill="hold" display="0">
                  <p:stCondLst>
                    <p:cond delay="indefinite"/>
                  </p:stCondLst>
                  <p:endCondLst>
                    <p:cond evt="onStopAudio" delay="0">
                      <p:tgtEl>
                        <p:sldTgt/>
                      </p:tgtEl>
                    </p:cond>
                  </p:endCondLst>
                </p:cTn>
                <p:tgtEl>
                  <p:spTgt spid="17"/>
                </p:tgtEl>
              </p:cMediaNode>
            </p:audio>
            <p:audio>
              <p:cMediaNode vol="80000">
                <p:cTn id="22"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6041" y="8732574"/>
            <a:ext cx="1101969" cy="307777"/>
          </a:xfrm>
          <a:prstGeom prst="rect">
            <a:avLst/>
          </a:prstGeom>
          <a:solidFill>
            <a:srgbClr val="5C84CC"/>
          </a:solidFill>
        </p:spPr>
        <p:txBody>
          <a:bodyPr wrap="square" rtlCol="0">
            <a:spAutoFit/>
          </a:bodyPr>
          <a:lstStyle/>
          <a:p>
            <a:r>
              <a:rPr lang="en-US" sz="1400" b="1" i="1" dirty="0">
                <a:solidFill>
                  <a:schemeClr val="bg1"/>
                </a:solidFill>
              </a:rPr>
              <a:t>References</a:t>
            </a:r>
          </a:p>
        </p:txBody>
      </p:sp>
      <p:sp>
        <p:nvSpPr>
          <p:cNvPr id="3" name="TextBox 2">
            <a:extLst>
              <a:ext uri="{FF2B5EF4-FFF2-40B4-BE49-F238E27FC236}">
                <a16:creationId xmlns:a16="http://schemas.microsoft.com/office/drawing/2014/main" id="{FEB9FA62-9D54-4BEF-93EC-277D55582A3B}"/>
              </a:ext>
            </a:extLst>
          </p:cNvPr>
          <p:cNvSpPr txBox="1"/>
          <p:nvPr/>
        </p:nvSpPr>
        <p:spPr>
          <a:xfrm>
            <a:off x="91781" y="1031244"/>
            <a:ext cx="7502074" cy="7848302"/>
          </a:xfrm>
          <a:prstGeom prst="rect">
            <a:avLst/>
          </a:prstGeom>
          <a:noFill/>
        </p:spPr>
        <p:txBody>
          <a:bodyPr wrap="square" rtlCol="0">
            <a:spAutoFit/>
          </a:bodyPr>
          <a:lstStyle/>
          <a:p>
            <a:endParaRPr lang="en-US" i="1"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Daystar Rosalie Jones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was born on the Blackfeet Reservation in Montana and is of Pembina Chippewa ancestry, specifically of Little Shell, on her mother's side. (Her mother was Susan Big Knife). In 1980 she created Daystar Contemporary Dance Drama of Indian America. This dance company was the first of its kind to create and perform Native American storytelling theater, which is now known as Modern Native dance. Her dance company was the first of its kind to create and perform "indigenous storytelling theater." This art form takes the traditional styles of dance and stories, and then interprets them for a contemporary audience. "Native American people have volumes to speak not only to non-Indian society but to each other as well. I feel that all of us, Indian and non-Indian alike, could benefit, especially now, from Native American philosophy and life experience" ( Jones, 1999).</a:t>
            </a: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164686"/>
              </a:solidFill>
            </a:endParaRPr>
          </a:p>
          <a:p>
            <a:endParaRPr lang="en-US" sz="1100" b="1" dirty="0">
              <a:solidFill>
                <a:srgbClr val="EC7524"/>
              </a:solidFill>
            </a:endParaRPr>
          </a:p>
          <a:p>
            <a:endParaRPr lang="en-US" sz="1100" b="1" dirty="0">
              <a:solidFill>
                <a:srgbClr val="EC7524"/>
              </a:solidFill>
            </a:endParaRPr>
          </a:p>
          <a:p>
            <a:r>
              <a:rPr lang="en-US" sz="1100" b="1" dirty="0">
                <a:solidFill>
                  <a:srgbClr val="EC7524"/>
                </a:solidFill>
              </a:rPr>
              <a:t>Facilitative Questions</a:t>
            </a:r>
          </a:p>
          <a:p>
            <a:pPr marL="171450" indent="-171450">
              <a:buFont typeface="Arial" panose="020B0604020202020204" pitchFamily="34" charset="0"/>
              <a:buChar char="•"/>
            </a:pPr>
            <a:r>
              <a:rPr lang="en-US" sz="1100" dirty="0"/>
              <a:t>What are the characters in this performance doing?  </a:t>
            </a:r>
          </a:p>
          <a:p>
            <a:pPr marL="171450" indent="-171450">
              <a:buFont typeface="Arial" panose="020B0604020202020204" pitchFamily="34" charset="0"/>
              <a:buChar char="•"/>
            </a:pPr>
            <a:r>
              <a:rPr lang="en-US" sz="1100" dirty="0"/>
              <a:t>What elements, costumes, and props are in this performance? How are they relevant to the story?</a:t>
            </a:r>
          </a:p>
          <a:p>
            <a:pPr marL="171450" indent="-171450">
              <a:buFont typeface="Arial" panose="020B0604020202020204" pitchFamily="34" charset="0"/>
              <a:buChar char="•"/>
            </a:pPr>
            <a:r>
              <a:rPr lang="en-US" sz="1100" dirty="0"/>
              <a:t>How does this performance help you understand more about the culture of the characters? </a:t>
            </a:r>
          </a:p>
          <a:p>
            <a:pPr marL="171450" indent="-171450">
              <a:buFont typeface="Arial" panose="020B0604020202020204" pitchFamily="34" charset="0"/>
              <a:buChar char="•"/>
            </a:pPr>
            <a:r>
              <a:rPr lang="en-US" sz="1100" dirty="0"/>
              <a:t>“What can we teach about ourselves to others through the medium of performance?“ (Jones, qtd. In Rafferty)</a:t>
            </a:r>
            <a:endParaRPr lang="en-US" sz="1100" dirty="0">
              <a:solidFill>
                <a:srgbClr val="EC7524"/>
              </a:solidFill>
            </a:endParaRPr>
          </a:p>
          <a:p>
            <a:endParaRPr lang="en-US" sz="1100" b="1" dirty="0">
              <a:solidFill>
                <a:srgbClr val="EC7524"/>
              </a:solidFill>
            </a:endParaRPr>
          </a:p>
          <a:p>
            <a:r>
              <a:rPr lang="en-US" b="1" dirty="0">
                <a:solidFill>
                  <a:srgbClr val="164686"/>
                </a:solidFill>
              </a:rPr>
              <a:t>Aligning to the Arts Standards to Develop Student </a:t>
            </a:r>
            <a:r>
              <a:rPr lang="en-US" b="1" i="1" dirty="0">
                <a:solidFill>
                  <a:srgbClr val="164686"/>
                </a:solidFill>
              </a:rPr>
              <a:t>MASTERY</a:t>
            </a:r>
          </a:p>
          <a:p>
            <a:r>
              <a:rPr lang="en-US" sz="1100" b="1" dirty="0">
                <a:solidFill>
                  <a:srgbClr val="EC7524"/>
                </a:solidFill>
              </a:rPr>
              <a:t>Lesson Starter </a:t>
            </a:r>
            <a:r>
              <a:rPr lang="en-US" sz="1100" i="1" dirty="0"/>
              <a:t>(Aligned to 3</a:t>
            </a:r>
            <a:r>
              <a:rPr lang="en-US" sz="1100" i="1" baseline="30000" dirty="0"/>
              <a:t>rd</a:t>
            </a:r>
            <a:r>
              <a:rPr lang="en-US" sz="1100" i="1" dirty="0"/>
              <a:t>-4</a:t>
            </a:r>
            <a:r>
              <a:rPr lang="en-US" sz="1100" i="1" baseline="30000" dirty="0"/>
              <a:t>th</a:t>
            </a:r>
            <a:r>
              <a:rPr lang="en-US" sz="1100" i="1" dirty="0"/>
              <a:t> Grade level; Can be modified for all grade levels)</a:t>
            </a:r>
          </a:p>
          <a:p>
            <a:r>
              <a:rPr lang="en-US" sz="1100" dirty="0"/>
              <a:t>Students learn about Native American mythology and culture by exploring the dance works of Daystar Rosalie Jones. The class prepares their own production using a curriculum designed by Jones herself called “The Masked Dance Journey”. At the start of the lesson “an Indigenous story will be selected or created...” Characters and plot are explored by students in technique classes until the group “becomes familiar with the Indigenous cultural elements of the story and how these characters can be expressed in movement, song, character voice and word” (Daystar: Workshops…, n.d., para. 3). Finally, students engage in scene study to prepare a performance.</a:t>
            </a:r>
          </a:p>
          <a:p>
            <a:endParaRPr lang="en-US" sz="900" i="1" dirty="0"/>
          </a:p>
          <a:p>
            <a:r>
              <a:rPr lang="en-US" sz="900" i="1" dirty="0"/>
              <a:t>Content Standards</a:t>
            </a:r>
          </a:p>
          <a:p>
            <a:pPr marL="171450" indent="-171450">
              <a:buFont typeface="Arial" panose="020B0604020202020204" pitchFamily="34" charset="0"/>
              <a:buChar char="•"/>
            </a:pPr>
            <a:r>
              <a:rPr lang="en-US" sz="900" dirty="0"/>
              <a:t>Respond to a movement challenge and hypothesize possible solutions (e.g., how to complete entrances and exits in a given space). (3-4.D.Cr.03)</a:t>
            </a:r>
          </a:p>
          <a:p>
            <a:pPr marL="628650" lvl="1" indent="-171450">
              <a:buFont typeface="Arial" panose="020B0604020202020204" pitchFamily="34" charset="0"/>
              <a:buChar char="•"/>
            </a:pPr>
            <a:r>
              <a:rPr lang="en-US" sz="900" dirty="0"/>
              <a:t>Theatre Connection: Students employ physical theatre movements and modern dance gestures to tell a story. (3-4.T.Cr.03)</a:t>
            </a:r>
          </a:p>
          <a:p>
            <a:pPr marL="171450" indent="-171450">
              <a:buFont typeface="Arial" panose="020B0604020202020204" pitchFamily="34" charset="0"/>
              <a:buChar char="•"/>
            </a:pPr>
            <a:r>
              <a:rPr lang="en-US" sz="900" dirty="0"/>
              <a:t>Analyze how different movement elements (e.g., space, time, effort) contribute to the meaning of a dance. (3-4.D.R.07)</a:t>
            </a:r>
          </a:p>
          <a:p>
            <a:pPr marL="628650" lvl="1" indent="-171450">
              <a:buFont typeface="Arial" panose="020B0604020202020204" pitchFamily="34" charset="0"/>
              <a:buChar char="•"/>
            </a:pPr>
            <a:r>
              <a:rPr lang="en-US" sz="900" dirty="0"/>
              <a:t>HSS Connection: Students learn the meaning of various Native American powwow dances, such as the Eastern Blanket Dance or War Dance (HSS.3.T2.03).</a:t>
            </a:r>
          </a:p>
          <a:p>
            <a:pPr lvl="1"/>
            <a:endParaRPr lang="en-US" sz="900" dirty="0"/>
          </a:p>
          <a:p>
            <a:pPr marL="171450" indent="-171450">
              <a:buFont typeface="Arial" panose="020B0604020202020204" pitchFamily="34" charset="0"/>
              <a:buChar char="•"/>
            </a:pPr>
            <a:r>
              <a:rPr lang="en-US" sz="1100" b="1" dirty="0">
                <a:solidFill>
                  <a:srgbClr val="164686"/>
                </a:solidFill>
              </a:rPr>
              <a:t>Linked Resources</a:t>
            </a:r>
          </a:p>
          <a:p>
            <a:r>
              <a:rPr lang="en-US" sz="1100" dirty="0"/>
              <a:t>	</a:t>
            </a:r>
            <a:r>
              <a:rPr lang="en-US" sz="1100" dirty="0">
                <a:hlinkClick r:id="rId2"/>
              </a:rPr>
              <a:t>Daystar Rosalie Jones’ Website</a:t>
            </a:r>
            <a:endParaRPr lang="en-US" sz="1100" dirty="0"/>
          </a:p>
          <a:p>
            <a:r>
              <a:rPr lang="en-US" sz="1100" dirty="0"/>
              <a:t>	</a:t>
            </a:r>
            <a:r>
              <a:rPr lang="en-US" sz="1100" dirty="0">
                <a:hlinkClick r:id="rId3"/>
              </a:rPr>
              <a:t>Video Excerpt of “Allegory of the Cranes”</a:t>
            </a:r>
            <a:endParaRPr lang="en-US" sz="1100" dirty="0"/>
          </a:p>
        </p:txBody>
      </p:sp>
      <p:pic>
        <p:nvPicPr>
          <p:cNvPr id="10" name="Picture 9" descr="Page 2 with Starman Logo">
            <a:extLst>
              <a:ext uri="{FF2B5EF4-FFF2-40B4-BE49-F238E27FC236}">
                <a16:creationId xmlns:a16="http://schemas.microsoft.com/office/drawing/2014/main" id="{C19D2C2E-EE98-4081-94EE-E48CD5657C9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1262" y="8735277"/>
            <a:ext cx="560293" cy="1088136"/>
          </a:xfrm>
          <a:prstGeom prst="rect">
            <a:avLst/>
          </a:prstGeom>
        </p:spPr>
      </p:pic>
      <p:sp>
        <p:nvSpPr>
          <p:cNvPr id="9" name="Rectangle 4"/>
          <p:cNvSpPr>
            <a:spLocks noChangeArrowheads="1"/>
          </p:cNvSpPr>
          <p:nvPr/>
        </p:nvSpPr>
        <p:spPr bwMode="auto">
          <a:xfrm rot="10800000" flipV="1">
            <a:off x="816042" y="8982738"/>
            <a:ext cx="6822163" cy="954107"/>
          </a:xfrm>
          <a:prstGeom prst="rect">
            <a:avLst/>
          </a:prstGeom>
          <a:solidFill>
            <a:schemeClr val="accent1">
              <a:lumMod val="20000"/>
              <a:lumOff val="80000"/>
            </a:schemeClr>
          </a:solidFill>
          <a:ln>
            <a:noFill/>
          </a:ln>
          <a:effec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IndianAmerica2012. (Jun 11, 2012). Daystar Rosalie Jones short bio (Interview) [Video]. YouTube. Retrieved December 23, 2020, from </a:t>
            </a:r>
          </a:p>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	</a:t>
            </a:r>
            <a:r>
              <a:rPr lang="en-US" altLang="en-US" sz="800" dirty="0">
                <a:latin typeface="Calibri" panose="020F0502020204030204" pitchFamily="34" charset="0"/>
                <a:ea typeface="Calibri" panose="020F0502020204030204" pitchFamily="34" charset="0"/>
                <a:cs typeface="Times New Roman" panose="02020603050405020304" pitchFamily="18" charset="0"/>
                <a:hlinkClick r:id="rId5"/>
              </a:rPr>
              <a:t>https://www.youtube.com/watch?v=ftFw66bwltQ&amp;t=30s</a:t>
            </a:r>
            <a:endParaRPr lang="en-US" altLang="en-US" sz="800" dirty="0">
              <a:latin typeface="Calibri" panose="020F0502020204030204" pitchFamily="34" charset="0"/>
              <a:ea typeface="Calibri" panose="020F0502020204030204" pitchFamily="34" charset="0"/>
              <a:cs typeface="Times New Roman" panose="02020603050405020304" pitchFamily="18" charset="0"/>
            </a:endParaRPr>
          </a:p>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Trent University. (Jan 16, 2017). Indigenous studies-Daystar Rosalie Jones (Interview) [Video]. YouTube. Retrieved December 23, 2020, from </a:t>
            </a:r>
          </a:p>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	</a:t>
            </a:r>
            <a:r>
              <a:rPr lang="en-US" altLang="en-US" sz="800" dirty="0">
                <a:latin typeface="Calibri" panose="020F0502020204030204" pitchFamily="34" charset="0"/>
                <a:ea typeface="Calibri" panose="020F0502020204030204" pitchFamily="34" charset="0"/>
                <a:cs typeface="Times New Roman" panose="02020603050405020304" pitchFamily="18" charset="0"/>
                <a:hlinkClick r:id="rId6"/>
              </a:rPr>
              <a:t>https://www.youtube.com/watch?v=TRRX8nBWqB8&amp;t=12s</a:t>
            </a:r>
            <a:endParaRPr lang="en-US" altLang="en-US" sz="800" dirty="0">
              <a:latin typeface="Calibri" panose="020F0502020204030204" pitchFamily="34" charset="0"/>
              <a:ea typeface="Calibri" panose="020F0502020204030204" pitchFamily="34" charset="0"/>
              <a:cs typeface="Times New Roman" panose="02020603050405020304" pitchFamily="18" charset="0"/>
            </a:endParaRPr>
          </a:p>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Rafferty, R. (December 25, 2019). Rochester 10: “Daystar” Jones. Retrieved December 23, 2020, from </a:t>
            </a:r>
          </a:p>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	</a:t>
            </a:r>
            <a:r>
              <a:rPr lang="en-US" altLang="en-US" sz="800" dirty="0">
                <a:latin typeface="Calibri" panose="020F0502020204030204" pitchFamily="34" charset="0"/>
                <a:ea typeface="Calibri" panose="020F0502020204030204" pitchFamily="34" charset="0"/>
                <a:cs typeface="Times New Roman" panose="02020603050405020304" pitchFamily="18" charset="0"/>
                <a:hlinkClick r:id="rId7"/>
              </a:rPr>
              <a:t>https://www.rochestercitynewspaper.com/rochester/rochester-10-rosalie-daystar-jones/Content?oid=11203193</a:t>
            </a:r>
            <a:endParaRPr lang="en-US" altLang="en-US" sz="800" dirty="0">
              <a:latin typeface="Calibri" panose="020F0502020204030204" pitchFamily="34" charset="0"/>
              <a:ea typeface="Calibri" panose="020F0502020204030204" pitchFamily="34" charset="0"/>
              <a:cs typeface="Times New Roman" panose="02020603050405020304" pitchFamily="18" charset="0"/>
            </a:endParaRPr>
          </a:p>
          <a:p>
            <a:pPr defTabSz="914400" eaLnBrk="0" fontAlgn="base" hangingPunct="0">
              <a:spcBef>
                <a:spcPct val="0"/>
              </a:spcBef>
              <a:spcAft>
                <a:spcPct val="0"/>
              </a:spcAft>
            </a:pPr>
            <a:r>
              <a:rPr lang="en-US" altLang="en-US" sz="800" dirty="0">
                <a:latin typeface="Calibri" panose="020F0502020204030204" pitchFamily="34" charset="0"/>
                <a:ea typeface="Calibri" panose="020F0502020204030204" pitchFamily="34" charset="0"/>
                <a:cs typeface="Times New Roman" panose="02020603050405020304" pitchFamily="18" charset="0"/>
              </a:rPr>
              <a:t>Jones, R.M. (n.d.). Daystar: Workshops &amp; residences. Retrieved December 23, 2020, from </a:t>
            </a:r>
            <a:r>
              <a:rPr lang="en-US" altLang="en-US" sz="800" dirty="0">
                <a:latin typeface="Calibri" panose="020F0502020204030204" pitchFamily="34" charset="0"/>
                <a:ea typeface="Calibri" panose="020F0502020204030204" pitchFamily="34" charset="0"/>
                <a:cs typeface="Times New Roman" panose="02020603050405020304" pitchFamily="18" charset="0"/>
                <a:hlinkClick r:id="rId8"/>
              </a:rPr>
              <a:t>http://www.daystardance.com/workshops_residencies.html</a:t>
            </a:r>
            <a:endParaRPr lang="en-US" altLang="en-US" sz="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83CB23F3-1329-48A5-9A37-7791A5076687}"/>
              </a:ext>
            </a:extLst>
          </p:cNvPr>
          <p:cNvSpPr txBox="1"/>
          <p:nvPr/>
        </p:nvSpPr>
        <p:spPr>
          <a:xfrm>
            <a:off x="266977" y="8886463"/>
            <a:ext cx="288862" cy="338554"/>
          </a:xfrm>
          <a:prstGeom prst="rect">
            <a:avLst/>
          </a:prstGeom>
          <a:noFill/>
        </p:spPr>
        <p:txBody>
          <a:bodyPr wrap="none" rtlCol="0">
            <a:spAutoFit/>
          </a:bodyPr>
          <a:lstStyle/>
          <a:p>
            <a:r>
              <a:rPr lang="en-US" sz="1600" dirty="0"/>
              <a:t>2</a:t>
            </a:r>
          </a:p>
        </p:txBody>
      </p:sp>
      <p:sp>
        <p:nvSpPr>
          <p:cNvPr id="13" name="TextBox 12">
            <a:extLst>
              <a:ext uri="{FF2B5EF4-FFF2-40B4-BE49-F238E27FC236}">
                <a16:creationId xmlns:a16="http://schemas.microsoft.com/office/drawing/2014/main" id="{C3C24CA0-EDCD-43A2-ACD6-1EC7E5049B03}"/>
              </a:ext>
            </a:extLst>
          </p:cNvPr>
          <p:cNvSpPr txBox="1"/>
          <p:nvPr/>
        </p:nvSpPr>
        <p:spPr>
          <a:xfrm>
            <a:off x="0" y="178580"/>
            <a:ext cx="4209277" cy="769441"/>
          </a:xfrm>
          <a:prstGeom prst="rect">
            <a:avLst/>
          </a:prstGeom>
          <a:solidFill>
            <a:srgbClr val="164686"/>
          </a:solidFill>
          <a:ln>
            <a:noFill/>
          </a:ln>
        </p:spPr>
        <p:txBody>
          <a:bodyPr wrap="square" rtlCol="0">
            <a:spAutoFit/>
          </a:bodyPr>
          <a:lstStyle/>
          <a:p>
            <a:pPr algn="ctr"/>
            <a:r>
              <a:rPr lang="en-US" sz="1600" b="1" i="1" dirty="0">
                <a:solidFill>
                  <a:schemeClr val="bg1">
                    <a:lumMod val="65000"/>
                  </a:schemeClr>
                </a:solidFill>
              </a:rPr>
              <a:t>How to use Dance exemplars to emphasize Creativity, Identity, and Mastery </a:t>
            </a:r>
          </a:p>
          <a:p>
            <a:pPr algn="ctr"/>
            <a:r>
              <a:rPr lang="en-US" sz="1200" dirty="0">
                <a:solidFill>
                  <a:schemeClr val="bg1"/>
                </a:solidFill>
              </a:rPr>
              <a:t>Case Study: Daystar Rosalie Jones</a:t>
            </a:r>
          </a:p>
        </p:txBody>
      </p:sp>
      <p:pic>
        <p:nvPicPr>
          <p:cNvPr id="14" name="Picture 13" descr="Daystar Rosalie Jones performing in “Allegory of the Cranes”. Photo courtesy of the artist.">
            <a:extLst>
              <a:ext uri="{FF2B5EF4-FFF2-40B4-BE49-F238E27FC236}">
                <a16:creationId xmlns:a16="http://schemas.microsoft.com/office/drawing/2014/main" id="{AF0662A2-C1FE-4D06-8D25-0EB8050781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5453" y="2585141"/>
            <a:ext cx="1518729" cy="1997232"/>
          </a:xfrm>
          <a:prstGeom prst="rect">
            <a:avLst/>
          </a:prstGeom>
        </p:spPr>
      </p:pic>
      <p:sp>
        <p:nvSpPr>
          <p:cNvPr id="15" name="TextBox 14">
            <a:extLst>
              <a:ext uri="{FF2B5EF4-FFF2-40B4-BE49-F238E27FC236}">
                <a16:creationId xmlns:a16="http://schemas.microsoft.com/office/drawing/2014/main" id="{93214F63-8294-4D72-973F-DC5B83A9ABC4}"/>
              </a:ext>
            </a:extLst>
          </p:cNvPr>
          <p:cNvSpPr txBox="1"/>
          <p:nvPr/>
        </p:nvSpPr>
        <p:spPr>
          <a:xfrm>
            <a:off x="72108" y="2597708"/>
            <a:ext cx="5983345"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solidFill>
                  <a:srgbClr val="164686"/>
                </a:solidFill>
                <a:latin typeface="Calibri" panose="020F0502020204030204"/>
              </a:rPr>
              <a:t>Using </a:t>
            </a:r>
            <a:r>
              <a:rPr kumimoji="0" lang="en-US" b="1" i="0" u="none" strike="noStrike" kern="1200" cap="none" spc="0" normalizeH="0" baseline="0" noProof="0" dirty="0">
                <a:ln>
                  <a:noFill/>
                </a:ln>
                <a:solidFill>
                  <a:srgbClr val="164686"/>
                </a:solidFill>
                <a:effectLst/>
                <a:uLnTx/>
                <a:uFillTx/>
                <a:latin typeface="Calibri" panose="020F0502020204030204"/>
                <a:ea typeface="+mn-ea"/>
                <a:cs typeface="+mn-cs"/>
              </a:rPr>
              <a:t>Artistic Practice to Examine </a:t>
            </a:r>
            <a:r>
              <a:rPr kumimoji="0" lang="en-US" b="1" i="1" u="none" strike="noStrike" kern="1200" cap="none" spc="0" normalizeH="0" baseline="0" noProof="0" dirty="0">
                <a:ln>
                  <a:noFill/>
                </a:ln>
                <a:solidFill>
                  <a:srgbClr val="164686"/>
                </a:solidFill>
                <a:effectLst/>
                <a:uLnTx/>
                <a:uFillTx/>
                <a:latin typeface="Calibri" panose="020F0502020204030204"/>
                <a:ea typeface="+mn-ea"/>
                <a:cs typeface="+mn-cs"/>
              </a:rPr>
              <a:t>CREATIVITY</a:t>
            </a:r>
            <a:r>
              <a:rPr kumimoji="0" lang="en-US" b="1" i="0" u="none" strike="noStrike" kern="1200" cap="none" spc="0" normalizeH="0" baseline="0" noProof="0" dirty="0">
                <a:ln>
                  <a:noFill/>
                </a:ln>
                <a:solidFill>
                  <a:srgbClr val="164686"/>
                </a:solidFill>
                <a:effectLst/>
                <a:uLnTx/>
                <a:uFillTx/>
                <a:latin typeface="Calibri" panose="020F0502020204030204"/>
                <a:ea typeface="+mn-ea"/>
                <a:cs typeface="+mn-cs"/>
              </a:rPr>
              <a:t> and </a:t>
            </a:r>
            <a:r>
              <a:rPr kumimoji="0" lang="en-US" b="1" i="1" u="none" strike="noStrike" kern="1200" cap="none" spc="0" normalizeH="0" baseline="0" noProof="0" dirty="0">
                <a:ln>
                  <a:noFill/>
                </a:ln>
                <a:solidFill>
                  <a:srgbClr val="164686"/>
                </a:solidFill>
                <a:effectLst/>
                <a:uLnTx/>
                <a:uFillTx/>
                <a:latin typeface="Calibri" panose="020F0502020204030204"/>
                <a:ea typeface="+mn-ea"/>
                <a:cs typeface="+mn-cs"/>
              </a:rPr>
              <a:t>IDENTITY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C7524"/>
                </a:solidFill>
                <a:effectLst/>
                <a:uLnTx/>
                <a:uFillTx/>
                <a:latin typeface="Calibri" panose="020F0502020204030204"/>
                <a:ea typeface="+mn-ea"/>
                <a:cs typeface="+mn-cs"/>
              </a:rPr>
              <a:t>Planning Question: How does the practice of ‘Creating’ with artistic intent feature within this 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Jones creates work focusing on indigenous storytelling theater that incorporates traditional and modern dance. Her work is important because each piece connects to a deeper theme that highlights  indigenous traditions, history, and beliefs that she grew up with. Productions like "No Home but the Heart " highlight the social issues that many Native Americans, including Daystar’s family, went through. This piece focuses on how government intervention from 1837-1970 altered the lives of Native Americans in her family and community. Other productions like this "Allegory of the Cranes"  are about identity and transformation and finding one's true self.</a:t>
            </a:r>
          </a:p>
        </p:txBody>
      </p:sp>
      <p:sp>
        <p:nvSpPr>
          <p:cNvPr id="16" name="TextBox 15">
            <a:extLst>
              <a:ext uri="{FF2B5EF4-FFF2-40B4-BE49-F238E27FC236}">
                <a16:creationId xmlns:a16="http://schemas.microsoft.com/office/drawing/2014/main" id="{64809DF1-ED1D-4C0E-9D0D-8A3F81273386}"/>
              </a:ext>
            </a:extLst>
          </p:cNvPr>
          <p:cNvSpPr txBox="1"/>
          <p:nvPr/>
        </p:nvSpPr>
        <p:spPr>
          <a:xfrm>
            <a:off x="5999764" y="4532202"/>
            <a:ext cx="1772636" cy="461665"/>
          </a:xfrm>
          <a:prstGeom prst="rect">
            <a:avLst/>
          </a:prstGeom>
          <a:noFill/>
        </p:spPr>
        <p:txBody>
          <a:bodyPr wrap="square" rtlCol="0">
            <a:spAutoFit/>
          </a:bodyPr>
          <a:lstStyle/>
          <a:p>
            <a:r>
              <a:rPr lang="en-US" sz="800" dirty="0"/>
              <a:t>Daystar Rosalie Jones performing in “Allegory of the Cranes”. Photo courtesy of the artist.</a:t>
            </a:r>
          </a:p>
        </p:txBody>
      </p:sp>
      <p:pic>
        <p:nvPicPr>
          <p:cNvPr id="5" name="Picture 4" descr="The Framework in Practice: Performing Arts">
            <a:extLst>
              <a:ext uri="{FF2B5EF4-FFF2-40B4-BE49-F238E27FC236}">
                <a16:creationId xmlns:a16="http://schemas.microsoft.com/office/drawing/2014/main" id="{8FC16A85-1165-44C0-8467-BC0E82D817F1}"/>
              </a:ext>
            </a:extLst>
          </p:cNvPr>
          <p:cNvPicPr>
            <a:picLocks noChangeAspect="1"/>
          </p:cNvPicPr>
          <p:nvPr/>
        </p:nvPicPr>
        <p:blipFill rotWithShape="1">
          <a:blip r:embed="rId10">
            <a:alphaModFix amt="50000"/>
            <a:extLst>
              <a:ext uri="{28A0092B-C50C-407E-A947-70E740481C1C}">
                <a14:useLocalDpi xmlns:a14="http://schemas.microsoft.com/office/drawing/2010/main" val="0"/>
              </a:ext>
            </a:extLst>
          </a:blip>
          <a:srcRect t="34562"/>
          <a:stretch/>
        </p:blipFill>
        <p:spPr>
          <a:xfrm>
            <a:off x="4209277" y="178578"/>
            <a:ext cx="3585118" cy="782010"/>
          </a:xfrm>
          <a:prstGeom prst="rect">
            <a:avLst/>
          </a:prstGeom>
        </p:spPr>
      </p:pic>
      <p:sp>
        <p:nvSpPr>
          <p:cNvPr id="4" name="Title 3">
            <a:extLst>
              <a:ext uri="{FF2B5EF4-FFF2-40B4-BE49-F238E27FC236}">
                <a16:creationId xmlns:a16="http://schemas.microsoft.com/office/drawing/2014/main" id="{E8D81511-02ED-4106-8248-89C2A4EDB4FC}"/>
              </a:ext>
            </a:extLst>
          </p:cNvPr>
          <p:cNvSpPr>
            <a:spLocks noGrp="1"/>
          </p:cNvSpPr>
          <p:nvPr>
            <p:ph type="title"/>
          </p:nvPr>
        </p:nvSpPr>
        <p:spPr>
          <a:xfrm>
            <a:off x="91781" y="835768"/>
            <a:ext cx="873342" cy="769442"/>
          </a:xfrm>
        </p:spPr>
        <p:txBody>
          <a:bodyPr>
            <a:normAutofit/>
          </a:bodyPr>
          <a:lstStyle/>
          <a:p>
            <a:r>
              <a:rPr lang="en-US" sz="1800" b="1" dirty="0">
                <a:solidFill>
                  <a:srgbClr val="164686"/>
                </a:solidFill>
                <a:latin typeface="+mn-lt"/>
              </a:rPr>
              <a:t>About</a:t>
            </a:r>
          </a:p>
        </p:txBody>
      </p:sp>
      <p:sp>
        <p:nvSpPr>
          <p:cNvPr id="6" name="TextBox 5">
            <a:extLst>
              <a:ext uri="{FF2B5EF4-FFF2-40B4-BE49-F238E27FC236}">
                <a16:creationId xmlns:a16="http://schemas.microsoft.com/office/drawing/2014/main" id="{EF5E9B40-C5B6-432F-B361-DD1FC90047C3}"/>
              </a:ext>
            </a:extLst>
          </p:cNvPr>
          <p:cNvSpPr txBox="1"/>
          <p:nvPr/>
        </p:nvSpPr>
        <p:spPr>
          <a:xfrm>
            <a:off x="5592209" y="940101"/>
            <a:ext cx="1981973" cy="230832"/>
          </a:xfrm>
          <a:prstGeom prst="rect">
            <a:avLst/>
          </a:prstGeom>
          <a:noFill/>
        </p:spPr>
        <p:txBody>
          <a:bodyPr wrap="square" rtlCol="0">
            <a:spAutoFit/>
          </a:bodyPr>
          <a:lstStyle/>
          <a:p>
            <a:r>
              <a:rPr lang="en-US" sz="900" dirty="0"/>
              <a:t>Main Contributor: Steve </a:t>
            </a:r>
            <a:r>
              <a:rPr lang="en-US" sz="900" dirty="0" err="1"/>
              <a:t>Aldeus</a:t>
            </a:r>
            <a:endParaRPr lang="en-US" sz="900" dirty="0"/>
          </a:p>
        </p:txBody>
      </p:sp>
    </p:spTree>
    <p:extLst>
      <p:ext uri="{BB962C8B-B14F-4D97-AF65-F5344CB8AC3E}">
        <p14:creationId xmlns:p14="http://schemas.microsoft.com/office/powerpoint/2010/main" val="36506824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vti_RoutingExistingProperties xmlns="0a4e05da-b9bc-4326-ad73-01ef31b95567" xsi:nil="true"/>
    <_dlc_DocIdPersistId xmlns="733efe1c-5bbe-4968-87dc-d400e65c879f">true</_dlc_DocIdPersistId>
    <_dlc_DocId xmlns="733efe1c-5bbe-4968-87dc-d400e65c879f">DESE-231-73211</_dlc_DocId>
    <_dlc_DocIdUrl xmlns="733efe1c-5bbe-4968-87dc-d400e65c879f">
      <Url>https://sharepoint.doemass.org/ese/webteam/cps/_layouts/DocIdRedir.aspx?ID=DESE-231-73211</Url>
      <Description>DESE-231-73211</Description>
    </_dlc_DocIdUrl>
  </documentManagement>
</p:properties>
</file>

<file path=customXml/item3.xml><?xml version="1.0" encoding="utf-8"?>
<?mso-contentType ?>
<FormTemplates xmlns="http://schemas.microsoft.com/sharepoint/v3/contenttype/forms">
  <Display>DocumentLibraryForm</Display>
  <Edit>DropOffZoneRoutingForm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24261BFE874874F899C38CF9C771BFF" ma:contentTypeVersion="7" ma:contentTypeDescription="Create a new document." ma:contentTypeScope="" ma:versionID="1a175f6fd76af162c8631baf02b0c7de">
  <xsd:schema xmlns:xsd="http://www.w3.org/2001/XMLSchema" xmlns:xs="http://www.w3.org/2001/XMLSchema" xmlns:p="http://schemas.microsoft.com/office/2006/metadata/properties" xmlns:ns2="0a4e05da-b9bc-4326-ad73-01ef31b95567" xmlns:ns3="733efe1c-5bbe-4968-87dc-d400e65c879f" targetNamespace="http://schemas.microsoft.com/office/2006/metadata/properties" ma:root="true" ma:fieldsID="18e3a758e1be3a571da4157f53c3d381" ns2:_="" ns3:_="">
    <xsd:import namespace="0a4e05da-b9bc-4326-ad73-01ef31b95567"/>
    <xsd:import namespace="733efe1c-5bbe-4968-87dc-d400e65c879f"/>
    <xsd:element name="properties">
      <xsd:complexType>
        <xsd:sequence>
          <xsd:element name="documentManagement">
            <xsd:complexType>
              <xsd:all>
                <xsd:element ref="ns2:_vti_RoutingExistingPropertie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4e05da-b9bc-4326-ad73-01ef31b95567" elementFormDefault="qualified">
    <xsd:import namespace="http://schemas.microsoft.com/office/2006/documentManagement/types"/>
    <xsd:import namespace="http://schemas.microsoft.com/office/infopath/2007/PartnerControls"/>
    <xsd:element name="_vti_RoutingExistingProperties" ma:index="8" nillable="true" ma:displayName="Original Properties" ma:description="" ma:hidden="true" ma:internalName="_vti_RoutingExistingProperti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33efe1c-5bbe-4968-87dc-d400e65c879f"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dexed="true"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FC4990-B4AA-4321-A04A-5BD37F3183AF}">
  <ds:schemaRefs>
    <ds:schemaRef ds:uri="http://schemas.microsoft.com/sharepoint/events"/>
  </ds:schemaRefs>
</ds:datastoreItem>
</file>

<file path=customXml/itemProps2.xml><?xml version="1.0" encoding="utf-8"?>
<ds:datastoreItem xmlns:ds="http://schemas.openxmlformats.org/officeDocument/2006/customXml" ds:itemID="{08DE2427-11B1-4A4A-B6BD-D93763B009FB}">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0a4e05da-b9bc-4326-ad73-01ef31b95567"/>
    <ds:schemaRef ds:uri="http://purl.org/dc/terms/"/>
    <ds:schemaRef ds:uri="733efe1c-5bbe-4968-87dc-d400e65c879f"/>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DFF0B72-0109-4712-B706-1CA3BC3CA8A1}">
  <ds:schemaRefs>
    <ds:schemaRef ds:uri="http://schemas.microsoft.com/sharepoint/v3/contenttype/forms"/>
  </ds:schemaRefs>
</ds:datastoreItem>
</file>

<file path=customXml/itemProps4.xml><?xml version="1.0" encoding="utf-8"?>
<ds:datastoreItem xmlns:ds="http://schemas.openxmlformats.org/officeDocument/2006/customXml" ds:itemID="{F2AADC6A-D0E3-4B05-BCBB-65C83244E4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4e05da-b9bc-4326-ad73-01ef31b95567"/>
    <ds:schemaRef ds:uri="733efe1c-5bbe-4968-87dc-d400e65c8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3067</TotalTime>
  <Words>1488</Words>
  <Application>Microsoft Office PowerPoint</Application>
  <PresentationFormat>Custom</PresentationFormat>
  <Paragraphs>85</Paragraphs>
  <Slides>2</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Calibri Light</vt:lpstr>
      <vt:lpstr>Office Theme</vt:lpstr>
      <vt:lpstr>Page 1 </vt:lpstr>
      <vt:lpstr>About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Reference Guide for Framework in Practice (Performing Arts)</dc:title>
  <dc:creator>DESE</dc:creator>
  <cp:lastModifiedBy>Zou, Dong (EOE)</cp:lastModifiedBy>
  <cp:revision>244</cp:revision>
  <cp:lastPrinted>2019-12-31T16:47:21Z</cp:lastPrinted>
  <dcterms:created xsi:type="dcterms:W3CDTF">2019-12-13T20:05:51Z</dcterms:created>
  <dcterms:modified xsi:type="dcterms:W3CDTF">2021-08-27T18:14:29Z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Aug 27 2021</vt:lpwstr>
  </property>
</Properties>
</file>