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Lst>
  <p:notesMasterIdLst>
    <p:notesMasterId r:id="rId18"/>
  </p:notesMasterIdLst>
  <p:handoutMasterIdLst>
    <p:handoutMasterId r:id="rId19"/>
  </p:handoutMasterIdLst>
  <p:sldIdLst>
    <p:sldId id="256" r:id="rId5"/>
    <p:sldId id="395" r:id="rId6"/>
    <p:sldId id="432" r:id="rId7"/>
    <p:sldId id="388" r:id="rId8"/>
    <p:sldId id="447" r:id="rId9"/>
    <p:sldId id="449" r:id="rId10"/>
    <p:sldId id="435" r:id="rId11"/>
    <p:sldId id="451" r:id="rId12"/>
    <p:sldId id="450" r:id="rId13"/>
    <p:sldId id="453" r:id="rId14"/>
    <p:sldId id="434" r:id="rId15"/>
    <p:sldId id="452" r:id="rId16"/>
    <p:sldId id="3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4" userDrawn="1">
          <p15:clr>
            <a:srgbClr val="A4A3A4"/>
          </p15:clr>
        </p15:guide>
        <p15:guide id="2" pos="7608" userDrawn="1">
          <p15:clr>
            <a:srgbClr val="A4A3A4"/>
          </p15:clr>
        </p15:guide>
        <p15:guide id="3" pos="5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CC0000"/>
    <a:srgbClr val="E9EBF5"/>
    <a:srgbClr val="4472C4"/>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2DA36-10A5-487D-A625-A8474F292DB5}" v="539" dt="2024-04-25T13:04:18.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2" autoAdjust="0"/>
  </p:normalViewPr>
  <p:slideViewPr>
    <p:cSldViewPr snapToGrid="0">
      <p:cViewPr varScale="1">
        <p:scale>
          <a:sx n="152" d="100"/>
          <a:sy n="152" d="100"/>
        </p:scale>
        <p:origin x="2196" y="150"/>
      </p:cViewPr>
      <p:guideLst>
        <p:guide orient="horz" pos="3744"/>
        <p:guide pos="7608"/>
        <p:guide pos="5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annon.h.scully\Documents\Circuit%20Breaker\Training\Reserve%20Relief%20for%20FY24\graph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annon.h.scully\Documents\Circuit%20Breaker\Training\Reserve%20Relief%20for%20FY24\graph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 (3)'!$A$18</c:f>
              <c:strCache>
                <c:ptCount val="1"/>
                <c:pt idx="0">
                  <c:v>Budget Available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(3)'!$B$17:$C$17</c:f>
              <c:strCache>
                <c:ptCount val="2"/>
                <c:pt idx="0">
                  <c:v>Extraordinary Relief</c:v>
                </c:pt>
                <c:pt idx="1">
                  <c:v>Reserve Relief</c:v>
                </c:pt>
              </c:strCache>
            </c:strRef>
          </c:cat>
          <c:val>
            <c:numRef>
              <c:f>'Sheet1 (3)'!$B$18:$C$18</c:f>
              <c:numCache>
                <c:formatCode>_("$"* #,##0_);_("$"* \(#,##0\);_("$"* "-"_);_(@_)</c:formatCode>
                <c:ptCount val="2"/>
                <c:pt idx="0">
                  <c:v>27824645</c:v>
                </c:pt>
                <c:pt idx="1">
                  <c:v>75000000</c:v>
                </c:pt>
              </c:numCache>
            </c:numRef>
          </c:val>
          <c:extLst>
            <c:ext xmlns:c16="http://schemas.microsoft.com/office/drawing/2014/chart" uri="{C3380CC4-5D6E-409C-BE32-E72D297353CC}">
              <c16:uniqueId val="{00000000-B7EC-47B8-8494-BA58A59E761E}"/>
            </c:ext>
          </c:extLst>
        </c:ser>
        <c:ser>
          <c:idx val="1"/>
          <c:order val="1"/>
          <c:tx>
            <c:strRef>
              <c:f>'Sheet1 (3)'!$A$19</c:f>
              <c:strCache>
                <c:ptCount val="1"/>
                <c:pt idx="0">
                  <c:v>Reimbursement Due</c:v>
                </c:pt>
              </c:strCache>
            </c:strRef>
          </c:tx>
          <c:spPr>
            <a:solidFill>
              <a:schemeClr val="accent4">
                <a:lumMod val="60000"/>
                <a:lumOff val="40000"/>
              </a:schemeClr>
            </a:solidFill>
            <a:ln w="15875">
              <a:solidFill>
                <a:schemeClr val="bg1">
                  <a:lumMod val="50000"/>
                </a:schemeClr>
              </a:solidFill>
            </a:ln>
            <a:effectLst/>
          </c:spPr>
          <c:invertIfNegative val="0"/>
          <c:dLbls>
            <c:dLbl>
              <c:idx val="0"/>
              <c:tx>
                <c:rich>
                  <a:bodyPr/>
                  <a:lstStyle/>
                  <a:p>
                    <a:fld id="{84168B39-5486-47C7-991C-40D550FB1CE3}"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75-4A87-BA0C-040CFBB215C1}"/>
                </c:ext>
              </c:extLst>
            </c:dLbl>
            <c:dLbl>
              <c:idx val="1"/>
              <c:tx>
                <c:rich>
                  <a:bodyPr/>
                  <a:lstStyle/>
                  <a:p>
                    <a:fld id="{5636221B-AB60-4DB2-BB38-15A9B85A8A59}" type="VALUE">
                      <a:rPr lang="en-US" sz="1400" b="0" i="0" u="none" strike="noStrike" kern="1200" baseline="0" smtClean="0">
                        <a:solidFill>
                          <a:prstClr val="black"/>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75-4A87-BA0C-040CFBB215C1}"/>
                </c:ext>
              </c:extLst>
            </c:dLbl>
            <c:spPr>
              <a:noFill/>
              <a:ln w="0">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(3)'!$B$17:$C$17</c:f>
              <c:strCache>
                <c:ptCount val="2"/>
                <c:pt idx="0">
                  <c:v>Extraordinary Relief</c:v>
                </c:pt>
                <c:pt idx="1">
                  <c:v>Reserve Relief</c:v>
                </c:pt>
              </c:strCache>
            </c:strRef>
          </c:cat>
          <c:val>
            <c:numRef>
              <c:f>'Sheet1 (3)'!$B$19:$C$19</c:f>
              <c:numCache>
                <c:formatCode>_("$"* #,##0_);_("$"* \(#,##0\);_("$"* "-"_);_(@_)</c:formatCode>
                <c:ptCount val="2"/>
                <c:pt idx="0">
                  <c:v>34107537</c:v>
                </c:pt>
                <c:pt idx="1">
                  <c:v>20670988</c:v>
                </c:pt>
              </c:numCache>
            </c:numRef>
          </c:val>
          <c:extLst>
            <c:ext xmlns:c16="http://schemas.microsoft.com/office/drawing/2014/chart" uri="{C3380CC4-5D6E-409C-BE32-E72D297353CC}">
              <c16:uniqueId val="{00000001-B7EC-47B8-8494-BA58A59E761E}"/>
            </c:ext>
          </c:extLst>
        </c:ser>
        <c:dLbls>
          <c:showLegendKey val="0"/>
          <c:showVal val="0"/>
          <c:showCatName val="0"/>
          <c:showSerName val="0"/>
          <c:showPercent val="0"/>
          <c:showBubbleSize val="0"/>
        </c:dLbls>
        <c:gapWidth val="74"/>
        <c:overlap val="-10"/>
        <c:axId val="1006057040"/>
        <c:axId val="1006057400"/>
      </c:barChart>
      <c:catAx>
        <c:axId val="100605704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06057400"/>
        <c:crosses val="autoZero"/>
        <c:auto val="1"/>
        <c:lblAlgn val="ctr"/>
        <c:lblOffset val="100"/>
        <c:noMultiLvlLbl val="0"/>
      </c:catAx>
      <c:valAx>
        <c:axId val="1006057400"/>
        <c:scaling>
          <c:orientation val="minMax"/>
        </c:scaling>
        <c:delete val="0"/>
        <c:axPos val="l"/>
        <c:majorGridlines>
          <c:spPr>
            <a:ln w="9525" cap="flat" cmpd="sng" algn="ctr">
              <a:solidFill>
                <a:schemeClr val="bg1">
                  <a:lumMod val="7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06057040"/>
        <c:crosses val="autoZero"/>
        <c:crossBetween val="between"/>
      </c:valAx>
      <c:spPr>
        <a:noFill/>
        <a:ln w="127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 (3)'!$A$18</c:f>
              <c:strCache>
                <c:ptCount val="1"/>
                <c:pt idx="0">
                  <c:v>Budget Available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(3)'!$B$17:$C$17</c:f>
              <c:strCache>
                <c:ptCount val="2"/>
                <c:pt idx="0">
                  <c:v>Extraordinary Relief</c:v>
                </c:pt>
                <c:pt idx="1">
                  <c:v>Reserve Relief</c:v>
                </c:pt>
              </c:strCache>
            </c:strRef>
          </c:cat>
          <c:val>
            <c:numRef>
              <c:f>'Sheet1 (3)'!$B$18:$C$18</c:f>
              <c:numCache>
                <c:formatCode>_("$"* #,##0_);_("$"* \(#,##0\);_("$"* "-"_);_(@_)</c:formatCode>
                <c:ptCount val="2"/>
                <c:pt idx="0">
                  <c:v>27824645</c:v>
                </c:pt>
                <c:pt idx="1">
                  <c:v>75000000</c:v>
                </c:pt>
              </c:numCache>
            </c:numRef>
          </c:val>
          <c:extLst>
            <c:ext xmlns:c16="http://schemas.microsoft.com/office/drawing/2014/chart" uri="{C3380CC4-5D6E-409C-BE32-E72D297353CC}">
              <c16:uniqueId val="{00000000-B7EC-47B8-8494-BA58A59E761E}"/>
            </c:ext>
          </c:extLst>
        </c:ser>
        <c:ser>
          <c:idx val="1"/>
          <c:order val="1"/>
          <c:tx>
            <c:strRef>
              <c:f>'Sheet1 (3)'!$A$19</c:f>
              <c:strCache>
                <c:ptCount val="1"/>
                <c:pt idx="0">
                  <c:v>Reimbursement Due</c:v>
                </c:pt>
              </c:strCache>
            </c:strRef>
          </c:tx>
          <c:spPr>
            <a:solidFill>
              <a:schemeClr val="accent4">
                <a:lumMod val="60000"/>
                <a:lumOff val="40000"/>
              </a:schemeClr>
            </a:solidFill>
            <a:ln w="15875">
              <a:solidFill>
                <a:schemeClr val="bg1">
                  <a:lumMod val="50000"/>
                </a:schemeClr>
              </a:solidFill>
            </a:ln>
            <a:effectLst/>
          </c:spPr>
          <c:invertIfNegative val="0"/>
          <c:dPt>
            <c:idx val="1"/>
            <c:invertIfNegative val="0"/>
            <c:bubble3D val="0"/>
            <c:spPr>
              <a:solidFill>
                <a:schemeClr val="accent2"/>
              </a:solidFill>
              <a:ln w="15875">
                <a:solidFill>
                  <a:schemeClr val="bg1">
                    <a:lumMod val="50000"/>
                  </a:schemeClr>
                </a:solidFill>
              </a:ln>
              <a:effectLst/>
            </c:spPr>
            <c:extLst>
              <c:ext xmlns:c16="http://schemas.microsoft.com/office/drawing/2014/chart" uri="{C3380CC4-5D6E-409C-BE32-E72D297353CC}">
                <c16:uniqueId val="{00000001-B1B0-4EE4-AFFD-80B29C4A5C80}"/>
              </c:ext>
            </c:extLst>
          </c:dPt>
          <c:dLbls>
            <c:dLbl>
              <c:idx val="0"/>
              <c:delete val="1"/>
              <c:extLst>
                <c:ext xmlns:c15="http://schemas.microsoft.com/office/drawing/2012/chart" uri="{CE6537A1-D6FC-4f65-9D91-7224C49458BB}"/>
                <c:ext xmlns:c16="http://schemas.microsoft.com/office/drawing/2014/chart" uri="{C3380CC4-5D6E-409C-BE32-E72D297353CC}">
                  <c16:uniqueId val="{00000000-B1B0-4EE4-AFFD-80B29C4A5C80}"/>
                </c:ext>
              </c:extLst>
            </c:dLbl>
            <c:dLbl>
              <c:idx val="1"/>
              <c:tx>
                <c:rich>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r>
                      <a:rPr lang="en-US" dirty="0"/>
                      <a:t>$20,670,988</a:t>
                    </a:r>
                  </a:p>
                </c:rich>
              </c:tx>
              <c:spPr>
                <a:noFill/>
                <a:ln w="0">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1B0-4EE4-AFFD-80B29C4A5C80}"/>
                </c:ext>
              </c:extLst>
            </c:dLbl>
            <c:spPr>
              <a:noFill/>
              <a:ln w="0">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(3)'!$B$17:$C$17</c:f>
              <c:strCache>
                <c:ptCount val="2"/>
                <c:pt idx="0">
                  <c:v>Extraordinary Relief</c:v>
                </c:pt>
                <c:pt idx="1">
                  <c:v>Reserve Relief</c:v>
                </c:pt>
              </c:strCache>
            </c:strRef>
          </c:cat>
          <c:val>
            <c:numRef>
              <c:f>'Sheet1 (3)'!$B$19:$C$19</c:f>
              <c:numCache>
                <c:formatCode>_("$"* #,##0_);_("$"* \(#,##0\);_("$"* "-"_);_(@_)</c:formatCode>
                <c:ptCount val="2"/>
                <c:pt idx="0">
                  <c:v>33775581</c:v>
                </c:pt>
                <c:pt idx="1">
                  <c:v>20738328</c:v>
                </c:pt>
              </c:numCache>
            </c:numRef>
          </c:val>
          <c:extLst>
            <c:ext xmlns:c16="http://schemas.microsoft.com/office/drawing/2014/chart" uri="{C3380CC4-5D6E-409C-BE32-E72D297353CC}">
              <c16:uniqueId val="{00000001-B7EC-47B8-8494-BA58A59E761E}"/>
            </c:ext>
          </c:extLst>
        </c:ser>
        <c:dLbls>
          <c:showLegendKey val="0"/>
          <c:showVal val="0"/>
          <c:showCatName val="0"/>
          <c:showSerName val="0"/>
          <c:showPercent val="0"/>
          <c:showBubbleSize val="0"/>
        </c:dLbls>
        <c:gapWidth val="74"/>
        <c:overlap val="-10"/>
        <c:axId val="1006057040"/>
        <c:axId val="1006057400"/>
      </c:barChart>
      <c:catAx>
        <c:axId val="100605704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06057400"/>
        <c:crosses val="autoZero"/>
        <c:auto val="1"/>
        <c:lblAlgn val="ctr"/>
        <c:lblOffset val="100"/>
        <c:noMultiLvlLbl val="0"/>
      </c:catAx>
      <c:valAx>
        <c:axId val="1006057400"/>
        <c:scaling>
          <c:orientation val="minMax"/>
        </c:scaling>
        <c:delete val="0"/>
        <c:axPos val="l"/>
        <c:majorGridlines>
          <c:spPr>
            <a:ln w="9525" cap="flat" cmpd="sng" algn="ctr">
              <a:solidFill>
                <a:schemeClr val="bg1">
                  <a:lumMod val="7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06057040"/>
        <c:crosses val="autoZero"/>
        <c:crossBetween val="between"/>
      </c:valAx>
      <c:spPr>
        <a:noFill/>
        <a:ln w="127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0.03338</cdr:x>
      <cdr:y>0.92099</cdr:y>
    </cdr:from>
    <cdr:to>
      <cdr:x>0.43327</cdr:x>
      <cdr:y>1</cdr:y>
    </cdr:to>
    <cdr:sp macro="" textlink="">
      <cdr:nvSpPr>
        <cdr:cNvPr id="4" name="TextBox 3">
          <a:extLst xmlns:a="http://schemas.openxmlformats.org/drawingml/2006/main">
            <a:ext uri="{FF2B5EF4-FFF2-40B4-BE49-F238E27FC236}">
              <a16:creationId xmlns:a16="http://schemas.microsoft.com/office/drawing/2014/main" id="{C3C78716-EBF2-CC33-5B2D-EBAD550EBE2B}"/>
            </a:ext>
          </a:extLst>
        </cdr:cNvPr>
        <cdr:cNvSpPr txBox="1"/>
      </cdr:nvSpPr>
      <cdr:spPr>
        <a:xfrm xmlns:a="http://schemas.openxmlformats.org/drawingml/2006/main">
          <a:off x="310879" y="4017296"/>
          <a:ext cx="3723967" cy="3446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0.03338</cdr:x>
      <cdr:y>0.92099</cdr:y>
    </cdr:from>
    <cdr:to>
      <cdr:x>0.43327</cdr:x>
      <cdr:y>1</cdr:y>
    </cdr:to>
    <cdr:sp macro="" textlink="">
      <cdr:nvSpPr>
        <cdr:cNvPr id="4" name="TextBox 3">
          <a:extLst xmlns:a="http://schemas.openxmlformats.org/drawingml/2006/main">
            <a:ext uri="{FF2B5EF4-FFF2-40B4-BE49-F238E27FC236}">
              <a16:creationId xmlns:a16="http://schemas.microsoft.com/office/drawing/2014/main" id="{C3C78716-EBF2-CC33-5B2D-EBAD550EBE2B}"/>
            </a:ext>
          </a:extLst>
        </cdr:cNvPr>
        <cdr:cNvSpPr txBox="1"/>
      </cdr:nvSpPr>
      <cdr:spPr>
        <a:xfrm xmlns:a="http://schemas.openxmlformats.org/drawingml/2006/main">
          <a:off x="310879" y="4017296"/>
          <a:ext cx="3723967" cy="3446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4/30/2024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ircuitbreaker@mass.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e.mass.edu/finance/circuitbreaker/liaison.html" TargetMode="External"/><Relationship Id="rId2" Type="http://schemas.openxmlformats.org/officeDocument/2006/relationships/hyperlink" Target="mailto:doe-cb@listserv.state.ma.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malegislature.gov/Laws/GeneralLaws/PartI/TitleXII/Chapter71b/Section5a" TargetMode="External"/><Relationship Id="rId2" Type="http://schemas.openxmlformats.org/officeDocument/2006/relationships/hyperlink" Target="https://www.doe.mass.edu/lawsregs/603cmr10.html?section=07" TargetMode="External"/><Relationship Id="rId1" Type="http://schemas.openxmlformats.org/officeDocument/2006/relationships/slideLayout" Target="../slideLayouts/slideLayout2.xml"/><Relationship Id="rId4" Type="http://schemas.openxmlformats.org/officeDocument/2006/relationships/hyperlink" Target="https://malegislature.gov/Laws/SessionLaws/Acts/2023/Chapter7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742009" y="1320823"/>
            <a:ext cx="8828167" cy="1928238"/>
          </a:xfrm>
        </p:spPr>
        <p:txBody>
          <a:bodyPr>
            <a:normAutofit/>
          </a:bodyPr>
          <a:lstStyle/>
          <a:p>
            <a:pPr>
              <a:lnSpc>
                <a:spcPct val="100000"/>
              </a:lnSpc>
            </a:pPr>
            <a:r>
              <a:rPr lang="en-US" sz="5400" dirty="0"/>
              <a:t>Relief Reimbursements:</a:t>
            </a:r>
            <a:br>
              <a:rPr lang="en-US" sz="5400" dirty="0"/>
            </a:br>
            <a:r>
              <a:rPr lang="en-US" sz="3600" dirty="0"/>
              <a:t>Extraordinary and Reserve Relief</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742009" y="5466944"/>
            <a:ext cx="6770451" cy="1391055"/>
          </a:xfrm>
        </p:spPr>
        <p:txBody>
          <a:bodyPr vert="horz" lIns="91440" tIns="45720" rIns="91440" bIns="45720" rtlCol="0" anchor="t">
            <a:normAutofit/>
          </a:bodyPr>
          <a:lstStyle/>
          <a:p>
            <a:r>
              <a:rPr lang="en-US" dirty="0"/>
              <a:t>Office of District &amp; School Finance</a:t>
            </a:r>
          </a:p>
          <a:p>
            <a:r>
              <a:rPr lang="en-US" dirty="0">
                <a:latin typeface="Arial"/>
                <a:cs typeface="Arial"/>
              </a:rPr>
              <a:t>May 2, 2024</a:t>
            </a:r>
          </a:p>
        </p:txBody>
      </p:sp>
      <p:sp>
        <p:nvSpPr>
          <p:cNvPr id="4" name="Title 1">
            <a:extLst>
              <a:ext uri="{FF2B5EF4-FFF2-40B4-BE49-F238E27FC236}">
                <a16:creationId xmlns:a16="http://schemas.microsoft.com/office/drawing/2014/main" id="{A2FED606-A5CF-3D26-857B-265AACBF48F9}"/>
              </a:ext>
            </a:extLst>
          </p:cNvPr>
          <p:cNvSpPr txBox="1">
            <a:spLocks/>
          </p:cNvSpPr>
          <p:nvPr/>
        </p:nvSpPr>
        <p:spPr>
          <a:xfrm>
            <a:off x="742009" y="798631"/>
            <a:ext cx="8631677" cy="716327"/>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sz="4000"/>
              <a:t>FY2024 Special Education Circuit Breaker</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 uri="{C183D7F6-B498-43B3-948B-1728B52AA6E4}">
                <adec:decorative xmlns:adec="http://schemas.microsoft.com/office/drawing/2017/decorative" val="1"/>
              </a:ext>
            </a:extLst>
          </p:cNvPr>
          <p:cNvSpPr>
            <a:spLocks noGrp="1"/>
          </p:cNvSpPr>
          <p:nvPr>
            <p:ph idx="1"/>
          </p:nvPr>
        </p:nvSpPr>
        <p:spPr>
          <a:xfrm>
            <a:off x="1176883" y="2204153"/>
            <a:ext cx="10332629" cy="4266757"/>
          </a:xfrm>
        </p:spPr>
        <p:txBody>
          <a:bodyPr>
            <a:normAutofit/>
          </a:bodyPr>
          <a:lstStyle/>
          <a:p>
            <a:pPr>
              <a:lnSpc>
                <a:spcPct val="120000"/>
              </a:lnSpc>
              <a:spcBef>
                <a:spcPts val="1200"/>
              </a:spcBef>
            </a:pPr>
            <a:r>
              <a:rPr lang="en-US" sz="2000" dirty="0"/>
              <a:t>To forego May 2024 payment through reserve relief line item:</a:t>
            </a:r>
          </a:p>
          <a:p>
            <a:pPr marL="796925" lvl="1" indent="-339725">
              <a:lnSpc>
                <a:spcPct val="120000"/>
              </a:lnSpc>
              <a:spcBef>
                <a:spcPts val="300"/>
              </a:spcBef>
              <a:buFont typeface="Arial" panose="020B0604020202020204" pitchFamily="34" charset="0"/>
              <a:buChar char="−"/>
            </a:pPr>
            <a:r>
              <a:rPr lang="en-US" sz="2000" dirty="0"/>
              <a:t>Print, fill out, and sign form found here: </a:t>
            </a:r>
            <a:r>
              <a:rPr lang="en-US" sz="1800" dirty="0"/>
              <a:t>https://www.doe.mass.edu/finance/circuitbreaker/materials-tools/relief-opt-out.pdf</a:t>
            </a:r>
          </a:p>
          <a:p>
            <a:pPr marL="796925" lvl="1" indent="-339725">
              <a:lnSpc>
                <a:spcPct val="120000"/>
              </a:lnSpc>
              <a:spcBef>
                <a:spcPts val="300"/>
              </a:spcBef>
              <a:buFont typeface="Arial" panose="020B0604020202020204" pitchFamily="34" charset="0"/>
              <a:buChar char="−"/>
            </a:pPr>
            <a:r>
              <a:rPr lang="en-US" sz="2000" dirty="0"/>
              <a:t>Return PDF copy via email to </a:t>
            </a:r>
            <a:r>
              <a:rPr lang="en-US" sz="2000" dirty="0">
                <a:hlinkClick r:id="rId2"/>
              </a:rPr>
              <a:t>circuitbreaker@mass.gov</a:t>
            </a:r>
            <a:r>
              <a:rPr lang="en-US" sz="2000" dirty="0"/>
              <a:t> by </a:t>
            </a:r>
            <a:r>
              <a:rPr lang="en-US" sz="2000" b="1" dirty="0">
                <a:solidFill>
                  <a:srgbClr val="FF0000"/>
                </a:solidFill>
              </a:rPr>
              <a:t>Thursday, May 9th</a:t>
            </a:r>
          </a:p>
          <a:p>
            <a:pPr>
              <a:lnSpc>
                <a:spcPct val="120000"/>
              </a:lnSpc>
              <a:spcBef>
                <a:spcPts val="1200"/>
              </a:spcBef>
            </a:pPr>
            <a:r>
              <a:rPr lang="en-US" sz="2000" dirty="0"/>
              <a:t>There is no option to forego Extraordinary Relief reimbursement payments made through the Circuit Breaker line item (“use it or lose it”)</a:t>
            </a:r>
          </a:p>
          <a:p>
            <a:pPr marL="0" indent="0">
              <a:lnSpc>
                <a:spcPct val="120000"/>
              </a:lnSpc>
              <a:spcBef>
                <a:spcPts val="0"/>
              </a:spcBef>
              <a:buNone/>
            </a:pPr>
            <a:endParaRPr lang="en-US" sz="2000" dirty="0"/>
          </a:p>
        </p:txBody>
      </p:sp>
      <p:sp>
        <p:nvSpPr>
          <p:cNvPr id="7" name="Title 2">
            <a:extLst>
              <a:ext uri="{FF2B5EF4-FFF2-40B4-BE49-F238E27FC236}">
                <a16:creationId xmlns:a16="http://schemas.microsoft.com/office/drawing/2014/main" id="{F546998E-1BFB-2C3C-4F0A-EF20AF403239}"/>
              </a:ext>
              <a:ext uri="{C183D7F6-B498-43B3-948B-1728B52AA6E4}">
                <adec:decorative xmlns:adec="http://schemas.microsoft.com/office/drawing/2017/decorative" val="1"/>
              </a:ext>
            </a:extLst>
          </p:cNvPr>
          <p:cNvSpPr>
            <a:spLocks noGrp="1"/>
          </p:cNvSpPr>
          <p:nvPr>
            <p:ph type="title"/>
          </p:nvPr>
        </p:nvSpPr>
        <p:spPr>
          <a:xfrm>
            <a:off x="838199" y="365126"/>
            <a:ext cx="10643755" cy="1042852"/>
          </a:xfrm>
        </p:spPr>
        <p:txBody>
          <a:bodyPr>
            <a:normAutofit fontScale="90000"/>
          </a:bodyPr>
          <a:lstStyle/>
          <a:p>
            <a:pPr>
              <a:lnSpc>
                <a:spcPct val="100000"/>
              </a:lnSpc>
              <a:spcBef>
                <a:spcPts val="1200"/>
              </a:spcBef>
            </a:pPr>
            <a:r>
              <a:rPr lang="en-US" sz="4000"/>
              <a:t>Option to Defer Reserve Relief Line Item Payments</a:t>
            </a:r>
            <a:br>
              <a:rPr lang="en-US" sz="4000"/>
            </a:br>
            <a:r>
              <a:rPr lang="en-US" sz="3100"/>
              <a:t>(slide 2 of 2)</a:t>
            </a:r>
            <a:endParaRPr lang="en-US" sz="4000"/>
          </a:p>
        </p:txBody>
      </p:sp>
    </p:spTree>
    <p:extLst>
      <p:ext uri="{BB962C8B-B14F-4D97-AF65-F5344CB8AC3E}">
        <p14:creationId xmlns:p14="http://schemas.microsoft.com/office/powerpoint/2010/main" val="139732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00801-7B10-CB35-EDE4-CC2621F684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83AE0C-A457-8AFE-6287-326895A194AD}"/>
              </a:ext>
            </a:extLst>
          </p:cNvPr>
          <p:cNvSpPr>
            <a:spLocks noGrp="1"/>
          </p:cNvSpPr>
          <p:nvPr>
            <p:ph type="title"/>
          </p:nvPr>
        </p:nvSpPr>
        <p:spPr/>
        <p:txBody>
          <a:bodyPr/>
          <a:lstStyle/>
          <a:p>
            <a:r>
              <a:rPr lang="en-US">
                <a:latin typeface="Arial"/>
                <a:cs typeface="Arial"/>
              </a:rPr>
              <a:t>Questions?</a:t>
            </a:r>
            <a:endParaRPr lang="en-US"/>
          </a:p>
        </p:txBody>
      </p:sp>
      <p:sp>
        <p:nvSpPr>
          <p:cNvPr id="7" name="Title 1">
            <a:extLst>
              <a:ext uri="{FF2B5EF4-FFF2-40B4-BE49-F238E27FC236}">
                <a16:creationId xmlns:a16="http://schemas.microsoft.com/office/drawing/2014/main" id="{633725A3-ECFB-014A-41DC-D7DF7C69BC2B}"/>
              </a:ext>
            </a:extLst>
          </p:cNvPr>
          <p:cNvSpPr txBox="1">
            <a:spLocks/>
          </p:cNvSpPr>
          <p:nvPr/>
        </p:nvSpPr>
        <p:spPr>
          <a:xfrm>
            <a:off x="842434" y="2907557"/>
            <a:ext cx="10515600" cy="1093686"/>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algn="ctr">
              <a:lnSpc>
                <a:spcPct val="120000"/>
              </a:lnSpc>
              <a:spcBef>
                <a:spcPts val="0"/>
              </a:spcBef>
            </a:pPr>
            <a:r>
              <a:rPr lang="en-US">
                <a:latin typeface="Arial"/>
                <a:cs typeface="Arial"/>
              </a:rPr>
              <a:t>Please type questions into the </a:t>
            </a:r>
            <a:r>
              <a:rPr lang="en-US" u="sng">
                <a:latin typeface="Arial"/>
                <a:cs typeface="Arial"/>
              </a:rPr>
              <a:t>Q&amp;A portion</a:t>
            </a:r>
            <a:r>
              <a:rPr lang="en-US">
                <a:latin typeface="Arial"/>
                <a:cs typeface="Arial"/>
              </a:rPr>
              <a:t> of Zoom (not chat)</a:t>
            </a:r>
            <a:endParaRPr lang="en-US"/>
          </a:p>
        </p:txBody>
      </p:sp>
    </p:spTree>
    <p:extLst>
      <p:ext uri="{BB962C8B-B14F-4D97-AF65-F5344CB8AC3E}">
        <p14:creationId xmlns:p14="http://schemas.microsoft.com/office/powerpoint/2010/main" val="421968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sz="4000"/>
              <a:t>Upcoming Dates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1391098" y="2243470"/>
            <a:ext cx="9890051" cy="4061637"/>
          </a:xfrm>
        </p:spPr>
        <p:txBody>
          <a:bodyPr>
            <a:noAutofit/>
          </a:bodyPr>
          <a:lstStyle/>
          <a:p>
            <a:pPr>
              <a:lnSpc>
                <a:spcPct val="100000"/>
              </a:lnSpc>
              <a:spcBef>
                <a:spcPts val="1200"/>
              </a:spcBef>
            </a:pPr>
            <a:r>
              <a:rPr lang="en-US" sz="2400" dirty="0"/>
              <a:t>Deadline to defer Reserve Relief: </a:t>
            </a:r>
            <a:r>
              <a:rPr lang="en-US" sz="2400" dirty="0">
                <a:solidFill>
                  <a:srgbClr val="FF0000"/>
                </a:solidFill>
              </a:rPr>
              <a:t>Thursday, May 9, 2024</a:t>
            </a:r>
          </a:p>
          <a:p>
            <a:pPr>
              <a:lnSpc>
                <a:spcPct val="100000"/>
              </a:lnSpc>
              <a:spcBef>
                <a:spcPts val="1200"/>
              </a:spcBef>
            </a:pPr>
            <a:r>
              <a:rPr lang="en-US" sz="2400" dirty="0"/>
              <a:t>FY24 Year-End claims due: Monday, July 15, 2024</a:t>
            </a:r>
          </a:p>
          <a:p>
            <a:pPr lvl="1">
              <a:lnSpc>
                <a:spcPct val="100000"/>
              </a:lnSpc>
              <a:spcBef>
                <a:spcPts val="600"/>
              </a:spcBef>
              <a:buFont typeface="Arial" panose="020B0604020202020204" pitchFamily="34" charset="0"/>
              <a:buChar char="−"/>
            </a:pPr>
            <a:r>
              <a:rPr lang="en-US" dirty="0"/>
              <a:t>Claim files will be available by early June</a:t>
            </a:r>
          </a:p>
          <a:p>
            <a:pPr lvl="1">
              <a:lnSpc>
                <a:spcPct val="100000"/>
              </a:lnSpc>
              <a:spcBef>
                <a:spcPts val="600"/>
              </a:spcBef>
              <a:buFont typeface="Arial" panose="020B0604020202020204" pitchFamily="34" charset="0"/>
              <a:buChar char="−"/>
            </a:pPr>
            <a:r>
              <a:rPr lang="en-US" dirty="0"/>
              <a:t>Training will be held during May and June, with schedule emailed to the Circuit Breaker listserv (</a:t>
            </a:r>
            <a:r>
              <a:rPr lang="en-US" dirty="0">
                <a:hlinkClick r:id="rId2"/>
              </a:rPr>
              <a:t>doe-cb@listserv.state.ma.us</a:t>
            </a:r>
            <a:r>
              <a:rPr lang="en-US" dirty="0"/>
              <a:t>)</a:t>
            </a:r>
          </a:p>
          <a:p>
            <a:pPr>
              <a:lnSpc>
                <a:spcPct val="120000"/>
              </a:lnSpc>
              <a:spcBef>
                <a:spcPts val="1200"/>
              </a:spcBef>
            </a:pPr>
            <a:endParaRPr lang="en-US" sz="2400" dirty="0"/>
          </a:p>
          <a:p>
            <a:pPr marL="0" indent="0">
              <a:lnSpc>
                <a:spcPct val="100000"/>
              </a:lnSpc>
              <a:spcBef>
                <a:spcPts val="600"/>
              </a:spcBef>
              <a:buNone/>
            </a:pPr>
            <a:r>
              <a:rPr lang="en-US" sz="2400" dirty="0"/>
              <a:t>For assistance, contact the circuit breaker liaison assigned to your district:  </a:t>
            </a:r>
            <a:r>
              <a:rPr lang="en-US" sz="2400" dirty="0">
                <a:hlinkClick r:id="rId3"/>
              </a:rPr>
              <a:t>https://www.doe.mass.edu/finance/circuitbreaker/liaison.html</a:t>
            </a:r>
            <a:endParaRPr lang="en-US" sz="2400" dirty="0"/>
          </a:p>
        </p:txBody>
      </p:sp>
    </p:spTree>
    <p:extLst>
      <p:ext uri="{BB962C8B-B14F-4D97-AF65-F5344CB8AC3E}">
        <p14:creationId xmlns:p14="http://schemas.microsoft.com/office/powerpoint/2010/main" val="2143549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1960033" y="2522324"/>
            <a:ext cx="7668684" cy="1093686"/>
          </a:xfrm>
        </p:spPr>
        <p:txBody>
          <a:bodyPr/>
          <a:lstStyle/>
          <a:p>
            <a:pPr algn="ctr"/>
            <a:r>
              <a:rPr lang="en-US">
                <a:latin typeface="Arial"/>
                <a:cs typeface="Arial"/>
              </a:rPr>
              <a:t>Thank You</a:t>
            </a:r>
            <a:endParaRPr lang="en-US"/>
          </a:p>
        </p:txBody>
      </p:sp>
    </p:spTree>
    <p:extLst>
      <p:ext uri="{BB962C8B-B14F-4D97-AF65-F5344CB8AC3E}">
        <p14:creationId xmlns:p14="http://schemas.microsoft.com/office/powerpoint/2010/main" val="912600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sz="4000"/>
              <a:t>Circuit Breaker Program</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038350"/>
            <a:ext cx="11106149" cy="4730749"/>
          </a:xfrm>
        </p:spPr>
        <p:txBody>
          <a:bodyPr>
            <a:normAutofit fontScale="47500" lnSpcReduction="20000"/>
          </a:bodyPr>
          <a:lstStyle/>
          <a:p>
            <a:pPr>
              <a:lnSpc>
                <a:spcPct val="120000"/>
              </a:lnSpc>
              <a:spcBef>
                <a:spcPts val="600"/>
              </a:spcBef>
            </a:pPr>
            <a:r>
              <a:rPr lang="en-US" sz="3800"/>
              <a:t>Commonwealth’s Special Education Reimbursement Program (“Circuit Breaker”)</a:t>
            </a:r>
          </a:p>
          <a:p>
            <a:pPr marL="855663" lvl="1" indent="-282575">
              <a:lnSpc>
                <a:spcPct val="120000"/>
              </a:lnSpc>
              <a:spcBef>
                <a:spcPts val="600"/>
              </a:spcBef>
              <a:buFont typeface="Arial" panose="020B0604020202020204" pitchFamily="34" charset="0"/>
              <a:buChar char="‒"/>
            </a:pPr>
            <a:r>
              <a:rPr lang="en-US" sz="3800"/>
              <a:t>Provides annual financial assistance to public school districts </a:t>
            </a:r>
          </a:p>
          <a:p>
            <a:pPr marL="855663" lvl="1" indent="-282575">
              <a:lnSpc>
                <a:spcPct val="120000"/>
              </a:lnSpc>
              <a:spcBef>
                <a:spcPts val="600"/>
              </a:spcBef>
              <a:buFont typeface="Arial" panose="020B0604020202020204" pitchFamily="34" charset="0"/>
              <a:buChar char="‒"/>
            </a:pPr>
            <a:r>
              <a:rPr lang="en-US" sz="3800"/>
              <a:t>Supports delivery of “high cost” special education services to students age 3 through 21</a:t>
            </a:r>
          </a:p>
          <a:p>
            <a:pPr>
              <a:lnSpc>
                <a:spcPct val="120000"/>
              </a:lnSpc>
              <a:spcBef>
                <a:spcPts val="1800"/>
              </a:spcBef>
            </a:pPr>
            <a:r>
              <a:rPr lang="en-US" sz="3800"/>
              <a:t>Annual Claim Cycle:</a:t>
            </a:r>
          </a:p>
          <a:p>
            <a:pPr marL="855663" lvl="1" indent="-282575">
              <a:lnSpc>
                <a:spcPct val="120000"/>
              </a:lnSpc>
              <a:spcBef>
                <a:spcPts val="600"/>
              </a:spcBef>
              <a:buFont typeface="Arial" panose="020B0604020202020204" pitchFamily="34" charset="0"/>
              <a:buChar char="‒"/>
            </a:pPr>
            <a:r>
              <a:rPr lang="en-US" sz="3800" b="1"/>
              <a:t>Relief claims</a:t>
            </a:r>
            <a:r>
              <a:rPr lang="en-US" sz="3800"/>
              <a:t>: reimburse for current year instruction/tuition expenses (Net Claim in FY24 claim file) </a:t>
            </a:r>
          </a:p>
          <a:p>
            <a:pPr marL="858838" lvl="1" indent="0">
              <a:lnSpc>
                <a:spcPct val="120000"/>
              </a:lnSpc>
              <a:spcBef>
                <a:spcPts val="0"/>
              </a:spcBef>
              <a:buNone/>
            </a:pPr>
            <a:r>
              <a:rPr lang="en-US" sz="3800"/>
              <a:t>(districts filed in March 2024, will be reimbursed in May 2024)</a:t>
            </a:r>
          </a:p>
          <a:p>
            <a:pPr marL="855663" lvl="1" indent="-282575">
              <a:lnSpc>
                <a:spcPct val="120000"/>
              </a:lnSpc>
              <a:spcBef>
                <a:spcPts val="600"/>
              </a:spcBef>
              <a:buFont typeface="Arial" panose="020B0604020202020204" pitchFamily="34" charset="0"/>
              <a:buChar char="‒"/>
            </a:pPr>
            <a:r>
              <a:rPr lang="en-US" sz="3800" b="1"/>
              <a:t>Year-End claims</a:t>
            </a:r>
            <a:r>
              <a:rPr lang="en-US" sz="3800"/>
              <a:t>: reimburse for prior year instruction/tuition and transportation expenses </a:t>
            </a:r>
          </a:p>
          <a:p>
            <a:pPr marL="858838" lvl="1" indent="0">
              <a:lnSpc>
                <a:spcPct val="120000"/>
              </a:lnSpc>
              <a:spcBef>
                <a:spcPts val="0"/>
              </a:spcBef>
              <a:buNone/>
            </a:pPr>
            <a:r>
              <a:rPr lang="en-US" sz="3800"/>
              <a:t>(districts file in July 2024, will be reimbursed quarterly during FY25)</a:t>
            </a:r>
          </a:p>
          <a:p>
            <a:pPr>
              <a:lnSpc>
                <a:spcPct val="120000"/>
              </a:lnSpc>
              <a:spcBef>
                <a:spcPts val="1800"/>
              </a:spcBef>
            </a:pPr>
            <a:r>
              <a:rPr lang="en-US" sz="3800"/>
              <a:t>Legal References:</a:t>
            </a:r>
          </a:p>
          <a:p>
            <a:pPr marL="860425" lvl="2" indent="-285750">
              <a:lnSpc>
                <a:spcPct val="120000"/>
              </a:lnSpc>
              <a:spcBef>
                <a:spcPts val="600"/>
              </a:spcBef>
              <a:buFont typeface="Arial" panose="020B0604020202020204" pitchFamily="34" charset="0"/>
              <a:buChar char="−"/>
            </a:pPr>
            <a:r>
              <a:rPr lang="en-US" sz="3800"/>
              <a:t>School Finance Regulations </a:t>
            </a:r>
            <a:r>
              <a:rPr lang="en-US" sz="3800">
                <a:hlinkClick r:id="rId2"/>
              </a:rPr>
              <a:t>603 CMR 10.07</a:t>
            </a:r>
            <a:endParaRPr lang="en-US" sz="3800"/>
          </a:p>
          <a:p>
            <a:pPr marL="860425" lvl="2" indent="-285750">
              <a:lnSpc>
                <a:spcPct val="120000"/>
              </a:lnSpc>
              <a:spcBef>
                <a:spcPts val="600"/>
              </a:spcBef>
              <a:buFont typeface="Arial" panose="020B0604020202020204" pitchFamily="34" charset="0"/>
              <a:buChar char="−"/>
            </a:pPr>
            <a:r>
              <a:rPr lang="en-US" sz="3800">
                <a:hlinkClick r:id="rId3"/>
              </a:rPr>
              <a:t>Mass General Law Chapter 71B section 5A</a:t>
            </a:r>
            <a:endParaRPr lang="en-US" sz="3800"/>
          </a:p>
          <a:p>
            <a:pPr marL="860425" lvl="2" indent="-285750">
              <a:lnSpc>
                <a:spcPct val="120000"/>
              </a:lnSpc>
              <a:spcBef>
                <a:spcPts val="600"/>
              </a:spcBef>
              <a:buFont typeface="Arial" panose="020B0604020202020204" pitchFamily="34" charset="0"/>
              <a:buChar char="−"/>
            </a:pPr>
            <a:r>
              <a:rPr lang="en-US" sz="3800"/>
              <a:t>RESERVE RELIEF:  </a:t>
            </a:r>
            <a:r>
              <a:rPr lang="en-US" sz="3800">
                <a:hlinkClick r:id="rId4"/>
              </a:rPr>
              <a:t>Session Law, Acts of 2023</a:t>
            </a:r>
            <a:r>
              <a:rPr lang="en-US" sz="3800"/>
              <a:t> item 1599-0012 </a:t>
            </a:r>
          </a:p>
          <a:p>
            <a:pPr>
              <a:lnSpc>
                <a:spcPct val="110000"/>
              </a:lnSpc>
              <a:spcBef>
                <a:spcPts val="600"/>
              </a:spcBef>
            </a:pPr>
            <a:endParaRPr lang="en-US" sz="1600"/>
          </a:p>
        </p:txBody>
      </p:sp>
    </p:spTree>
    <p:extLst>
      <p:ext uri="{BB962C8B-B14F-4D97-AF65-F5344CB8AC3E}">
        <p14:creationId xmlns:p14="http://schemas.microsoft.com/office/powerpoint/2010/main" val="168517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sz="4000"/>
              <a:t>Reserve Relief Language</a:t>
            </a:r>
          </a:p>
        </p:txBody>
      </p:sp>
      <p:sp>
        <p:nvSpPr>
          <p:cNvPr id="4" name="Content Placeholder 1">
            <a:extLst>
              <a:ext uri="{FF2B5EF4-FFF2-40B4-BE49-F238E27FC236}">
                <a16:creationId xmlns:a16="http://schemas.microsoft.com/office/drawing/2014/main" id="{DFE8F1CD-6325-7D36-0EDD-D694DC0C57AF}"/>
              </a:ext>
            </a:extLst>
          </p:cNvPr>
          <p:cNvSpPr txBox="1">
            <a:spLocks/>
          </p:cNvSpPr>
          <p:nvPr/>
        </p:nvSpPr>
        <p:spPr>
          <a:xfrm>
            <a:off x="970156" y="2319452"/>
            <a:ext cx="10671717" cy="40177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Font typeface="Arial" panose="020B0604020202020204" pitchFamily="34" charset="0"/>
              <a:buNone/>
            </a:pPr>
            <a:r>
              <a:rPr lang="en-US" sz="2400">
                <a:solidFill>
                  <a:srgbClr val="333333"/>
                </a:solidFill>
                <a:latin typeface="Raleway" pitchFamily="2" charset="0"/>
              </a:rPr>
              <a:t>1599-0012        For a reserve to support reimbursements for extraordinary relief to school districts pursuant to section 5A of chapter 71B of the General Laws and item 7061-0012; provided, that funds shall be made available for reimbursements in fiscal year 2024 to school districts that experience increases to instructional costs reimbursable under said section 5A of said chapter 71B and incurred such instructional costs during fiscal year 2024 that exceed 25 per cent of such instructional costs incurred during fiscal year 2023; </a:t>
            </a:r>
            <a:r>
              <a:rPr lang="en-US" sz="2400">
                <a:solidFill>
                  <a:srgbClr val="333333"/>
                </a:solidFill>
                <a:highlight>
                  <a:srgbClr val="FFFF00"/>
                </a:highlight>
                <a:latin typeface="Raleway" pitchFamily="2" charset="0"/>
              </a:rPr>
              <a:t>provided further, that funds shall also be made available to reimburse districts in fiscal year 2024 for 100 per cent of any such instructional cost increases exceeding 7.5 per cent where the total of such increase also exceeds 0.5 per cent of total actual net school spending in fiscal year 2023</a:t>
            </a:r>
            <a:r>
              <a:rPr lang="en-US" sz="2400">
                <a:solidFill>
                  <a:srgbClr val="333333"/>
                </a:solidFill>
                <a:latin typeface="Raleway" pitchFamily="2" charset="0"/>
              </a:rPr>
              <a:t>; …</a:t>
            </a:r>
            <a:r>
              <a:rPr lang="en-US" sz="2400" b="0" i="0">
                <a:solidFill>
                  <a:srgbClr val="333333"/>
                </a:solidFill>
                <a:effectLst/>
                <a:highlight>
                  <a:srgbClr val="00FFFF"/>
                </a:highlight>
                <a:latin typeface="Raleway" pitchFamily="2" charset="0"/>
              </a:rPr>
              <a:t>provided further, that funds paid from this provision in fiscal year 2024 shall not be reimbursable in fiscal year 2025</a:t>
            </a:r>
            <a:r>
              <a:rPr lang="en-US" sz="2400" b="0" i="0">
                <a:solidFill>
                  <a:srgbClr val="333333"/>
                </a:solidFill>
                <a:effectLst/>
                <a:latin typeface="Raleway" pitchFamily="2" charset="0"/>
              </a:rPr>
              <a:t>;…</a:t>
            </a:r>
            <a:endParaRPr lang="en-US" sz="3600"/>
          </a:p>
        </p:txBody>
      </p:sp>
    </p:spTree>
    <p:extLst>
      <p:ext uri="{BB962C8B-B14F-4D97-AF65-F5344CB8AC3E}">
        <p14:creationId xmlns:p14="http://schemas.microsoft.com/office/powerpoint/2010/main" val="362599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sz="4000"/>
              <a:t>Circuit Breaker Claiming Eligibility</a:t>
            </a:r>
          </a:p>
        </p:txBody>
      </p:sp>
      <p:graphicFrame>
        <p:nvGraphicFramePr>
          <p:cNvPr id="7" name="Table 7">
            <a:extLst>
              <a:ext uri="{FF2B5EF4-FFF2-40B4-BE49-F238E27FC236}">
                <a16:creationId xmlns:a16="http://schemas.microsoft.com/office/drawing/2014/main" id="{BB715928-521B-9FA0-FCBF-9CAFB06D0E54}"/>
              </a:ext>
            </a:extLst>
          </p:cNvPr>
          <p:cNvGraphicFramePr>
            <a:graphicFrameLocks noGrp="1"/>
          </p:cNvGraphicFramePr>
          <p:nvPr>
            <p:extLst>
              <p:ext uri="{D42A27DB-BD31-4B8C-83A1-F6EECF244321}">
                <p14:modId xmlns:p14="http://schemas.microsoft.com/office/powerpoint/2010/main" val="1428631880"/>
              </p:ext>
            </p:extLst>
          </p:nvPr>
        </p:nvGraphicFramePr>
        <p:xfrm>
          <a:off x="448056" y="2304288"/>
          <a:ext cx="11037760" cy="4420362"/>
        </p:xfrm>
        <a:graphic>
          <a:graphicData uri="http://schemas.openxmlformats.org/drawingml/2006/table">
            <a:tbl>
              <a:tblPr firstRow="1" bandRow="1">
                <a:tableStyleId>{5C22544A-7EE6-4342-B048-85BDC9FD1C3A}</a:tableStyleId>
              </a:tblPr>
              <a:tblGrid>
                <a:gridCol w="1669215">
                  <a:extLst>
                    <a:ext uri="{9D8B030D-6E8A-4147-A177-3AD203B41FA5}">
                      <a16:colId xmlns:a16="http://schemas.microsoft.com/office/drawing/2014/main" val="1766423034"/>
                    </a:ext>
                  </a:extLst>
                </a:gridCol>
                <a:gridCol w="1681843">
                  <a:extLst>
                    <a:ext uri="{9D8B030D-6E8A-4147-A177-3AD203B41FA5}">
                      <a16:colId xmlns:a16="http://schemas.microsoft.com/office/drawing/2014/main" val="3253390314"/>
                    </a:ext>
                  </a:extLst>
                </a:gridCol>
                <a:gridCol w="4251196">
                  <a:extLst>
                    <a:ext uri="{9D8B030D-6E8A-4147-A177-3AD203B41FA5}">
                      <a16:colId xmlns:a16="http://schemas.microsoft.com/office/drawing/2014/main" val="4072773698"/>
                    </a:ext>
                  </a:extLst>
                </a:gridCol>
                <a:gridCol w="3435506">
                  <a:extLst>
                    <a:ext uri="{9D8B030D-6E8A-4147-A177-3AD203B41FA5}">
                      <a16:colId xmlns:a16="http://schemas.microsoft.com/office/drawing/2014/main" val="1186344143"/>
                    </a:ext>
                  </a:extLst>
                </a:gridCol>
              </a:tblGrid>
              <a:tr h="671125">
                <a:tc>
                  <a:txBody>
                    <a:bodyPr/>
                    <a:lstStyle/>
                    <a:p>
                      <a:r>
                        <a:rPr lang="en-US" sz="1500" b="1"/>
                        <a:t>Circuit Breaker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rPr>
                        <a:t>Claims Filed by Districts</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rPr>
                        <a:t>Eligibility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rPr>
                        <a:t>Reimbursement Categories and Amounts</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605047770"/>
                  </a:ext>
                </a:extLst>
              </a:tr>
              <a:tr h="110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t>Extraordinary Relief</a:t>
                      </a:r>
                      <a:endParaRPr lang="en-US" sz="1500" b="1" baseline="300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baseline="30000"/>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l">
                        <a:spcBef>
                          <a:spcPts val="0"/>
                        </a:spcBef>
                      </a:pPr>
                      <a:r>
                        <a:rPr lang="en-US" sz="1500">
                          <a:solidFill>
                            <a:srgbClr val="CC0000"/>
                          </a:solidFill>
                        </a:rPr>
                        <a:t>Filed March 2024 </a:t>
                      </a:r>
                      <a:r>
                        <a:rPr lang="en-US" sz="1500">
                          <a:solidFill>
                            <a:schemeClr val="tx1"/>
                          </a:solidFill>
                        </a:rPr>
                        <a:t>for services provided </a:t>
                      </a:r>
                      <a:r>
                        <a:rPr lang="en-US" sz="1500" b="1">
                          <a:solidFill>
                            <a:schemeClr val="tx1"/>
                          </a:solidFill>
                        </a:rPr>
                        <a:t>and anticipated </a:t>
                      </a:r>
                      <a:r>
                        <a:rPr lang="en-US" sz="1500">
                          <a:solidFill>
                            <a:schemeClr val="tx1"/>
                          </a:solidFill>
                        </a:rPr>
                        <a:t>through </a:t>
                      </a:r>
                      <a:r>
                        <a:rPr lang="en-US" sz="1500"/>
                        <a:t>June 30, 2024</a:t>
                      </a:r>
                    </a:p>
                  </a:txBody>
                  <a:tcPr marL="18288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0"/>
                        </a:spcBef>
                      </a:pPr>
                      <a:r>
                        <a:rPr lang="en-US" sz="1500"/>
                        <a:t>districts with net eligible FY24 tuition &amp; instructional expenditures that are:</a:t>
                      </a:r>
                    </a:p>
                    <a:p>
                      <a:pPr marL="288925" indent="-173038" algn="l">
                        <a:spcBef>
                          <a:spcPts val="300"/>
                        </a:spcBef>
                        <a:buFont typeface="Arial" panose="020B0604020202020204" pitchFamily="34" charset="0"/>
                        <a:buChar char="•"/>
                      </a:pPr>
                      <a:r>
                        <a:rPr lang="en-US" sz="1500"/>
                        <a:t>tuition/instructional 25%+ higher than in FY23</a:t>
                      </a:r>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lgn="l">
                        <a:spcBef>
                          <a:spcPts val="0"/>
                        </a:spcBef>
                        <a:buFont typeface="Arial" panose="020B0604020202020204" pitchFamily="34" charset="0"/>
                        <a:buChar char="•"/>
                      </a:pPr>
                      <a:r>
                        <a:rPr lang="en-US" sz="1500"/>
                        <a:t>Tuition &amp; instruction only</a:t>
                      </a:r>
                    </a:p>
                    <a:p>
                      <a:pPr marL="173038" indent="-173038" algn="l">
                        <a:spcBef>
                          <a:spcPts val="0"/>
                        </a:spcBef>
                        <a:buFont typeface="Arial" panose="020B0604020202020204" pitchFamily="34" charset="0"/>
                        <a:buChar char="•"/>
                      </a:pPr>
                      <a:r>
                        <a:rPr lang="en-US" sz="1500"/>
                        <a:t>75% reimbursement target (subject to appropriation) for expenses over eligibility threshold</a:t>
                      </a:r>
                      <a:endParaRPr lang="en-US" sz="1500" b="1"/>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5768643"/>
                  </a:ext>
                </a:extLst>
              </a:tr>
              <a:tr h="1349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t>Reserve Relief</a:t>
                      </a:r>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Filed March 2024 for services provided through FY24</a:t>
                      </a:r>
                    </a:p>
                    <a:p>
                      <a:pPr algn="l"/>
                      <a:endParaRPr lang="en-US" sz="1200"/>
                    </a:p>
                  </a:txBody>
                  <a:tcPr marT="182880" marB="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l">
                        <a:spcBef>
                          <a:spcPts val="0"/>
                        </a:spcBef>
                      </a:pPr>
                      <a:r>
                        <a:rPr lang="en-US" sz="1500"/>
                        <a:t>districts with net eligible FY24 tuition &amp; instructional expenditures that are:</a:t>
                      </a:r>
                    </a:p>
                    <a:p>
                      <a:pPr marL="288925" marR="0" lvl="0" indent="-173038"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500"/>
                        <a:t>7.5%+ higher than in prior year</a:t>
                      </a:r>
                    </a:p>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a:t>and</a:t>
                      </a:r>
                    </a:p>
                    <a:p>
                      <a:pPr marL="288925" marR="0" lvl="0" indent="-173038"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500"/>
                        <a:t>Increase = an amount &gt; 0.5% of FY23 NSS</a:t>
                      </a:r>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lgn="l">
                        <a:spcBef>
                          <a:spcPts val="0"/>
                        </a:spcBef>
                        <a:buFont typeface="Arial" panose="020B0604020202020204" pitchFamily="34" charset="0"/>
                        <a:buChar char="•"/>
                      </a:pPr>
                      <a:r>
                        <a:rPr lang="en-US" sz="1500"/>
                        <a:t>Tuition &amp; instruction only</a:t>
                      </a:r>
                    </a:p>
                    <a:p>
                      <a:pPr marL="173038" indent="-173038" algn="l">
                        <a:spcBef>
                          <a:spcPts val="0"/>
                        </a:spcBef>
                        <a:buFont typeface="Arial" panose="020B0604020202020204" pitchFamily="34" charset="0"/>
                        <a:buChar char="•"/>
                      </a:pPr>
                      <a:r>
                        <a:rPr lang="en-US" sz="1500"/>
                        <a:t>100% reimbursement target (subject to appropriation) for expenses over eligibility threshold</a:t>
                      </a:r>
                      <a:endParaRPr lang="en-US" sz="1500" b="1"/>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409733"/>
                  </a:ext>
                </a:extLst>
              </a:tr>
              <a:tr h="1296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t>Final Year End Reimbursements</a:t>
                      </a:r>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spcBef>
                          <a:spcPts val="0"/>
                        </a:spcBef>
                      </a:pPr>
                      <a:r>
                        <a:rPr lang="en-US" sz="1500">
                          <a:solidFill>
                            <a:srgbClr val="CC0000"/>
                          </a:solidFill>
                        </a:rPr>
                        <a:t>Filed July 2024 </a:t>
                      </a:r>
                      <a:r>
                        <a:rPr lang="en-US" sz="1500"/>
                        <a:t>for services provided through June 30, 2024</a:t>
                      </a:r>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0"/>
                        </a:spcBef>
                      </a:pPr>
                      <a:r>
                        <a:rPr lang="en-US" sz="1500"/>
                        <a:t>All districts with financial responsibility for student(s) with services that meet or exceed the “high cost” threshold</a:t>
                      </a:r>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lgn="l">
                        <a:spcBef>
                          <a:spcPts val="0"/>
                        </a:spcBef>
                        <a:buFont typeface="Arial" panose="020B0604020202020204" pitchFamily="34" charset="0"/>
                        <a:buChar char="•"/>
                      </a:pPr>
                      <a:r>
                        <a:rPr lang="en-US" sz="1500" dirty="0"/>
                        <a:t>Tuition &amp; </a:t>
                      </a:r>
                      <a:r>
                        <a:rPr lang="en-US" sz="1500" b="0" dirty="0"/>
                        <a:t>instruction and </a:t>
                      </a:r>
                      <a:r>
                        <a:rPr lang="en-US" sz="1500" dirty="0"/>
                        <a:t>out-of-district transportation</a:t>
                      </a:r>
                    </a:p>
                    <a:p>
                      <a:pPr marL="173038" indent="-173038" algn="l">
                        <a:spcBef>
                          <a:spcPts val="0"/>
                        </a:spcBef>
                        <a:buFont typeface="Arial" panose="020B0604020202020204" pitchFamily="34" charset="0"/>
                        <a:buChar char="•"/>
                      </a:pPr>
                      <a:r>
                        <a:rPr lang="en-US" sz="1500" dirty="0"/>
                        <a:t>75% reimbursement target (subject to appropriation) for expenses over eligibility threshold</a:t>
                      </a:r>
                      <a:endParaRPr lang="en-US" sz="1500" b="1" dirty="0"/>
                    </a:p>
                  </a:txBody>
                  <a:tcPr marL="18288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621924"/>
                  </a:ext>
                </a:extLst>
              </a:tr>
            </a:tbl>
          </a:graphicData>
        </a:graphic>
      </p:graphicFrame>
      <p:sp>
        <p:nvSpPr>
          <p:cNvPr id="2" name="TextBox 1">
            <a:extLst>
              <a:ext uri="{FF2B5EF4-FFF2-40B4-BE49-F238E27FC236}">
                <a16:creationId xmlns:a16="http://schemas.microsoft.com/office/drawing/2014/main" id="{602B667E-7F15-7A66-21D3-2662CEFC3ADC}"/>
              </a:ext>
            </a:extLst>
          </p:cNvPr>
          <p:cNvSpPr txBox="1"/>
          <p:nvPr/>
        </p:nvSpPr>
        <p:spPr>
          <a:xfrm>
            <a:off x="1905612" y="1884554"/>
            <a:ext cx="8143031" cy="369332"/>
          </a:xfrm>
          <a:prstGeom prst="rect">
            <a:avLst/>
          </a:prstGeom>
          <a:noFill/>
        </p:spPr>
        <p:txBody>
          <a:bodyPr wrap="square" rtlCol="0">
            <a:spAutoFit/>
          </a:bodyPr>
          <a:lstStyle/>
          <a:p>
            <a:pPr algn="ctr"/>
            <a:r>
              <a:rPr lang="en-US" b="1"/>
              <a:t>For services provided during FY24</a:t>
            </a:r>
            <a:r>
              <a:rPr lang="en-US"/>
              <a:t>  (July 1, 2023 to June 30, 2024)</a:t>
            </a:r>
          </a:p>
        </p:txBody>
      </p:sp>
    </p:spTree>
    <p:extLst>
      <p:ext uri="{BB962C8B-B14F-4D97-AF65-F5344CB8AC3E}">
        <p14:creationId xmlns:p14="http://schemas.microsoft.com/office/powerpoint/2010/main" val="171885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 uri="{C183D7F6-B498-43B3-948B-1728B52AA6E4}">
                <adec:decorative xmlns:adec="http://schemas.microsoft.com/office/drawing/2017/decorative" val="1"/>
              </a:ext>
            </a:extLst>
          </p:cNvPr>
          <p:cNvSpPr>
            <a:spLocks noGrp="1"/>
          </p:cNvSpPr>
          <p:nvPr>
            <p:ph type="title"/>
          </p:nvPr>
        </p:nvSpPr>
        <p:spPr>
          <a:xfrm>
            <a:off x="838200" y="365126"/>
            <a:ext cx="10515600" cy="1042852"/>
          </a:xfrm>
        </p:spPr>
        <p:txBody>
          <a:bodyPr anchor="ctr">
            <a:normAutofit/>
          </a:bodyPr>
          <a:lstStyle/>
          <a:p>
            <a:r>
              <a:rPr lang="en-US" sz="4000"/>
              <a:t>FY24 Relief Budgets &amp; Reimbursements</a:t>
            </a:r>
          </a:p>
        </p:txBody>
      </p:sp>
      <p:graphicFrame>
        <p:nvGraphicFramePr>
          <p:cNvPr id="5" name="Chart 4">
            <a:extLst>
              <a:ext uri="{FF2B5EF4-FFF2-40B4-BE49-F238E27FC236}">
                <a16:creationId xmlns:a16="http://schemas.microsoft.com/office/drawing/2014/main" id="{B6876651-B64F-9379-F12F-6644C094A43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625881509"/>
              </p:ext>
            </p:extLst>
          </p:nvPr>
        </p:nvGraphicFramePr>
        <p:xfrm>
          <a:off x="3859618" y="2129889"/>
          <a:ext cx="7942521" cy="4057707"/>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a:extLst>
              <a:ext uri="{FF2B5EF4-FFF2-40B4-BE49-F238E27FC236}">
                <a16:creationId xmlns:a16="http://schemas.microsoft.com/office/drawing/2014/main" id="{6B993973-7613-9A77-6F4F-09CCAC010B88}"/>
              </a:ext>
              <a:ext uri="{C183D7F6-B498-43B3-948B-1728B52AA6E4}">
                <adec:decorative xmlns:adec="http://schemas.microsoft.com/office/drawing/2017/decorative" val="1"/>
              </a:ext>
            </a:extLst>
          </p:cNvPr>
          <p:cNvGrpSpPr/>
          <p:nvPr/>
        </p:nvGrpSpPr>
        <p:grpSpPr>
          <a:xfrm>
            <a:off x="1031359" y="2590013"/>
            <a:ext cx="2676187" cy="1078219"/>
            <a:chOff x="1031359" y="2590013"/>
            <a:chExt cx="2676187" cy="1078219"/>
          </a:xfrm>
        </p:grpSpPr>
        <p:sp>
          <p:nvSpPr>
            <p:cNvPr id="2" name="TextBox 1">
              <a:extLst>
                <a:ext uri="{FF2B5EF4-FFF2-40B4-BE49-F238E27FC236}">
                  <a16:creationId xmlns:a16="http://schemas.microsoft.com/office/drawing/2014/main" id="{3DD08DE7-CE05-89D0-FEAF-60A5D6E49559}"/>
                </a:ext>
              </a:extLst>
            </p:cNvPr>
            <p:cNvSpPr txBox="1"/>
            <p:nvPr/>
          </p:nvSpPr>
          <p:spPr>
            <a:xfrm>
              <a:off x="1289255" y="2590013"/>
              <a:ext cx="2418291" cy="369332"/>
            </a:xfrm>
            <a:prstGeom prst="rect">
              <a:avLst/>
            </a:prstGeom>
            <a:noFill/>
          </p:spPr>
          <p:txBody>
            <a:bodyPr wrap="none" rtlCol="0">
              <a:spAutoFit/>
            </a:bodyPr>
            <a:lstStyle/>
            <a:p>
              <a:r>
                <a:rPr lang="en-US"/>
                <a:t>Relief Funding Available</a:t>
              </a:r>
            </a:p>
          </p:txBody>
        </p:sp>
        <p:sp>
          <p:nvSpPr>
            <p:cNvPr id="4" name="TextBox 3">
              <a:extLst>
                <a:ext uri="{FF2B5EF4-FFF2-40B4-BE49-F238E27FC236}">
                  <a16:creationId xmlns:a16="http://schemas.microsoft.com/office/drawing/2014/main" id="{6AABDDF1-3F28-8779-3C81-AAC95D9488E6}"/>
                </a:ext>
              </a:extLst>
            </p:cNvPr>
            <p:cNvSpPr txBox="1"/>
            <p:nvPr/>
          </p:nvSpPr>
          <p:spPr>
            <a:xfrm>
              <a:off x="1289255" y="3298900"/>
              <a:ext cx="2112566" cy="369332"/>
            </a:xfrm>
            <a:prstGeom prst="rect">
              <a:avLst/>
            </a:prstGeom>
            <a:noFill/>
          </p:spPr>
          <p:txBody>
            <a:bodyPr wrap="none" rtlCol="0">
              <a:spAutoFit/>
            </a:bodyPr>
            <a:lstStyle/>
            <a:p>
              <a:r>
                <a:rPr lang="en-US"/>
                <a:t>Reimbursement Due</a:t>
              </a:r>
            </a:p>
          </p:txBody>
        </p:sp>
        <p:sp>
          <p:nvSpPr>
            <p:cNvPr id="6" name="Rectangle 5" descr="Chart of Relief budgets and reimbursements due, showing what is available for each Extraordinary and Reserve Relief categories.">
              <a:extLst>
                <a:ext uri="{FF2B5EF4-FFF2-40B4-BE49-F238E27FC236}">
                  <a16:creationId xmlns:a16="http://schemas.microsoft.com/office/drawing/2014/main" id="{956FD828-3F9D-8BE8-1BE0-98CB38FBEA5E}"/>
                </a:ext>
              </a:extLst>
            </p:cNvPr>
            <p:cNvSpPr/>
            <p:nvPr/>
          </p:nvSpPr>
          <p:spPr>
            <a:xfrm>
              <a:off x="1031359" y="2626242"/>
              <a:ext cx="224344" cy="265527"/>
            </a:xfrm>
            <a:prstGeom prst="rect">
              <a:avLst/>
            </a:prstGeom>
            <a:solidFill>
              <a:schemeClr val="accent1"/>
            </a:solid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Rectangle 7">
              <a:extLst>
                <a:ext uri="{FF2B5EF4-FFF2-40B4-BE49-F238E27FC236}">
                  <a16:creationId xmlns:a16="http://schemas.microsoft.com/office/drawing/2014/main" id="{4D812AF1-C27A-C47E-4CFD-A963D59FEA67}"/>
                </a:ext>
              </a:extLst>
            </p:cNvPr>
            <p:cNvSpPr/>
            <p:nvPr/>
          </p:nvSpPr>
          <p:spPr>
            <a:xfrm>
              <a:off x="1031359" y="3331535"/>
              <a:ext cx="224344" cy="265527"/>
            </a:xfrm>
            <a:prstGeom prst="rect">
              <a:avLst/>
            </a:prstGeom>
            <a:solidFill>
              <a:schemeClr val="accent4">
                <a:lumMod val="60000"/>
                <a:lumOff val="40000"/>
              </a:schemeClr>
            </a:solid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Tree>
    <p:extLst>
      <p:ext uri="{BB962C8B-B14F-4D97-AF65-F5344CB8AC3E}">
        <p14:creationId xmlns:p14="http://schemas.microsoft.com/office/powerpoint/2010/main" val="75081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65126"/>
            <a:ext cx="10515600" cy="1042852"/>
          </a:xfrm>
        </p:spPr>
        <p:txBody>
          <a:bodyPr anchor="ctr">
            <a:normAutofit/>
          </a:bodyPr>
          <a:lstStyle/>
          <a:p>
            <a:r>
              <a:rPr lang="en-US"/>
              <a:t>FY24 Reimbursements Line Items</a:t>
            </a:r>
          </a:p>
        </p:txBody>
      </p:sp>
      <p:grpSp>
        <p:nvGrpSpPr>
          <p:cNvPr id="18" name="Group 17" descr="Key indicating blue in graph shows relief funding available, green shows reimbursement paid through circuit breaker line item, and orange shows reimbursement paid through reserve relief line item">
            <a:extLst>
              <a:ext uri="{FF2B5EF4-FFF2-40B4-BE49-F238E27FC236}">
                <a16:creationId xmlns:a16="http://schemas.microsoft.com/office/drawing/2014/main" id="{E63ECCEF-426A-1A8B-2F5C-A0BCC0CAF0CC}"/>
              </a:ext>
            </a:extLst>
          </p:cNvPr>
          <p:cNvGrpSpPr/>
          <p:nvPr/>
        </p:nvGrpSpPr>
        <p:grpSpPr>
          <a:xfrm>
            <a:off x="1031359" y="2590013"/>
            <a:ext cx="2676187" cy="2677752"/>
            <a:chOff x="1031359" y="2590013"/>
            <a:chExt cx="2676187" cy="2677752"/>
          </a:xfrm>
        </p:grpSpPr>
        <p:sp>
          <p:nvSpPr>
            <p:cNvPr id="2" name="TextBox 1">
              <a:extLst>
                <a:ext uri="{FF2B5EF4-FFF2-40B4-BE49-F238E27FC236}">
                  <a16:creationId xmlns:a16="http://schemas.microsoft.com/office/drawing/2014/main" id="{3DD08DE7-CE05-89D0-FEAF-60A5D6E49559}"/>
                </a:ext>
              </a:extLst>
            </p:cNvPr>
            <p:cNvSpPr txBox="1"/>
            <p:nvPr/>
          </p:nvSpPr>
          <p:spPr>
            <a:xfrm>
              <a:off x="1289255" y="2590013"/>
              <a:ext cx="2418291" cy="369332"/>
            </a:xfrm>
            <a:prstGeom prst="rect">
              <a:avLst/>
            </a:prstGeom>
            <a:noFill/>
          </p:spPr>
          <p:txBody>
            <a:bodyPr wrap="none" rtlCol="0">
              <a:spAutoFit/>
            </a:bodyPr>
            <a:lstStyle/>
            <a:p>
              <a:r>
                <a:rPr lang="en-US"/>
                <a:t>Relief Funding Available</a:t>
              </a:r>
            </a:p>
          </p:txBody>
        </p:sp>
        <p:sp>
          <p:nvSpPr>
            <p:cNvPr id="4" name="TextBox 3">
              <a:extLst>
                <a:ext uri="{FF2B5EF4-FFF2-40B4-BE49-F238E27FC236}">
                  <a16:creationId xmlns:a16="http://schemas.microsoft.com/office/drawing/2014/main" id="{6AABDDF1-3F28-8779-3C81-AAC95D9488E6}"/>
                </a:ext>
              </a:extLst>
            </p:cNvPr>
            <p:cNvSpPr txBox="1"/>
            <p:nvPr/>
          </p:nvSpPr>
          <p:spPr>
            <a:xfrm>
              <a:off x="1314896" y="3307294"/>
              <a:ext cx="2304549" cy="923330"/>
            </a:xfrm>
            <a:prstGeom prst="rect">
              <a:avLst/>
            </a:prstGeom>
            <a:noFill/>
          </p:spPr>
          <p:txBody>
            <a:bodyPr wrap="square" rtlCol="0">
              <a:spAutoFit/>
            </a:bodyPr>
            <a:lstStyle/>
            <a:p>
              <a:r>
                <a:rPr lang="en-US"/>
                <a:t>Reimbursement paid through Circuit Breaker line item</a:t>
              </a:r>
            </a:p>
          </p:txBody>
        </p:sp>
        <p:sp>
          <p:nvSpPr>
            <p:cNvPr id="6" name="Rectangle 5">
              <a:extLst>
                <a:ext uri="{FF2B5EF4-FFF2-40B4-BE49-F238E27FC236}">
                  <a16:creationId xmlns:a16="http://schemas.microsoft.com/office/drawing/2014/main" id="{956FD828-3F9D-8BE8-1BE0-98CB38FBEA5E}"/>
                </a:ext>
              </a:extLst>
            </p:cNvPr>
            <p:cNvSpPr/>
            <p:nvPr/>
          </p:nvSpPr>
          <p:spPr>
            <a:xfrm>
              <a:off x="1031359" y="2626242"/>
              <a:ext cx="224344" cy="265527"/>
            </a:xfrm>
            <a:prstGeom prst="rect">
              <a:avLst/>
            </a:prstGeom>
            <a:solidFill>
              <a:schemeClr val="accent1"/>
            </a:solid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Rectangle 7">
              <a:extLst>
                <a:ext uri="{FF2B5EF4-FFF2-40B4-BE49-F238E27FC236}">
                  <a16:creationId xmlns:a16="http://schemas.microsoft.com/office/drawing/2014/main" id="{4D812AF1-C27A-C47E-4CFD-A963D59FEA67}"/>
                </a:ext>
              </a:extLst>
            </p:cNvPr>
            <p:cNvSpPr/>
            <p:nvPr/>
          </p:nvSpPr>
          <p:spPr>
            <a:xfrm>
              <a:off x="1031359" y="3383789"/>
              <a:ext cx="224344" cy="265527"/>
            </a:xfrm>
            <a:prstGeom prst="rect">
              <a:avLst/>
            </a:prstGeom>
            <a:solidFill>
              <a:schemeClr val="accent6"/>
            </a:solid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TextBox 9">
              <a:extLst>
                <a:ext uri="{FF2B5EF4-FFF2-40B4-BE49-F238E27FC236}">
                  <a16:creationId xmlns:a16="http://schemas.microsoft.com/office/drawing/2014/main" id="{1598361B-3A40-9810-CE52-703047C4DB1F}"/>
                </a:ext>
              </a:extLst>
            </p:cNvPr>
            <p:cNvSpPr txBox="1"/>
            <p:nvPr/>
          </p:nvSpPr>
          <p:spPr>
            <a:xfrm>
              <a:off x="1289255" y="4344435"/>
              <a:ext cx="2304549" cy="923330"/>
            </a:xfrm>
            <a:prstGeom prst="rect">
              <a:avLst/>
            </a:prstGeom>
            <a:noFill/>
          </p:spPr>
          <p:txBody>
            <a:bodyPr wrap="square" rtlCol="0">
              <a:spAutoFit/>
            </a:bodyPr>
            <a:lstStyle/>
            <a:p>
              <a:r>
                <a:rPr lang="en-US"/>
                <a:t>Reimbursement paid through Reserve Relief line item</a:t>
              </a:r>
            </a:p>
          </p:txBody>
        </p:sp>
        <p:sp>
          <p:nvSpPr>
            <p:cNvPr id="11" name="Rectangle 10">
              <a:extLst>
                <a:ext uri="{FF2B5EF4-FFF2-40B4-BE49-F238E27FC236}">
                  <a16:creationId xmlns:a16="http://schemas.microsoft.com/office/drawing/2014/main" id="{1914427C-86C0-0BF5-042A-1E528E09CDBB}"/>
                </a:ext>
              </a:extLst>
            </p:cNvPr>
            <p:cNvSpPr/>
            <p:nvPr/>
          </p:nvSpPr>
          <p:spPr>
            <a:xfrm>
              <a:off x="1031359" y="4377070"/>
              <a:ext cx="224344" cy="265527"/>
            </a:xfrm>
            <a:prstGeom prst="rect">
              <a:avLst/>
            </a:prstGeom>
            <a:solidFill>
              <a:schemeClr val="accent2"/>
            </a:solid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19" name="Group 18" descr="Graph showing both categories of Relief (Extraordinary and Reserve), and the line items from which reimbursements will be paid.">
            <a:extLst>
              <a:ext uri="{FF2B5EF4-FFF2-40B4-BE49-F238E27FC236}">
                <a16:creationId xmlns:a16="http://schemas.microsoft.com/office/drawing/2014/main" id="{97063828-E2E9-525D-2543-2F07BA5A9588}"/>
              </a:ext>
            </a:extLst>
          </p:cNvPr>
          <p:cNvGrpSpPr/>
          <p:nvPr/>
        </p:nvGrpSpPr>
        <p:grpSpPr>
          <a:xfrm>
            <a:off x="3859618" y="2129889"/>
            <a:ext cx="7942521" cy="4057707"/>
            <a:chOff x="3859618" y="2129889"/>
            <a:chExt cx="7942521" cy="4057707"/>
          </a:xfrm>
        </p:grpSpPr>
        <p:graphicFrame>
          <p:nvGraphicFramePr>
            <p:cNvPr id="5" name="Chart 4">
              <a:extLst>
                <a:ext uri="{FF2B5EF4-FFF2-40B4-BE49-F238E27FC236}">
                  <a16:creationId xmlns:a16="http://schemas.microsoft.com/office/drawing/2014/main" id="{B6876651-B64F-9379-F12F-6644C094A435}"/>
                </a:ext>
              </a:extLst>
            </p:cNvPr>
            <p:cNvGraphicFramePr>
              <a:graphicFrameLocks/>
            </p:cNvGraphicFramePr>
            <p:nvPr>
              <p:extLst>
                <p:ext uri="{D42A27DB-BD31-4B8C-83A1-F6EECF244321}">
                  <p14:modId xmlns:p14="http://schemas.microsoft.com/office/powerpoint/2010/main" val="722438330"/>
                </p:ext>
              </p:extLst>
            </p:nvPr>
          </p:nvGraphicFramePr>
          <p:xfrm>
            <a:off x="3859618" y="2129889"/>
            <a:ext cx="7942521" cy="4057707"/>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2CC05A9A-43CF-1CC2-94BE-2DF589584CCE}"/>
                </a:ext>
              </a:extLst>
            </p:cNvPr>
            <p:cNvSpPr/>
            <p:nvPr/>
          </p:nvSpPr>
          <p:spPr>
            <a:xfrm>
              <a:off x="6787456" y="4540103"/>
              <a:ext cx="1155065" cy="1174897"/>
            </a:xfrm>
            <a:prstGeom prst="rect">
              <a:avLst/>
            </a:prstGeom>
            <a:solidFill>
              <a:schemeClr val="accent6"/>
            </a:solidFill>
            <a:ln w="158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Rectangle 15">
              <a:extLst>
                <a:ext uri="{FF2B5EF4-FFF2-40B4-BE49-F238E27FC236}">
                  <a16:creationId xmlns:a16="http://schemas.microsoft.com/office/drawing/2014/main" id="{4437B71A-430F-59AB-5D2F-1821C507591E}"/>
                </a:ext>
              </a:extLst>
            </p:cNvPr>
            <p:cNvSpPr/>
            <p:nvPr/>
          </p:nvSpPr>
          <p:spPr>
            <a:xfrm>
              <a:off x="6787878" y="4274289"/>
              <a:ext cx="1152872" cy="258726"/>
            </a:xfrm>
            <a:prstGeom prst="rect">
              <a:avLst/>
            </a:prstGeom>
            <a:solidFill>
              <a:schemeClr val="accent2"/>
            </a:solidFill>
            <a:ln w="158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TextBox 13">
              <a:extLst>
                <a:ext uri="{FF2B5EF4-FFF2-40B4-BE49-F238E27FC236}">
                  <a16:creationId xmlns:a16="http://schemas.microsoft.com/office/drawing/2014/main" id="{47EB4187-DE93-AE1E-9728-4A36FFEB1AAF}"/>
                </a:ext>
              </a:extLst>
            </p:cNvPr>
            <p:cNvSpPr txBox="1"/>
            <p:nvPr/>
          </p:nvSpPr>
          <p:spPr>
            <a:xfrm>
              <a:off x="6854009" y="4248849"/>
              <a:ext cx="1005403" cy="307777"/>
            </a:xfrm>
            <a:prstGeom prst="rect">
              <a:avLst/>
            </a:prstGeom>
            <a:noFill/>
          </p:spPr>
          <p:txBody>
            <a:bodyPr wrap="none" rtlCol="0">
              <a:spAutoFit/>
            </a:bodyPr>
            <a:lstStyle/>
            <a:p>
              <a:r>
                <a:rPr lang="en-US" sz="1400" dirty="0">
                  <a:solidFill>
                    <a:schemeClr val="bg1"/>
                  </a:solidFill>
                </a:rPr>
                <a:t>$6,282,892</a:t>
              </a:r>
            </a:p>
          </p:txBody>
        </p:sp>
        <p:sp>
          <p:nvSpPr>
            <p:cNvPr id="17" name="TextBox 16">
              <a:extLst>
                <a:ext uri="{FF2B5EF4-FFF2-40B4-BE49-F238E27FC236}">
                  <a16:creationId xmlns:a16="http://schemas.microsoft.com/office/drawing/2014/main" id="{C6E90422-3392-3867-897C-20B603AC9514}"/>
                </a:ext>
              </a:extLst>
            </p:cNvPr>
            <p:cNvSpPr txBox="1"/>
            <p:nvPr/>
          </p:nvSpPr>
          <p:spPr>
            <a:xfrm>
              <a:off x="6815675" y="4552714"/>
              <a:ext cx="1096775" cy="307777"/>
            </a:xfrm>
            <a:prstGeom prst="rect">
              <a:avLst/>
            </a:prstGeom>
            <a:noFill/>
          </p:spPr>
          <p:txBody>
            <a:bodyPr wrap="none" rtlCol="0">
              <a:spAutoFit/>
            </a:bodyPr>
            <a:lstStyle/>
            <a:p>
              <a:r>
                <a:rPr lang="en-US" sz="1400">
                  <a:solidFill>
                    <a:schemeClr val="bg1"/>
                  </a:solidFill>
                </a:rPr>
                <a:t>$27,824,645</a:t>
              </a:r>
            </a:p>
          </p:txBody>
        </p:sp>
      </p:grpSp>
    </p:spTree>
    <p:extLst>
      <p:ext uri="{BB962C8B-B14F-4D97-AF65-F5344CB8AC3E}">
        <p14:creationId xmlns:p14="http://schemas.microsoft.com/office/powerpoint/2010/main" val="220020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 uri="{C183D7F6-B498-43B3-948B-1728B52AA6E4}">
                <adec:decorative xmlns:adec="http://schemas.microsoft.com/office/drawing/2017/decorative" val="1"/>
              </a:ext>
            </a:extLst>
          </p:cNvPr>
          <p:cNvSpPr>
            <a:spLocks noGrp="1"/>
          </p:cNvSpPr>
          <p:nvPr>
            <p:ph type="title"/>
          </p:nvPr>
        </p:nvSpPr>
        <p:spPr/>
        <p:txBody>
          <a:bodyPr/>
          <a:lstStyle/>
          <a:p>
            <a:r>
              <a:rPr lang="en-US"/>
              <a:t>Circuit Breaker Reimbursements</a:t>
            </a:r>
          </a:p>
        </p:txBody>
      </p:sp>
      <p:graphicFrame>
        <p:nvGraphicFramePr>
          <p:cNvPr id="5" name="Table 4">
            <a:extLst>
              <a:ext uri="{FF2B5EF4-FFF2-40B4-BE49-F238E27FC236}">
                <a16:creationId xmlns:a16="http://schemas.microsoft.com/office/drawing/2014/main" id="{42F3B72E-4C60-6223-96FD-A77E097445E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9200839"/>
              </p:ext>
            </p:extLst>
          </p:nvPr>
        </p:nvGraphicFramePr>
        <p:xfrm>
          <a:off x="1410057" y="2119357"/>
          <a:ext cx="9366438" cy="3766214"/>
        </p:xfrm>
        <a:graphic>
          <a:graphicData uri="http://schemas.openxmlformats.org/drawingml/2006/table">
            <a:tbl>
              <a:tblPr firstRow="1" firstCol="1" bandRow="1">
                <a:tableStyleId>{5C22544A-7EE6-4342-B048-85BDC9FD1C3A}</a:tableStyleId>
              </a:tblPr>
              <a:tblGrid>
                <a:gridCol w="2699738">
                  <a:extLst>
                    <a:ext uri="{9D8B030D-6E8A-4147-A177-3AD203B41FA5}">
                      <a16:colId xmlns:a16="http://schemas.microsoft.com/office/drawing/2014/main" val="1686283401"/>
                    </a:ext>
                  </a:extLst>
                </a:gridCol>
                <a:gridCol w="1262215">
                  <a:extLst>
                    <a:ext uri="{9D8B030D-6E8A-4147-A177-3AD203B41FA5}">
                      <a16:colId xmlns:a16="http://schemas.microsoft.com/office/drawing/2014/main" val="2823796792"/>
                    </a:ext>
                  </a:extLst>
                </a:gridCol>
                <a:gridCol w="3025310">
                  <a:extLst>
                    <a:ext uri="{9D8B030D-6E8A-4147-A177-3AD203B41FA5}">
                      <a16:colId xmlns:a16="http://schemas.microsoft.com/office/drawing/2014/main" val="1308582235"/>
                    </a:ext>
                  </a:extLst>
                </a:gridCol>
                <a:gridCol w="2379175">
                  <a:extLst>
                    <a:ext uri="{9D8B030D-6E8A-4147-A177-3AD203B41FA5}">
                      <a16:colId xmlns:a16="http://schemas.microsoft.com/office/drawing/2014/main" val="1841052670"/>
                    </a:ext>
                  </a:extLst>
                </a:gridCol>
              </a:tblGrid>
              <a:tr h="516359">
                <a:tc>
                  <a:txBody>
                    <a:bodyPr/>
                    <a:lstStyle/>
                    <a:p>
                      <a:pPr marL="0" marR="0">
                        <a:spcBef>
                          <a:spcPts val="300"/>
                        </a:spcBef>
                        <a:spcAft>
                          <a:spcPts val="0"/>
                        </a:spcAft>
                      </a:pPr>
                      <a:r>
                        <a:rPr lang="en-US" sz="1600" kern="100">
                          <a:effectLst/>
                        </a:rPr>
                        <a:t>FY24 Relief </a:t>
                      </a:r>
                      <a:r>
                        <a:rPr lang="en-US" sz="1600" kern="100">
                          <a:solidFill>
                            <a:schemeClr val="bg1"/>
                          </a:solidFill>
                          <a:effectLst/>
                        </a:rPr>
                        <a:t>Reimbursement</a:t>
                      </a:r>
                      <a:r>
                        <a:rPr lang="en-US" sz="1600" kern="100">
                          <a:effectLst/>
                        </a:rPr>
                        <a:t> Category</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tc>
                  <a:txBody>
                    <a:bodyPr/>
                    <a:lstStyle/>
                    <a:p>
                      <a:pPr marL="0" marR="0">
                        <a:spcBef>
                          <a:spcPts val="300"/>
                        </a:spcBef>
                        <a:spcAft>
                          <a:spcPts val="0"/>
                        </a:spcAft>
                      </a:pPr>
                      <a:r>
                        <a:rPr lang="en-US" sz="1600" kern="100">
                          <a:effectLst/>
                        </a:rPr>
                        <a:t>FY24 Relief Payment</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tc>
                  <a:txBody>
                    <a:bodyPr/>
                    <a:lstStyle/>
                    <a:p>
                      <a:pPr marL="0" marR="0">
                        <a:spcBef>
                          <a:spcPts val="300"/>
                        </a:spcBef>
                        <a:spcAft>
                          <a:spcPts val="0"/>
                        </a:spcAft>
                      </a:pPr>
                      <a:r>
                        <a:rPr lang="en-US" sz="1600" kern="100">
                          <a:effectLst/>
                        </a:rPr>
                        <a:t>Impact to FY25 Circuit Breaker Reimbursements </a:t>
                      </a:r>
                      <a:r>
                        <a:rPr lang="en-US" sz="1600" kern="100" baseline="30000">
                          <a:effectLst/>
                        </a:rPr>
                        <a:t>(1)</a:t>
                      </a:r>
                    </a:p>
                    <a:p>
                      <a:pPr marL="0" marR="0">
                        <a:spcBef>
                          <a:spcPts val="300"/>
                        </a:spcBef>
                        <a:spcAft>
                          <a:spcPts val="0"/>
                        </a:spcAft>
                      </a:pPr>
                      <a:endParaRPr lang="en-US" sz="1600" kern="100" baseline="300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tc>
                  <a:txBody>
                    <a:bodyPr/>
                    <a:lstStyle/>
                    <a:p>
                      <a:pPr marL="0" marR="0">
                        <a:spcBef>
                          <a:spcPts val="300"/>
                        </a:spcBef>
                        <a:spcAft>
                          <a:spcPts val="0"/>
                        </a:spcAft>
                      </a:pPr>
                      <a:r>
                        <a:rPr lang="en-US" sz="1600" kern="100">
                          <a:effectLst/>
                        </a:rPr>
                        <a:t>Expenditure Timing</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2990226028"/>
                  </a:ext>
                </a:extLst>
              </a:tr>
              <a:tr h="1073059">
                <a:tc>
                  <a:txBody>
                    <a:bodyPr/>
                    <a:lstStyle/>
                    <a:p>
                      <a:pPr marL="0" marR="0">
                        <a:spcBef>
                          <a:spcPts val="300"/>
                        </a:spcBef>
                        <a:spcAft>
                          <a:spcPts val="0"/>
                        </a:spcAft>
                      </a:pPr>
                      <a:r>
                        <a:rPr lang="en-US" sz="1600" kern="100">
                          <a:effectLst/>
                        </a:rPr>
                        <a:t>Extraordinary Relief paid through the Circuit Breaker line item</a:t>
                      </a:r>
                    </a:p>
                    <a:p>
                      <a:pPr marL="0" marR="0">
                        <a:spcBef>
                          <a:spcPts val="30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tc>
                  <a:txBody>
                    <a:bodyPr/>
                    <a:lstStyle/>
                    <a:p>
                      <a:pPr marL="0" marR="0">
                        <a:spcBef>
                          <a:spcPts val="300"/>
                        </a:spcBef>
                        <a:spcAft>
                          <a:spcPts val="0"/>
                        </a:spcAft>
                      </a:pPr>
                      <a:r>
                        <a:rPr lang="en-US" sz="1600" kern="100">
                          <a:effectLst/>
                        </a:rPr>
                        <a:t>May 2024</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tc>
                  <a:txBody>
                    <a:bodyPr/>
                    <a:lstStyle/>
                    <a:p>
                      <a:pPr marL="0" marR="0">
                        <a:spcBef>
                          <a:spcPts val="300"/>
                        </a:spcBef>
                        <a:spcAft>
                          <a:spcPts val="0"/>
                        </a:spcAft>
                      </a:pPr>
                      <a:r>
                        <a:rPr lang="en-US" sz="1600" kern="100">
                          <a:effectLst/>
                        </a:rPr>
                        <a:t>None</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tc>
                  <a:txBody>
                    <a:bodyPr/>
                    <a:lstStyle/>
                    <a:p>
                      <a:pPr marL="0" marR="0">
                        <a:spcBef>
                          <a:spcPts val="300"/>
                        </a:spcBef>
                        <a:spcAft>
                          <a:spcPts val="0"/>
                        </a:spcAft>
                      </a:pPr>
                      <a:r>
                        <a:rPr lang="en-US" sz="1600" kern="100">
                          <a:effectLst/>
                        </a:rPr>
                        <a:t>Must be spent in current fiscal year; spend by June 30, 2024</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1338620165"/>
                  </a:ext>
                </a:extLst>
              </a:tr>
              <a:tr h="1073059">
                <a:tc>
                  <a:txBody>
                    <a:bodyPr/>
                    <a:lstStyle/>
                    <a:p>
                      <a:pPr marL="0" marR="0">
                        <a:spcBef>
                          <a:spcPts val="300"/>
                        </a:spcBef>
                        <a:spcAft>
                          <a:spcPts val="0"/>
                        </a:spcAft>
                      </a:pPr>
                      <a:r>
                        <a:rPr lang="en-US" sz="1600" kern="100">
                          <a:effectLst/>
                        </a:rPr>
                        <a:t>Extraordinary Relief paid through Reserve Relief line item</a:t>
                      </a:r>
                    </a:p>
                    <a:p>
                      <a:pPr marL="0" marR="0">
                        <a:spcBef>
                          <a:spcPts val="30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tc>
                  <a:txBody>
                    <a:bodyPr/>
                    <a:lstStyle/>
                    <a:p>
                      <a:pPr marL="0" marR="0">
                        <a:spcBef>
                          <a:spcPts val="300"/>
                        </a:spcBef>
                        <a:spcAft>
                          <a:spcPts val="0"/>
                        </a:spcAft>
                      </a:pPr>
                      <a:r>
                        <a:rPr lang="en-US" sz="1600" kern="100">
                          <a:effectLst/>
                        </a:rPr>
                        <a:t>May 2024</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tc>
                  <a:txBody>
                    <a:bodyPr/>
                    <a:lstStyle/>
                    <a:p>
                      <a:pPr marL="0" marR="0">
                        <a:spcBef>
                          <a:spcPts val="300"/>
                        </a:spcBef>
                        <a:spcAft>
                          <a:spcPts val="0"/>
                        </a:spcAft>
                      </a:pPr>
                      <a:r>
                        <a:rPr lang="en-US" sz="1600" kern="100">
                          <a:effectLst/>
                        </a:rPr>
                        <a:t>FY24 reimbursements paid in this category are deducted from FY25 reimbursements</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tc>
                  <a:txBody>
                    <a:bodyPr/>
                    <a:lstStyle/>
                    <a:p>
                      <a:pPr marL="0" marR="0">
                        <a:spcBef>
                          <a:spcPts val="300"/>
                        </a:spcBef>
                        <a:spcAft>
                          <a:spcPts val="0"/>
                        </a:spcAft>
                      </a:pPr>
                      <a:r>
                        <a:rPr lang="en-US" sz="1600" kern="100">
                          <a:effectLst/>
                        </a:rPr>
                        <a:t>May carry forward one fiscal year; must be spent by June 30, 2025</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2136988695"/>
                  </a:ext>
                </a:extLst>
              </a:tr>
              <a:tr h="931756">
                <a:tc>
                  <a:txBody>
                    <a:bodyPr/>
                    <a:lstStyle/>
                    <a:p>
                      <a:pPr marL="0" marR="0">
                        <a:spcBef>
                          <a:spcPts val="300"/>
                        </a:spcBef>
                        <a:spcAft>
                          <a:spcPts val="0"/>
                        </a:spcAft>
                      </a:pPr>
                      <a:r>
                        <a:rPr lang="en-US" sz="1600" kern="100">
                          <a:effectLst/>
                        </a:rPr>
                        <a:t>Reserve Relief paid through Reserve Relief line item</a:t>
                      </a:r>
                    </a:p>
                    <a:p>
                      <a:pPr marL="0" marR="0">
                        <a:spcBef>
                          <a:spcPts val="30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tc>
                  <a:txBody>
                    <a:bodyPr/>
                    <a:lstStyle/>
                    <a:p>
                      <a:pPr marL="0" marR="0">
                        <a:spcBef>
                          <a:spcPts val="300"/>
                        </a:spcBef>
                        <a:spcAft>
                          <a:spcPts val="0"/>
                        </a:spcAft>
                      </a:pPr>
                      <a:r>
                        <a:rPr lang="en-US" sz="1600" kern="100">
                          <a:effectLst/>
                        </a:rPr>
                        <a:t>May 2024</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tc>
                  <a:txBody>
                    <a:bodyPr/>
                    <a:lstStyle/>
                    <a:p>
                      <a:pPr marL="0" marR="0">
                        <a:spcBef>
                          <a:spcPts val="300"/>
                        </a:spcBef>
                        <a:spcAft>
                          <a:spcPts val="0"/>
                        </a:spcAft>
                      </a:pPr>
                      <a:r>
                        <a:rPr lang="en-US" sz="1600" kern="100">
                          <a:effectLst/>
                        </a:rPr>
                        <a:t>FY24 reimbursements paid in this category are deducted from FY25 reimbursements</a:t>
                      </a:r>
                      <a:endParaRPr lang="en-US" sz="1600" kern="10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tc>
                  <a:txBody>
                    <a:bodyPr/>
                    <a:lstStyle/>
                    <a:p>
                      <a:pPr marL="0" marR="0">
                        <a:spcBef>
                          <a:spcPts val="300"/>
                        </a:spcBef>
                        <a:spcAft>
                          <a:spcPts val="0"/>
                        </a:spcAft>
                      </a:pPr>
                      <a:r>
                        <a:rPr lang="en-US" sz="1600" kern="100" dirty="0">
                          <a:effectLst/>
                        </a:rPr>
                        <a:t>May carry forward one fiscal year; must be spent by June 30, 2025 </a:t>
                      </a:r>
                      <a:endParaRPr lang="en-US" sz="1600" kern="100" dirty="0">
                        <a:effectLst/>
                        <a:latin typeface="Aptos" panose="020B0004020202020204" pitchFamily="34" charset="0"/>
                        <a:ea typeface="Aptos" panose="020B000402020202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2083669981"/>
                  </a:ext>
                </a:extLst>
              </a:tr>
            </a:tbl>
          </a:graphicData>
        </a:graphic>
      </p:graphicFrame>
      <p:sp>
        <p:nvSpPr>
          <p:cNvPr id="9" name="TextBox 8">
            <a:extLst>
              <a:ext uri="{FF2B5EF4-FFF2-40B4-BE49-F238E27FC236}">
                <a16:creationId xmlns:a16="http://schemas.microsoft.com/office/drawing/2014/main" id="{DAFDAE86-6C20-AD90-AB6B-37B5BDDD42DE}"/>
              </a:ext>
              <a:ext uri="{C183D7F6-B498-43B3-948B-1728B52AA6E4}">
                <adec:decorative xmlns:adec="http://schemas.microsoft.com/office/drawing/2017/decorative" val="1"/>
              </a:ext>
            </a:extLst>
          </p:cNvPr>
          <p:cNvSpPr txBox="1"/>
          <p:nvPr/>
        </p:nvSpPr>
        <p:spPr>
          <a:xfrm>
            <a:off x="1578974" y="5905854"/>
            <a:ext cx="9254490" cy="738664"/>
          </a:xfrm>
          <a:prstGeom prst="rect">
            <a:avLst/>
          </a:prstGeom>
          <a:noFill/>
        </p:spPr>
        <p:txBody>
          <a:bodyPr wrap="square" rtlCol="0">
            <a:spAutoFit/>
          </a:bodyPr>
          <a:lstStyle/>
          <a:p>
            <a:r>
              <a:rPr kumimoji="0" lang="en-US" altLang="en-US" sz="1400" b="0" i="0" u="none" strike="noStrike" cap="none" normalizeH="0" baseline="30000">
                <a:ln>
                  <a:noFill/>
                </a:ln>
                <a:solidFill>
                  <a:schemeClr val="tx1"/>
                </a:solidFill>
                <a:effectLst/>
                <a:latin typeface="Aptos" panose="020B0004020202020204" pitchFamily="34" charset="0"/>
                <a:ea typeface="Aptos" panose="020B0004020202020204" pitchFamily="34" charset="0"/>
                <a:cs typeface="Cordia New" panose="020B0304020202020204" pitchFamily="34" charset="-34"/>
              </a:rPr>
              <a:t>(1)</a:t>
            </a:r>
            <a:r>
              <a:rPr kumimoji="0" lang="en-US" altLang="en-US" sz="1400" b="0" i="0" u="none" strike="noStrike" cap="none" normalizeH="0" baseline="0">
                <a:ln>
                  <a:noFill/>
                </a:ln>
                <a:solidFill>
                  <a:schemeClr val="tx1"/>
                </a:solidFill>
                <a:effectLst/>
                <a:latin typeface="Aptos" panose="020B0004020202020204" pitchFamily="34" charset="0"/>
                <a:ea typeface="Aptos" panose="020B0004020202020204" pitchFamily="34" charset="0"/>
                <a:cs typeface="Cordia New" panose="020B0304020202020204" pitchFamily="34" charset="-34"/>
              </a:rPr>
              <a:t> Final Circuit Breaker reimbursements are paid quarterly during FY25 to reimburse districts for expenses incurred during FY24 and submitted in a year-end claim in July 2024.</a:t>
            </a:r>
            <a:endParaRPr kumimoji="0" lang="en-US" altLang="en-US" sz="1400" b="0" i="0" u="none" strike="noStrike" cap="none" normalizeH="0" baseline="0">
              <a:ln>
                <a:noFill/>
              </a:ln>
              <a:solidFill>
                <a:schemeClr val="tx1"/>
              </a:solidFill>
              <a:effectLst/>
              <a:latin typeface="Arial" panose="020B0604020202020204" pitchFamily="34" charset="0"/>
            </a:endParaRPr>
          </a:p>
          <a:p>
            <a:endParaRPr lang="en-US" sz="1400"/>
          </a:p>
        </p:txBody>
      </p:sp>
      <p:grpSp>
        <p:nvGrpSpPr>
          <p:cNvPr id="2" name="Group 1">
            <a:extLst>
              <a:ext uri="{FF2B5EF4-FFF2-40B4-BE49-F238E27FC236}">
                <a16:creationId xmlns:a16="http://schemas.microsoft.com/office/drawing/2014/main" id="{A0E7476B-4A80-6DE9-917A-A32948270F69}"/>
              </a:ext>
              <a:ext uri="{C183D7F6-B498-43B3-948B-1728B52AA6E4}">
                <adec:decorative xmlns:adec="http://schemas.microsoft.com/office/drawing/2017/decorative" val="1"/>
              </a:ext>
            </a:extLst>
          </p:cNvPr>
          <p:cNvGrpSpPr/>
          <p:nvPr/>
        </p:nvGrpSpPr>
        <p:grpSpPr>
          <a:xfrm>
            <a:off x="723415" y="2830286"/>
            <a:ext cx="658814" cy="3060151"/>
            <a:chOff x="723415" y="2830286"/>
            <a:chExt cx="658814" cy="3060151"/>
          </a:xfrm>
        </p:grpSpPr>
        <p:sp>
          <p:nvSpPr>
            <p:cNvPr id="11" name="Rectangle 10">
              <a:extLst>
                <a:ext uri="{FF2B5EF4-FFF2-40B4-BE49-F238E27FC236}">
                  <a16:creationId xmlns:a16="http://schemas.microsoft.com/office/drawing/2014/main" id="{5C1E1DF9-845F-4D13-E291-D8D85C142B7D}"/>
                </a:ext>
              </a:extLst>
            </p:cNvPr>
            <p:cNvSpPr/>
            <p:nvPr/>
          </p:nvSpPr>
          <p:spPr>
            <a:xfrm>
              <a:off x="724600" y="2830286"/>
              <a:ext cx="657629" cy="1043214"/>
            </a:xfrm>
            <a:prstGeom prst="rect">
              <a:avLst/>
            </a:prstGeom>
            <a:solidFill>
              <a:schemeClr val="accent6"/>
            </a:solidFill>
            <a:ln w="6350">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a:spcBef>
                  <a:spcPts val="300"/>
                </a:spcBef>
                <a:spcAft>
                  <a:spcPts val="0"/>
                </a:spcAft>
              </a:pPr>
              <a:endParaRPr lang="en-US" sz="1600" kern="100">
                <a:effectLst/>
              </a:endParaRPr>
            </a:p>
          </p:txBody>
        </p:sp>
        <p:sp>
          <p:nvSpPr>
            <p:cNvPr id="12" name="Rectangle 11">
              <a:extLst>
                <a:ext uri="{FF2B5EF4-FFF2-40B4-BE49-F238E27FC236}">
                  <a16:creationId xmlns:a16="http://schemas.microsoft.com/office/drawing/2014/main" id="{6020FD8F-587B-816D-00EF-9E9EA3D7846B}"/>
                </a:ext>
              </a:extLst>
            </p:cNvPr>
            <p:cNvSpPr/>
            <p:nvPr/>
          </p:nvSpPr>
          <p:spPr>
            <a:xfrm>
              <a:off x="723415" y="3902150"/>
              <a:ext cx="658814" cy="1027660"/>
            </a:xfrm>
            <a:prstGeom prst="rect">
              <a:avLst/>
            </a:prstGeom>
            <a:solidFill>
              <a:schemeClr val="accent2"/>
            </a:solidFill>
            <a:ln w="6350">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a:spcBef>
                  <a:spcPts val="300"/>
                </a:spcBef>
                <a:spcAft>
                  <a:spcPts val="0"/>
                </a:spcAft>
              </a:pPr>
              <a:endParaRPr lang="en-US" sz="1600" kern="100">
                <a:effectLst/>
              </a:endParaRPr>
            </a:p>
          </p:txBody>
        </p:sp>
        <p:sp>
          <p:nvSpPr>
            <p:cNvPr id="15" name="Rectangle 14">
              <a:extLst>
                <a:ext uri="{FF2B5EF4-FFF2-40B4-BE49-F238E27FC236}">
                  <a16:creationId xmlns:a16="http://schemas.microsoft.com/office/drawing/2014/main" id="{4A0DF685-7F96-2987-4559-D4B7CB87EBC2}"/>
                </a:ext>
              </a:extLst>
            </p:cNvPr>
            <p:cNvSpPr/>
            <p:nvPr/>
          </p:nvSpPr>
          <p:spPr>
            <a:xfrm>
              <a:off x="723787" y="4960961"/>
              <a:ext cx="658442" cy="929476"/>
            </a:xfrm>
            <a:prstGeom prst="rect">
              <a:avLst/>
            </a:prstGeom>
            <a:solidFill>
              <a:schemeClr val="accent2"/>
            </a:solidFill>
            <a:ln w="6350">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a:spcBef>
                  <a:spcPts val="300"/>
                </a:spcBef>
                <a:spcAft>
                  <a:spcPts val="0"/>
                </a:spcAft>
              </a:pPr>
              <a:endParaRPr lang="en-US" sz="1600" kern="100">
                <a:effectLst/>
              </a:endParaRPr>
            </a:p>
          </p:txBody>
        </p:sp>
      </p:grpSp>
    </p:spTree>
    <p:extLst>
      <p:ext uri="{BB962C8B-B14F-4D97-AF65-F5344CB8AC3E}">
        <p14:creationId xmlns:p14="http://schemas.microsoft.com/office/powerpoint/2010/main" val="286579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sz="4000"/>
              <a:t>Reimbursement Notes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038350"/>
            <a:ext cx="11106149" cy="4266757"/>
          </a:xfrm>
        </p:spPr>
        <p:txBody>
          <a:bodyPr>
            <a:normAutofit lnSpcReduction="10000"/>
          </a:bodyPr>
          <a:lstStyle/>
          <a:p>
            <a:pPr>
              <a:lnSpc>
                <a:spcPct val="120000"/>
              </a:lnSpc>
              <a:spcBef>
                <a:spcPts val="0"/>
              </a:spcBef>
            </a:pPr>
            <a:r>
              <a:rPr lang="en-US" sz="2000" dirty="0"/>
              <a:t>Preliminary Reimbursement Amounts</a:t>
            </a:r>
          </a:p>
          <a:p>
            <a:pPr marL="796925" lvl="1" indent="-339725">
              <a:lnSpc>
                <a:spcPct val="120000"/>
              </a:lnSpc>
              <a:spcBef>
                <a:spcPts val="0"/>
              </a:spcBef>
              <a:buFont typeface="Arial" panose="020B0604020202020204" pitchFamily="34" charset="0"/>
              <a:buChar char="−"/>
            </a:pPr>
            <a:r>
              <a:rPr lang="en-US" sz="2000" dirty="0"/>
              <a:t>Posted to the DESE website here:</a:t>
            </a:r>
          </a:p>
          <a:p>
            <a:pPr marL="854075" lvl="2" indent="0">
              <a:lnSpc>
                <a:spcPct val="120000"/>
              </a:lnSpc>
              <a:spcBef>
                <a:spcPts val="0"/>
              </a:spcBef>
              <a:buNone/>
            </a:pPr>
            <a:r>
              <a:rPr lang="en-US" sz="1800" dirty="0"/>
              <a:t>https://www.doe.mass.edu/finance/circuitbreaker/materials-tools/relief-reimbursement-eligible.xlsx</a:t>
            </a:r>
            <a:endParaRPr lang="en-US" sz="1800" dirty="0">
              <a:highlight>
                <a:srgbClr val="FFFF00"/>
              </a:highlight>
            </a:endParaRPr>
          </a:p>
          <a:p>
            <a:pPr>
              <a:lnSpc>
                <a:spcPct val="120000"/>
              </a:lnSpc>
              <a:spcBef>
                <a:spcPts val="1200"/>
              </a:spcBef>
            </a:pPr>
            <a:r>
              <a:rPr lang="en-US" sz="2000" dirty="0"/>
              <a:t>Categories in posting include:</a:t>
            </a:r>
          </a:p>
          <a:p>
            <a:pPr marL="796925" lvl="1" indent="-339725">
              <a:lnSpc>
                <a:spcPct val="120000"/>
              </a:lnSpc>
              <a:spcBef>
                <a:spcPts val="0"/>
              </a:spcBef>
              <a:buFont typeface="Arial" panose="020B0604020202020204" pitchFamily="34" charset="0"/>
              <a:buChar char="−"/>
            </a:pPr>
            <a:r>
              <a:rPr lang="en-US" sz="2000" dirty="0"/>
              <a:t>Extraordinary Relief reimbursement due through Circuit Breaker line item</a:t>
            </a:r>
          </a:p>
          <a:p>
            <a:pPr marL="796925" lvl="1" indent="-339725">
              <a:lnSpc>
                <a:spcPct val="120000"/>
              </a:lnSpc>
              <a:spcBef>
                <a:spcPts val="0"/>
              </a:spcBef>
              <a:buFont typeface="Arial" panose="020B0604020202020204" pitchFamily="34" charset="0"/>
              <a:buChar char="−"/>
            </a:pPr>
            <a:r>
              <a:rPr lang="en-US" sz="2000" dirty="0"/>
              <a:t>Extraordinary Relief reimbursement due through Reserve Relief line item</a:t>
            </a:r>
          </a:p>
          <a:p>
            <a:pPr marL="796925" lvl="1" indent="-339725">
              <a:lnSpc>
                <a:spcPct val="120000"/>
              </a:lnSpc>
              <a:spcBef>
                <a:spcPts val="0"/>
              </a:spcBef>
              <a:buFont typeface="Arial" panose="020B0604020202020204" pitchFamily="34" charset="0"/>
              <a:buChar char="−"/>
            </a:pPr>
            <a:r>
              <a:rPr lang="en-US" sz="2000" dirty="0"/>
              <a:t>Reserve Relief reimbursement due through Reserve Relief line item</a:t>
            </a:r>
          </a:p>
          <a:p>
            <a:pPr marL="796925" lvl="1" indent="-339725">
              <a:lnSpc>
                <a:spcPct val="120000"/>
              </a:lnSpc>
              <a:spcBef>
                <a:spcPts val="0"/>
              </a:spcBef>
              <a:buFont typeface="Arial" panose="020B0604020202020204" pitchFamily="34" charset="0"/>
              <a:buChar char="−"/>
            </a:pPr>
            <a:r>
              <a:rPr lang="en-US" sz="2000" dirty="0"/>
              <a:t>Percent claim increase from FY23 to FY24 (eligibility threshold is 25%)</a:t>
            </a:r>
          </a:p>
          <a:p>
            <a:pPr>
              <a:lnSpc>
                <a:spcPct val="120000"/>
              </a:lnSpc>
              <a:spcBef>
                <a:spcPts val="1200"/>
              </a:spcBef>
            </a:pPr>
            <a:r>
              <a:rPr lang="en-US" sz="2000" dirty="0"/>
              <a:t>If your FY24 costs decrease between Relief and Year-End claims, it could negatively impact reimbursements, including impacting Relief eligibility</a:t>
            </a:r>
          </a:p>
          <a:p>
            <a:pPr marL="796925" lvl="1" indent="-339725">
              <a:lnSpc>
                <a:spcPct val="120000"/>
              </a:lnSpc>
              <a:spcBef>
                <a:spcPts val="0"/>
              </a:spcBef>
              <a:buFont typeface="Arial" panose="020B0604020202020204" pitchFamily="34" charset="0"/>
              <a:buChar char="−"/>
            </a:pPr>
            <a:r>
              <a:rPr lang="en-US" sz="2000" dirty="0"/>
              <a:t>Districts on the cusp of Relief eligibility are indicated in the online posting with an asterisk</a:t>
            </a:r>
          </a:p>
          <a:p>
            <a:pPr marL="0" indent="0">
              <a:lnSpc>
                <a:spcPct val="120000"/>
              </a:lnSpc>
              <a:spcBef>
                <a:spcPts val="0"/>
              </a:spcBef>
              <a:buNone/>
            </a:pPr>
            <a:endParaRPr lang="en-US" sz="2000" dirty="0"/>
          </a:p>
        </p:txBody>
      </p:sp>
    </p:spTree>
    <p:extLst>
      <p:ext uri="{BB962C8B-B14F-4D97-AF65-F5344CB8AC3E}">
        <p14:creationId xmlns:p14="http://schemas.microsoft.com/office/powerpoint/2010/main" val="246223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199" y="365126"/>
            <a:ext cx="10643755" cy="1042852"/>
          </a:xfrm>
        </p:spPr>
        <p:txBody>
          <a:bodyPr>
            <a:normAutofit fontScale="90000"/>
          </a:bodyPr>
          <a:lstStyle/>
          <a:p>
            <a:pPr>
              <a:lnSpc>
                <a:spcPct val="100000"/>
              </a:lnSpc>
              <a:spcBef>
                <a:spcPts val="1200"/>
              </a:spcBef>
            </a:pPr>
            <a:r>
              <a:rPr lang="en-US" sz="4000"/>
              <a:t>Option to Defer Reserve Relief Line Item Payments</a:t>
            </a:r>
            <a:br>
              <a:rPr lang="en-US" sz="4000"/>
            </a:br>
            <a:r>
              <a:rPr lang="en-US" sz="3100"/>
              <a:t>(slide 1 of 2)</a:t>
            </a:r>
            <a:endParaRPr lang="en-US" sz="4000"/>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1236519" y="2194214"/>
            <a:ext cx="9199568" cy="4266757"/>
          </a:xfrm>
        </p:spPr>
        <p:txBody>
          <a:bodyPr>
            <a:normAutofit fontScale="92500" lnSpcReduction="10000"/>
          </a:bodyPr>
          <a:lstStyle/>
          <a:p>
            <a:pPr>
              <a:lnSpc>
                <a:spcPct val="120000"/>
              </a:lnSpc>
              <a:spcBef>
                <a:spcPts val="1200"/>
              </a:spcBef>
            </a:pPr>
            <a:r>
              <a:rPr lang="en-US" sz="2000" dirty="0"/>
              <a:t>Districts can choose NOT to receive reimbursements paid through the Reserve Relief line item. Options (can CHOOSE ONLY ONE):</a:t>
            </a:r>
          </a:p>
          <a:p>
            <a:pPr marL="796925" lvl="1" indent="-339725">
              <a:lnSpc>
                <a:spcPct val="120000"/>
              </a:lnSpc>
              <a:spcBef>
                <a:spcPts val="300"/>
              </a:spcBef>
              <a:buFont typeface="Arial" panose="020B0604020202020204" pitchFamily="34" charset="0"/>
              <a:buChar char="−"/>
            </a:pPr>
            <a:r>
              <a:rPr lang="en-US" sz="2000" dirty="0"/>
              <a:t>Opt-out of all reimbursement payments from the reserve relief line item</a:t>
            </a:r>
          </a:p>
          <a:p>
            <a:pPr marL="796925" lvl="1" indent="-339725">
              <a:lnSpc>
                <a:spcPct val="120000"/>
              </a:lnSpc>
              <a:spcBef>
                <a:spcPts val="300"/>
              </a:spcBef>
              <a:buFont typeface="Arial" panose="020B0604020202020204" pitchFamily="34" charset="0"/>
              <a:buChar char="−"/>
            </a:pPr>
            <a:r>
              <a:rPr lang="en-US" sz="2000" dirty="0"/>
              <a:t>Opt-out only from payments from reserve relief line item due through FY24 Reserve Relief</a:t>
            </a:r>
          </a:p>
          <a:p>
            <a:pPr marL="796925" lvl="1" indent="-339725">
              <a:lnSpc>
                <a:spcPct val="120000"/>
              </a:lnSpc>
              <a:spcBef>
                <a:spcPts val="300"/>
              </a:spcBef>
              <a:buFont typeface="Arial" panose="020B0604020202020204" pitchFamily="34" charset="0"/>
              <a:buChar char="−"/>
            </a:pPr>
            <a:r>
              <a:rPr lang="en-US" sz="2000" dirty="0"/>
              <a:t>Opt-out only from payments from reserve relief line item due through FY24 Extraordinary Relief</a:t>
            </a:r>
          </a:p>
          <a:p>
            <a:pPr>
              <a:lnSpc>
                <a:spcPct val="120000"/>
              </a:lnSpc>
              <a:spcBef>
                <a:spcPts val="1200"/>
              </a:spcBef>
            </a:pPr>
            <a:r>
              <a:rPr lang="en-US" sz="2000" dirty="0"/>
              <a:t>Effectively pushes those Relief reimbursements from single May 2024 payment to Year-End reimbursement payments quarterly during FY25</a:t>
            </a:r>
          </a:p>
          <a:p>
            <a:pPr marL="796925" lvl="1" indent="-339725">
              <a:lnSpc>
                <a:spcPct val="120000"/>
              </a:lnSpc>
              <a:spcBef>
                <a:spcPts val="300"/>
              </a:spcBef>
              <a:buFont typeface="Arial" panose="020B0604020202020204" pitchFamily="34" charset="0"/>
              <a:buChar char="−"/>
            </a:pPr>
            <a:r>
              <a:rPr lang="en-US" sz="2000" dirty="0"/>
              <a:t>May 2024 payments through reserve relief line item need to be expended by June 30, 2025</a:t>
            </a:r>
          </a:p>
          <a:p>
            <a:pPr marL="796925" lvl="1" indent="-339725">
              <a:lnSpc>
                <a:spcPct val="120000"/>
              </a:lnSpc>
              <a:spcBef>
                <a:spcPts val="300"/>
              </a:spcBef>
              <a:buFont typeface="Arial" panose="020B0604020202020204" pitchFamily="34" charset="0"/>
              <a:buChar char="−"/>
            </a:pPr>
            <a:r>
              <a:rPr lang="en-US" sz="2000" dirty="0"/>
              <a:t>Quarterly FY25 Year-End payments need to be expended by June 30, 2026</a:t>
            </a:r>
          </a:p>
        </p:txBody>
      </p:sp>
    </p:spTree>
    <p:extLst>
      <p:ext uri="{BB962C8B-B14F-4D97-AF65-F5344CB8AC3E}">
        <p14:creationId xmlns:p14="http://schemas.microsoft.com/office/powerpoint/2010/main" val="1655098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F26D5A5E6A7B48969CC172B6C19D03" ma:contentTypeVersion="14" ma:contentTypeDescription="Create a new document." ma:contentTypeScope="" ma:versionID="4804f2db71625c193b5fdd605873e799">
  <xsd:schema xmlns:xsd="http://www.w3.org/2001/XMLSchema" xmlns:xs="http://www.w3.org/2001/XMLSchema" xmlns:p="http://schemas.microsoft.com/office/2006/metadata/properties" xmlns:ns2="42e21ee1-8e13-46c6-b775-69c4c9f561ff" xmlns:ns3="2a2c6b6e-b2ea-4611-9a92-98190716b015" targetNamespace="http://schemas.microsoft.com/office/2006/metadata/properties" ma:root="true" ma:fieldsID="5c83a86652bff9fff7a9949f5d6e304b" ns2:_="" ns3:_="">
    <xsd:import namespace="42e21ee1-8e13-46c6-b775-69c4c9f561ff"/>
    <xsd:import namespace="2a2c6b6e-b2ea-4611-9a92-98190716b0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e21ee1-8e13-46c6-b775-69c4c9f561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2c6b6e-b2ea-4611-9a92-98190716b01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6741360-81bc-40cb-aab6-8310e4820ba0}" ma:internalName="TaxCatchAll" ma:showField="CatchAllData" ma:web="2a2c6b6e-b2ea-4611-9a92-98190716b0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a2c6b6e-b2ea-4611-9a92-98190716b015">
      <UserInfo>
        <DisplayName>Bettencourt, Helene H. (DESE)</DisplayName>
        <AccountId>18</AccountId>
        <AccountType/>
      </UserInfo>
      <UserInfo>
        <DisplayName>Foley, Kinnon (DESE)</DisplayName>
        <AccountId>1477</AccountId>
        <AccountType/>
      </UserInfo>
    </SharedWithUsers>
    <TaxCatchAll xmlns="2a2c6b6e-b2ea-4611-9a92-98190716b015" xsi:nil="true"/>
    <lcf76f155ced4ddcb4097134ff3c332f xmlns="42e21ee1-8e13-46c6-b775-69c4c9f561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E3C77A22-883B-4043-8574-C7C40E8E35B5}">
  <ds:schemaRefs>
    <ds:schemaRef ds:uri="2a2c6b6e-b2ea-4611-9a92-98190716b015"/>
    <ds:schemaRef ds:uri="42e21ee1-8e13-46c6-b775-69c4c9f561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434A98-F106-45CE-8E8A-DD686612E616}">
  <ds:schemaRefs>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microsoft.com/office/2006/metadata/properties"/>
    <ds:schemaRef ds:uri="42e21ee1-8e13-46c6-b775-69c4c9f561ff"/>
    <ds:schemaRef ds:uri="http://purl.org/dc/dcmitype/"/>
    <ds:schemaRef ds:uri="http://schemas.openxmlformats.org/package/2006/metadata/core-properties"/>
    <ds:schemaRef ds:uri="2a2c6b6e-b2ea-4611-9a92-98190716b015"/>
  </ds:schemaRefs>
</ds:datastoreItem>
</file>

<file path=docProps/app.xml><?xml version="1.0" encoding="utf-8"?>
<Properties xmlns="http://schemas.openxmlformats.org/officeDocument/2006/extended-properties" xmlns:vt="http://schemas.openxmlformats.org/officeDocument/2006/docPropsVTypes">
  <Template/>
  <TotalTime>102</TotalTime>
  <Words>1139</Words>
  <Application>Microsoft Office PowerPoint</Application>
  <PresentationFormat>Widescreen</PresentationFormat>
  <Paragraphs>110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Calibri</vt:lpstr>
      <vt:lpstr>Raleway</vt:lpstr>
      <vt:lpstr>Office Theme</vt:lpstr>
      <vt:lpstr>Relief Reimbursements: Extraordinary and Reserve Relief</vt:lpstr>
      <vt:lpstr>Circuit Breaker Program</vt:lpstr>
      <vt:lpstr>Reserve Relief Language</vt:lpstr>
      <vt:lpstr>Circuit Breaker Claiming Eligibility</vt:lpstr>
      <vt:lpstr>FY24 Relief Budgets &amp; Reimbursements</vt:lpstr>
      <vt:lpstr>FY24 Reimbursements Line Items</vt:lpstr>
      <vt:lpstr>Circuit Breaker Reimbursements</vt:lpstr>
      <vt:lpstr>Reimbursement Notes</vt:lpstr>
      <vt:lpstr>Option to Defer Reserve Relief Line Item Payments (slide 1 of 2)</vt:lpstr>
      <vt:lpstr>Option to Defer Reserve Relief Line Item Payments (slide 2 of 2)</vt:lpstr>
      <vt:lpstr>Questions?</vt:lpstr>
      <vt:lpstr>Upcoming Dates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Relief Payment Webinar Presentation – May 2, 2024</dc:title>
  <dc:creator>DESE</dc:creator>
  <cp:keywords>Relief Reimbursements</cp:keywords>
  <cp:lastModifiedBy>Zou, Dong (EOE)</cp:lastModifiedBy>
  <cp:revision>8</cp:revision>
  <dcterms:created xsi:type="dcterms:W3CDTF">2022-10-11T20:32:22Z</dcterms:created>
  <dcterms:modified xsi:type="dcterms:W3CDTF">2024-04-30T20:24:20Z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30 2024 12:00AM</vt:lpwstr>
  </property>
</Properties>
</file>