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charts/chart6.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4"/>
  </p:sldMasterIdLst>
  <p:notesMasterIdLst>
    <p:notesMasterId r:id="rId33"/>
  </p:notesMasterIdLst>
  <p:handoutMasterIdLst>
    <p:handoutMasterId r:id="rId34"/>
  </p:handoutMasterIdLst>
  <p:sldIdLst>
    <p:sldId id="277" r:id="rId5"/>
    <p:sldId id="351" r:id="rId6"/>
    <p:sldId id="352" r:id="rId7"/>
    <p:sldId id="354" r:id="rId8"/>
    <p:sldId id="385" r:id="rId9"/>
    <p:sldId id="383" r:id="rId10"/>
    <p:sldId id="393" r:id="rId11"/>
    <p:sldId id="319" r:id="rId12"/>
    <p:sldId id="394" r:id="rId13"/>
    <p:sldId id="395" r:id="rId14"/>
    <p:sldId id="396" r:id="rId15"/>
    <p:sldId id="378" r:id="rId16"/>
    <p:sldId id="356" r:id="rId17"/>
    <p:sldId id="353" r:id="rId18"/>
    <p:sldId id="377" r:id="rId19"/>
    <p:sldId id="401" r:id="rId20"/>
    <p:sldId id="361" r:id="rId21"/>
    <p:sldId id="360" r:id="rId22"/>
    <p:sldId id="365" r:id="rId23"/>
    <p:sldId id="398" r:id="rId24"/>
    <p:sldId id="399" r:id="rId25"/>
    <p:sldId id="371" r:id="rId26"/>
    <p:sldId id="405" r:id="rId27"/>
    <p:sldId id="373" r:id="rId28"/>
    <p:sldId id="358" r:id="rId29"/>
    <p:sldId id="402" r:id="rId30"/>
    <p:sldId id="403" r:id="rId31"/>
    <p:sldId id="260"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51"/>
            <p14:sldId id="352"/>
            <p14:sldId id="354"/>
            <p14:sldId id="385"/>
            <p14:sldId id="383"/>
            <p14:sldId id="393"/>
            <p14:sldId id="319"/>
            <p14:sldId id="394"/>
            <p14:sldId id="395"/>
            <p14:sldId id="396"/>
            <p14:sldId id="378"/>
            <p14:sldId id="356"/>
            <p14:sldId id="353"/>
            <p14:sldId id="377"/>
            <p14:sldId id="401"/>
            <p14:sldId id="361"/>
            <p14:sldId id="360"/>
            <p14:sldId id="365"/>
            <p14:sldId id="398"/>
            <p14:sldId id="399"/>
            <p14:sldId id="371"/>
            <p14:sldId id="405"/>
            <p14:sldId id="373"/>
            <p14:sldId id="358"/>
            <p14:sldId id="402"/>
            <p14:sldId id="403"/>
            <p14:sldId id="260"/>
          </p14:sldIdLst>
        </p14:section>
      </p14:sectionLst>
    </p:ext>
    <p:ext uri="{EFAFB233-063F-42B5-8137-9DF3F51BA10A}">
      <p15:sldGuideLst xmlns:p15="http://schemas.microsoft.com/office/powerpoint/2012/main">
        <p15:guide id="1" orient="horz" pos="2832" userDrawn="1">
          <p15:clr>
            <a:srgbClr val="A4A3A4"/>
          </p15:clr>
        </p15:guide>
        <p15:guide id="2" pos="43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202FDE-6828-A9EF-ECD2-8CBB7FA88F3A}" name="Ryan, Meghan (DESE)" initials="MR" userId="S::Meghan.Ryan2@mass.gov::2a1127ea-4d9a-48ce-b7cf-d3cee0646c1d" providerId="AD"/>
  <p188:author id="{AE0BA6E4-CACE-D38F-7EFC-4FFE4B5F69A1}" name="Hanna, Robert (DESE)" initials="HR(" userId="S::Robert.Hanna@mass.gov::1921bf63-b601-4a91-898c-005a86f3b4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iselle, Cheryl A.  (DESE)" initials="LCA(" lastIdx="17" clrIdx="0">
    <p:extLst>
      <p:ext uri="{19B8F6BF-5375-455C-9EA6-DF929625EA0E}">
        <p15:presenceInfo xmlns:p15="http://schemas.microsoft.com/office/powerpoint/2012/main" userId="S::cheryl.a.loiselle@mass.gov::a4005bda-b368-4abb-9ca9-8bb1d2d50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A335E"/>
    <a:srgbClr val="1B335D"/>
    <a:srgbClr val="8A9CD0"/>
    <a:srgbClr val="878C9E"/>
    <a:srgbClr val="000000"/>
    <a:srgbClr val="E38526"/>
    <a:srgbClr val="4575C7"/>
    <a:srgbClr val="C6D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445E30-EF6A-41C9-973B-9570A87581A5}" v="1" dt="2025-01-17T16:29:45.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794" y="84"/>
      </p:cViewPr>
      <p:guideLst>
        <p:guide orient="horz" pos="2832"/>
        <p:guide pos="4320"/>
      </p:guideLst>
    </p:cSldViewPr>
  </p:slideViewPr>
  <p:notesTextViewPr>
    <p:cViewPr>
      <p:scale>
        <a:sx n="1" d="1"/>
        <a:sy n="1" d="1"/>
      </p:scale>
      <p:origin x="0" y="0"/>
    </p:cViewPr>
  </p:notesTextViewPr>
  <p:notesViewPr>
    <p:cSldViewPr snapToGrid="0">
      <p:cViewPr varScale="1">
        <p:scale>
          <a:sx n="67" d="100"/>
          <a:sy n="67" d="100"/>
        </p:scale>
        <p:origin x="279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Robert (DESE)" userId="1921bf63-b601-4a91-898c-005a86f3b4c0" providerId="ADAL" clId="{6E096F90-5AE7-4ADA-9116-C1F2491CEAC9}"/>
    <pc:docChg chg="undo custSel modSld modMainMaster">
      <pc:chgData name="Hanna, Robert (DESE)" userId="1921bf63-b601-4a91-898c-005a86f3b4c0" providerId="ADAL" clId="{6E096F90-5AE7-4ADA-9116-C1F2491CEAC9}" dt="2023-02-21T19:53:10.839" v="1068" actId="20577"/>
      <pc:docMkLst>
        <pc:docMk/>
      </pc:docMkLst>
      <pc:sldChg chg="modSp mod">
        <pc:chgData name="Hanna, Robert (DESE)" userId="1921bf63-b601-4a91-898c-005a86f3b4c0" providerId="ADAL" clId="{6E096F90-5AE7-4ADA-9116-C1F2491CEAC9}" dt="2023-02-21T16:28:29.163" v="999" actId="20577"/>
        <pc:sldMkLst>
          <pc:docMk/>
          <pc:sldMk cId="0" sldId="277"/>
        </pc:sldMkLst>
      </pc:sldChg>
      <pc:sldChg chg="delSp modSp mod modClrScheme chgLayout">
        <pc:chgData name="Hanna, Robert (DESE)" userId="1921bf63-b601-4a91-898c-005a86f3b4c0" providerId="ADAL" clId="{6E096F90-5AE7-4ADA-9116-C1F2491CEAC9}" dt="2023-02-21T16:22:05.457" v="914"/>
        <pc:sldMkLst>
          <pc:docMk/>
          <pc:sldMk cId="0" sldId="319"/>
        </pc:sldMkLst>
      </pc:sldChg>
      <pc:sldChg chg="addSp delSp modSp mod modClrScheme chgLayout">
        <pc:chgData name="Hanna, Robert (DESE)" userId="1921bf63-b601-4a91-898c-005a86f3b4c0" providerId="ADAL" clId="{6E096F90-5AE7-4ADA-9116-C1F2491CEAC9}" dt="2023-02-15T20:22:59.805" v="833" actId="478"/>
        <pc:sldMkLst>
          <pc:docMk/>
          <pc:sldMk cId="2932990028" sldId="351"/>
        </pc:sldMkLst>
      </pc:sldChg>
      <pc:sldChg chg="delSp modSp mod modClrScheme chgLayout">
        <pc:chgData name="Hanna, Robert (DESE)" userId="1921bf63-b601-4a91-898c-005a86f3b4c0" providerId="ADAL" clId="{6E096F90-5AE7-4ADA-9116-C1F2491CEAC9}" dt="2023-02-21T16:21:49.333" v="909"/>
        <pc:sldMkLst>
          <pc:docMk/>
          <pc:sldMk cId="1122508043" sldId="352"/>
        </pc:sldMkLst>
      </pc:sldChg>
      <pc:sldChg chg="modSp mod modClrScheme chgLayout">
        <pc:chgData name="Hanna, Robert (DESE)" userId="1921bf63-b601-4a91-898c-005a86f3b4c0" providerId="ADAL" clId="{6E096F90-5AE7-4ADA-9116-C1F2491CEAC9}" dt="2023-02-21T16:22:54.600" v="924"/>
        <pc:sldMkLst>
          <pc:docMk/>
          <pc:sldMk cId="1867669043" sldId="353"/>
        </pc:sldMkLst>
      </pc:sldChg>
      <pc:sldChg chg="delSp modSp mod modClrScheme chgLayout">
        <pc:chgData name="Hanna, Robert (DESE)" userId="1921bf63-b601-4a91-898c-005a86f3b4c0" providerId="ADAL" clId="{6E096F90-5AE7-4ADA-9116-C1F2491CEAC9}" dt="2023-02-21T16:21:53.078" v="910"/>
        <pc:sldMkLst>
          <pc:docMk/>
          <pc:sldMk cId="2451247201" sldId="354"/>
        </pc:sldMkLst>
      </pc:sldChg>
      <pc:sldChg chg="modSp mod modClrScheme chgLayout">
        <pc:chgData name="Hanna, Robert (DESE)" userId="1921bf63-b601-4a91-898c-005a86f3b4c0" providerId="ADAL" clId="{6E096F90-5AE7-4ADA-9116-C1F2491CEAC9}" dt="2023-02-21T16:22:40.523" v="919" actId="962"/>
        <pc:sldMkLst>
          <pc:docMk/>
          <pc:sldMk cId="87923186" sldId="356"/>
        </pc:sldMkLst>
      </pc:sldChg>
      <pc:sldChg chg="addSp delSp modSp mod modClrScheme chgLayout modNotesTx">
        <pc:chgData name="Hanna, Robert (DESE)" userId="1921bf63-b601-4a91-898c-005a86f3b4c0" providerId="ADAL" clId="{6E096F90-5AE7-4ADA-9116-C1F2491CEAC9}" dt="2023-02-21T16:26:25.556" v="968"/>
        <pc:sldMkLst>
          <pc:docMk/>
          <pc:sldMk cId="1516886983" sldId="358"/>
        </pc:sldMkLst>
      </pc:sldChg>
      <pc:sldChg chg="addSp delSp modSp mod modClrScheme chgLayout modNotesTx">
        <pc:chgData name="Hanna, Robert (DESE)" userId="1921bf63-b601-4a91-898c-005a86f3b4c0" providerId="ADAL" clId="{6E096F90-5AE7-4ADA-9116-C1F2491CEAC9}" dt="2023-02-21T16:23:18.351" v="929" actId="478"/>
        <pc:sldMkLst>
          <pc:docMk/>
          <pc:sldMk cId="234180156" sldId="360"/>
        </pc:sldMkLst>
      </pc:sldChg>
      <pc:sldChg chg="addSp delSp modSp mod modClrScheme chgLayout modNotesTx">
        <pc:chgData name="Hanna, Robert (DESE)" userId="1921bf63-b601-4a91-898c-005a86f3b4c0" providerId="ADAL" clId="{6E096F90-5AE7-4ADA-9116-C1F2491CEAC9}" dt="2023-02-21T16:23:06.506" v="927"/>
        <pc:sldMkLst>
          <pc:docMk/>
          <pc:sldMk cId="1033909977" sldId="361"/>
        </pc:sldMkLst>
      </pc:sldChg>
      <pc:sldChg chg="addSp delSp modSp mod modClrScheme chgLayout modNotesTx">
        <pc:chgData name="Hanna, Robert (DESE)" userId="1921bf63-b601-4a91-898c-005a86f3b4c0" providerId="ADAL" clId="{6E096F90-5AE7-4ADA-9116-C1F2491CEAC9}" dt="2023-02-16T18:41:13.043" v="868" actId="478"/>
        <pc:sldMkLst>
          <pc:docMk/>
          <pc:sldMk cId="3701547643" sldId="365"/>
        </pc:sldMkLst>
      </pc:sldChg>
      <pc:sldChg chg="addSp delSp modSp mod modClrScheme chgLayout modNotesTx">
        <pc:chgData name="Hanna, Robert (DESE)" userId="1921bf63-b601-4a91-898c-005a86f3b4c0" providerId="ADAL" clId="{6E096F90-5AE7-4ADA-9116-C1F2491CEAC9}" dt="2023-02-21T16:24:06.378" v="935"/>
        <pc:sldMkLst>
          <pc:docMk/>
          <pc:sldMk cId="387541362" sldId="371"/>
        </pc:sldMkLst>
      </pc:sldChg>
      <pc:sldChg chg="addSp delSp modSp mod modClrScheme chgLayout modNotesTx">
        <pc:chgData name="Hanna, Robert (DESE)" userId="1921bf63-b601-4a91-898c-005a86f3b4c0" providerId="ADAL" clId="{6E096F90-5AE7-4ADA-9116-C1F2491CEAC9}" dt="2023-02-21T19:53:10.839" v="1068" actId="20577"/>
        <pc:sldMkLst>
          <pc:docMk/>
          <pc:sldMk cId="2008455067" sldId="373"/>
        </pc:sldMkLst>
      </pc:sldChg>
      <pc:sldChg chg="addSp delSp modSp mod modClrScheme chgLayout">
        <pc:chgData name="Hanna, Robert (DESE)" userId="1921bf63-b601-4a91-898c-005a86f3b4c0" providerId="ADAL" clId="{6E096F90-5AE7-4ADA-9116-C1F2491CEAC9}" dt="2023-02-21T16:22:51.411" v="923"/>
        <pc:sldMkLst>
          <pc:docMk/>
          <pc:sldMk cId="2733479050" sldId="377"/>
        </pc:sldMkLst>
      </pc:sldChg>
      <pc:sldChg chg="addSp delSp modSp mod modClrScheme chgLayout">
        <pc:chgData name="Hanna, Robert (DESE)" userId="1921bf63-b601-4a91-898c-005a86f3b4c0" providerId="ADAL" clId="{6E096F90-5AE7-4ADA-9116-C1F2491CEAC9}" dt="2023-02-15T20:23:06.908" v="835" actId="478"/>
        <pc:sldMkLst>
          <pc:docMk/>
          <pc:sldMk cId="1716705710" sldId="378"/>
        </pc:sldMkLst>
      </pc:sldChg>
      <pc:sldChg chg="addSp delSp modSp mod modClrScheme chgLayout">
        <pc:chgData name="Hanna, Robert (DESE)" userId="1921bf63-b601-4a91-898c-005a86f3b4c0" providerId="ADAL" clId="{6E096F90-5AE7-4ADA-9116-C1F2491CEAC9}" dt="2023-02-21T16:27:51.999" v="995"/>
        <pc:sldMkLst>
          <pc:docMk/>
          <pc:sldMk cId="4133531857" sldId="381"/>
        </pc:sldMkLst>
      </pc:sldChg>
      <pc:sldChg chg="delSp modSp mod modClrScheme chgLayout">
        <pc:chgData name="Hanna, Robert (DESE)" userId="1921bf63-b601-4a91-898c-005a86f3b4c0" providerId="ADAL" clId="{6E096F90-5AE7-4ADA-9116-C1F2491CEAC9}" dt="2023-02-21T19:48:05.851" v="1004" actId="20577"/>
        <pc:sldMkLst>
          <pc:docMk/>
          <pc:sldMk cId="969937693" sldId="383"/>
        </pc:sldMkLst>
      </pc:sldChg>
      <pc:sldChg chg="delSp modSp mod modClrScheme chgLayout">
        <pc:chgData name="Hanna, Robert (DESE)" userId="1921bf63-b601-4a91-898c-005a86f3b4c0" providerId="ADAL" clId="{6E096F90-5AE7-4ADA-9116-C1F2491CEAC9}" dt="2023-02-21T19:48:37.277" v="1011" actId="20577"/>
        <pc:sldMkLst>
          <pc:docMk/>
          <pc:sldMk cId="3027291335" sldId="385"/>
        </pc:sldMkLst>
      </pc:sldChg>
      <pc:sldChg chg="delSp modSp mod modClrScheme chgLayout">
        <pc:chgData name="Hanna, Robert (DESE)" userId="1921bf63-b601-4a91-898c-005a86f3b4c0" providerId="ADAL" clId="{6E096F90-5AE7-4ADA-9116-C1F2491CEAC9}" dt="2023-02-21T16:22:02.531" v="913"/>
        <pc:sldMkLst>
          <pc:docMk/>
          <pc:sldMk cId="1280063403" sldId="393"/>
        </pc:sldMkLst>
      </pc:sldChg>
      <pc:sldChg chg="addSp delSp modSp mod modClrScheme chgLayout">
        <pc:chgData name="Hanna, Robert (DESE)" userId="1921bf63-b601-4a91-898c-005a86f3b4c0" providerId="ADAL" clId="{6E096F90-5AE7-4ADA-9116-C1F2491CEAC9}" dt="2023-02-15T20:23:03.545" v="834" actId="478"/>
        <pc:sldMkLst>
          <pc:docMk/>
          <pc:sldMk cId="2034511555" sldId="394"/>
        </pc:sldMkLst>
      </pc:sldChg>
      <pc:sldChg chg="delSp modSp mod modClrScheme chgLayout">
        <pc:chgData name="Hanna, Robert (DESE)" userId="1921bf63-b601-4a91-898c-005a86f3b4c0" providerId="ADAL" clId="{6E096F90-5AE7-4ADA-9116-C1F2491CEAC9}" dt="2023-02-21T16:22:08.293" v="915"/>
        <pc:sldMkLst>
          <pc:docMk/>
          <pc:sldMk cId="2491991358" sldId="395"/>
        </pc:sldMkLst>
      </pc:sldChg>
      <pc:sldChg chg="delSp modSp mod modClrScheme chgLayout">
        <pc:chgData name="Hanna, Robert (DESE)" userId="1921bf63-b601-4a91-898c-005a86f3b4c0" providerId="ADAL" clId="{6E096F90-5AE7-4ADA-9116-C1F2491CEAC9}" dt="2023-02-21T19:49:28.618" v="1045" actId="20577"/>
        <pc:sldMkLst>
          <pc:docMk/>
          <pc:sldMk cId="3251613283" sldId="396"/>
        </pc:sldMkLst>
      </pc:sldChg>
      <pc:sldChg chg="delSp modSp mod modClrScheme chgLayout modNotesTx">
        <pc:chgData name="Hanna, Robert (DESE)" userId="1921bf63-b601-4a91-898c-005a86f3b4c0" providerId="ADAL" clId="{6E096F90-5AE7-4ADA-9116-C1F2491CEAC9}" dt="2023-02-21T16:23:26.241" v="930"/>
        <pc:sldMkLst>
          <pc:docMk/>
          <pc:sldMk cId="2119578960" sldId="398"/>
        </pc:sldMkLst>
      </pc:sldChg>
      <pc:sldChg chg="addSp delSp modSp mod modClrScheme chgLayout">
        <pc:chgData name="Hanna, Robert (DESE)" userId="1921bf63-b601-4a91-898c-005a86f3b4c0" providerId="ADAL" clId="{6E096F90-5AE7-4ADA-9116-C1F2491CEAC9}" dt="2023-02-21T16:24:01.267" v="933"/>
        <pc:sldMkLst>
          <pc:docMk/>
          <pc:sldMk cId="3901174773" sldId="399"/>
        </pc:sldMkLst>
      </pc:sldChg>
      <pc:sldChg chg="modSp mod modClrScheme chgLayout">
        <pc:chgData name="Hanna, Robert (DESE)" userId="1921bf63-b601-4a91-898c-005a86f3b4c0" providerId="ADAL" clId="{6E096F90-5AE7-4ADA-9116-C1F2491CEAC9}" dt="2023-02-21T16:23:00.082" v="926"/>
        <pc:sldMkLst>
          <pc:docMk/>
          <pc:sldMk cId="4149769380" sldId="401"/>
        </pc:sldMkLst>
      </pc:sldChg>
      <pc:sldChg chg="addSp delSp modSp mod modClrScheme chgLayout modNotesTx">
        <pc:chgData name="Hanna, Robert (DESE)" userId="1921bf63-b601-4a91-898c-005a86f3b4c0" providerId="ADAL" clId="{6E096F90-5AE7-4ADA-9116-C1F2491CEAC9}" dt="2023-02-21T16:26:40.123" v="972"/>
        <pc:sldMkLst>
          <pc:docMk/>
          <pc:sldMk cId="1891205392" sldId="402"/>
        </pc:sldMkLst>
      </pc:sldChg>
      <pc:sldChg chg="addSp delSp modSp mod modClrScheme chgLayout modNotesTx">
        <pc:chgData name="Hanna, Robert (DESE)" userId="1921bf63-b601-4a91-898c-005a86f3b4c0" providerId="ADAL" clId="{6E096F90-5AE7-4ADA-9116-C1F2491CEAC9}" dt="2023-02-21T16:26:45.686" v="973" actId="478"/>
        <pc:sldMkLst>
          <pc:docMk/>
          <pc:sldMk cId="3605224076" sldId="403"/>
        </pc:sldMkLst>
      </pc:sldChg>
      <pc:sldChg chg="addSp delSp modSp mod modClrScheme chgLayout">
        <pc:chgData name="Hanna, Robert (DESE)" userId="1921bf63-b601-4a91-898c-005a86f3b4c0" providerId="ADAL" clId="{6E096F90-5AE7-4ADA-9116-C1F2491CEAC9}" dt="2023-02-21T16:26:11.933" v="966"/>
        <pc:sldMkLst>
          <pc:docMk/>
          <pc:sldMk cId="1009583849" sldId="405"/>
        </pc:sldMkLst>
      </pc:sldChg>
      <pc:sldMasterChg chg="modSldLayout">
        <pc:chgData name="Hanna, Robert (DESE)" userId="1921bf63-b601-4a91-898c-005a86f3b4c0" providerId="ADAL" clId="{6E096F90-5AE7-4ADA-9116-C1F2491CEAC9}" dt="2023-02-15T20:26:14.070" v="863" actId="14100"/>
        <pc:sldMasterMkLst>
          <pc:docMk/>
          <pc:sldMasterMk cId="586781877" sldId="2147483667"/>
        </pc:sldMasterMkLst>
        <pc:sldLayoutChg chg="delSp mod">
          <pc:chgData name="Hanna, Robert (DESE)" userId="1921bf63-b601-4a91-898c-005a86f3b4c0" providerId="ADAL" clId="{6E096F90-5AE7-4ADA-9116-C1F2491CEAC9}" dt="2023-02-15T19:50:40.991" v="530" actId="478"/>
          <pc:sldLayoutMkLst>
            <pc:docMk/>
            <pc:sldMasterMk cId="3203804046" sldId="2147483682"/>
            <pc:sldLayoutMk cId="1534078881" sldId="2147483665"/>
          </pc:sldLayoutMkLst>
        </pc:sldLayoutChg>
        <pc:sldLayoutChg chg="addSp delSp modSp">
          <pc:chgData name="Hanna, Robert (DESE)" userId="1921bf63-b601-4a91-898c-005a86f3b4c0" providerId="ADAL" clId="{6E096F90-5AE7-4ADA-9116-C1F2491CEAC9}" dt="2023-02-15T20:24:00.552" v="837"/>
          <pc:sldLayoutMkLst>
            <pc:docMk/>
            <pc:sldMasterMk cId="3203804046" sldId="2147483682"/>
            <pc:sldLayoutMk cId="136594507" sldId="2147483672"/>
          </pc:sldLayoutMkLst>
        </pc:sldLayoutChg>
        <pc:sldLayoutChg chg="addSp delSp modSp mod">
          <pc:chgData name="Hanna, Robert (DESE)" userId="1921bf63-b601-4a91-898c-005a86f3b4c0" providerId="ADAL" clId="{6E096F90-5AE7-4ADA-9116-C1F2491CEAC9}" dt="2023-02-15T20:21:03.278" v="827"/>
          <pc:sldLayoutMkLst>
            <pc:docMk/>
            <pc:sldMasterMk cId="3203804046" sldId="2147483682"/>
            <pc:sldLayoutMk cId="2000614560" sldId="2147483678"/>
          </pc:sldLayoutMkLst>
        </pc:sldLayoutChg>
        <pc:sldLayoutChg chg="delSp">
          <pc:chgData name="Hanna, Robert (DESE)" userId="1921bf63-b601-4a91-898c-005a86f3b4c0" providerId="ADAL" clId="{6E096F90-5AE7-4ADA-9116-C1F2491CEAC9}" dt="2023-02-15T20:21:07.364" v="828"/>
          <pc:sldLayoutMkLst>
            <pc:docMk/>
            <pc:sldMasterMk cId="3203804046" sldId="2147483682"/>
            <pc:sldLayoutMk cId="899184030" sldId="2147483679"/>
          </pc:sldLayoutMkLst>
        </pc:sldLayoutChg>
        <pc:sldLayoutChg chg="delSp">
          <pc:chgData name="Hanna, Robert (DESE)" userId="1921bf63-b601-4a91-898c-005a86f3b4c0" providerId="ADAL" clId="{6E096F90-5AE7-4ADA-9116-C1F2491CEAC9}" dt="2023-02-15T20:21:26.035" v="829"/>
          <pc:sldLayoutMkLst>
            <pc:docMk/>
            <pc:sldMasterMk cId="3203804046" sldId="2147483682"/>
            <pc:sldLayoutMk cId="3760573108" sldId="2147483680"/>
          </pc:sldLayoutMkLst>
        </pc:sldLayoutChg>
        <pc:sldLayoutChg chg="delSp modSp mod">
          <pc:chgData name="Hanna, Robert (DESE)" userId="1921bf63-b601-4a91-898c-005a86f3b4c0" providerId="ADAL" clId="{6E096F90-5AE7-4ADA-9116-C1F2491CEAC9}" dt="2023-02-15T20:26:14.070" v="863" actId="14100"/>
          <pc:sldLayoutMkLst>
            <pc:docMk/>
            <pc:sldMasterMk cId="3203804046" sldId="2147483682"/>
            <pc:sldLayoutMk cId="2316053465" sldId="2147483681"/>
          </pc:sldLayoutMkLst>
        </pc:sldLayoutChg>
      </pc:sldMasterChg>
    </pc:docChg>
  </pc:docChgLst>
  <pc:docChgLst>
    <pc:chgData name="Hanna, Robert (DESE)" userId="1921bf63-b601-4a91-898c-005a86f3b4c0" providerId="ADAL" clId="{9E76DD7A-45FE-4072-A146-080315ACE2F9}"/>
    <pc:docChg chg="undo custSel modSld">
      <pc:chgData name="Hanna, Robert (DESE)" userId="1921bf63-b601-4a91-898c-005a86f3b4c0" providerId="ADAL" clId="{9E76DD7A-45FE-4072-A146-080315ACE2F9}" dt="2023-02-22T17:41:36.133" v="300" actId="1076"/>
      <pc:docMkLst>
        <pc:docMk/>
      </pc:docMkLst>
      <pc:sldChg chg="modSp mod">
        <pc:chgData name="Hanna, Robert (DESE)" userId="1921bf63-b601-4a91-898c-005a86f3b4c0" providerId="ADAL" clId="{9E76DD7A-45FE-4072-A146-080315ACE2F9}" dt="2023-02-22T17:36:12.305" v="285" actId="20577"/>
        <pc:sldMkLst>
          <pc:docMk/>
          <pc:sldMk cId="0" sldId="277"/>
        </pc:sldMkLst>
      </pc:sldChg>
      <pc:sldChg chg="modSp mod">
        <pc:chgData name="Hanna, Robert (DESE)" userId="1921bf63-b601-4a91-898c-005a86f3b4c0" providerId="ADAL" clId="{9E76DD7A-45FE-4072-A146-080315ACE2F9}" dt="2023-02-22T17:32:47.591" v="174" actId="20577"/>
        <pc:sldMkLst>
          <pc:docMk/>
          <pc:sldMk cId="0" sldId="319"/>
        </pc:sldMkLst>
      </pc:sldChg>
      <pc:sldChg chg="modSp mod">
        <pc:chgData name="Hanna, Robert (DESE)" userId="1921bf63-b601-4a91-898c-005a86f3b4c0" providerId="ADAL" clId="{9E76DD7A-45FE-4072-A146-080315ACE2F9}" dt="2023-02-22T17:35:52.392" v="281" actId="6549"/>
        <pc:sldMkLst>
          <pc:docMk/>
          <pc:sldMk cId="1122508043" sldId="352"/>
        </pc:sldMkLst>
      </pc:sldChg>
      <pc:sldChg chg="modSp mod">
        <pc:chgData name="Hanna, Robert (DESE)" userId="1921bf63-b601-4a91-898c-005a86f3b4c0" providerId="ADAL" clId="{9E76DD7A-45FE-4072-A146-080315ACE2F9}" dt="2023-02-22T17:31:22.719" v="106" actId="20577"/>
        <pc:sldMkLst>
          <pc:docMk/>
          <pc:sldMk cId="2451247201" sldId="354"/>
        </pc:sldMkLst>
      </pc:sldChg>
      <pc:sldChg chg="addSp modSp mod">
        <pc:chgData name="Hanna, Robert (DESE)" userId="1921bf63-b601-4a91-898c-005a86f3b4c0" providerId="ADAL" clId="{9E76DD7A-45FE-4072-A146-080315ACE2F9}" dt="2023-02-22T17:41:36.133" v="300" actId="1076"/>
        <pc:sldMkLst>
          <pc:docMk/>
          <pc:sldMk cId="1516886983" sldId="358"/>
        </pc:sldMkLst>
      </pc:sldChg>
      <pc:sldChg chg="modSp mod">
        <pc:chgData name="Hanna, Robert (DESE)" userId="1921bf63-b601-4a91-898c-005a86f3b4c0" providerId="ADAL" clId="{9E76DD7A-45FE-4072-A146-080315ACE2F9}" dt="2023-02-22T17:27:29.027" v="8" actId="20577"/>
        <pc:sldMkLst>
          <pc:docMk/>
          <pc:sldMk cId="4149769380" sldId="40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Foundation budget per pupil, by low-income % range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bar"/>
        <c:grouping val="clustered"/>
        <c:varyColors val="0"/>
        <c:ser>
          <c:idx val="0"/>
          <c:order val="0"/>
          <c:tx>
            <c:strRef>
              <c:f>Sheet1!$B$1</c:f>
              <c:strCache>
                <c:ptCount val="1"/>
                <c:pt idx="0">
                  <c:v>Foundation budget per pupil</c:v>
                </c:pt>
              </c:strCache>
            </c:strRef>
          </c:tx>
          <c:spPr>
            <a:solidFill>
              <a:schemeClr val="accent1">
                <a:lumMod val="7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1F5-49D9-8C0D-BD036F138F3A}"/>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State average</c:v>
                </c:pt>
                <c:pt idx="1">
                  <c:v> 80.00%+</c:v>
                </c:pt>
                <c:pt idx="2">
                  <c:v> 70.00 - 79.99%</c:v>
                </c:pt>
                <c:pt idx="3">
                  <c:v> 54.00 - 69.99%</c:v>
                </c:pt>
                <c:pt idx="4">
                  <c:v> 48.00 - 53.99%</c:v>
                </c:pt>
                <c:pt idx="5">
                  <c:v> 42.00 - 47.99%</c:v>
                </c:pt>
                <c:pt idx="6">
                  <c:v> 36.00 - 41.99%</c:v>
                </c:pt>
                <c:pt idx="7">
                  <c:v> 30.00 - 35.99%</c:v>
                </c:pt>
                <c:pt idx="8">
                  <c:v> 24.00 - 29.99%</c:v>
                </c:pt>
                <c:pt idx="9">
                  <c:v> 18.00 - 23.99%</c:v>
                </c:pt>
                <c:pt idx="10">
                  <c:v> 12.00 - 17.99%</c:v>
                </c:pt>
                <c:pt idx="11">
                  <c:v> 6.00 - 11.99%</c:v>
                </c:pt>
                <c:pt idx="12">
                  <c:v> 0.00 - 5.99%</c:v>
                </c:pt>
              </c:strCache>
            </c:strRef>
          </c:cat>
          <c:val>
            <c:numRef>
              <c:f>Sheet1!$B$2:$B$14</c:f>
              <c:numCache>
                <c:formatCode>"$"#,##0</c:formatCode>
                <c:ptCount val="13"/>
                <c:pt idx="0">
                  <c:v>16719.759508996925</c:v>
                </c:pt>
                <c:pt idx="1">
                  <c:v>18685</c:v>
                </c:pt>
                <c:pt idx="2">
                  <c:v>18188</c:v>
                </c:pt>
                <c:pt idx="3">
                  <c:v>16271</c:v>
                </c:pt>
                <c:pt idx="4">
                  <c:v>15154</c:v>
                </c:pt>
                <c:pt idx="5">
                  <c:v>14967</c:v>
                </c:pt>
                <c:pt idx="6">
                  <c:v>13901</c:v>
                </c:pt>
                <c:pt idx="7">
                  <c:v>13385</c:v>
                </c:pt>
                <c:pt idx="8">
                  <c:v>13006</c:v>
                </c:pt>
                <c:pt idx="9">
                  <c:v>12695</c:v>
                </c:pt>
                <c:pt idx="10">
                  <c:v>12666</c:v>
                </c:pt>
                <c:pt idx="11">
                  <c:v>12435</c:v>
                </c:pt>
                <c:pt idx="12">
                  <c:v>11754</c:v>
                </c:pt>
              </c:numCache>
            </c:numRef>
          </c:val>
          <c:extLst>
            <c:ext xmlns:c16="http://schemas.microsoft.com/office/drawing/2014/chart" uri="{C3380CC4-5D6E-409C-BE32-E72D297353CC}">
              <c16:uniqueId val="{00000002-21F5-49D9-8C0D-BD036F138F3A}"/>
            </c:ext>
          </c:extLst>
        </c:ser>
        <c:dLbls>
          <c:showLegendKey val="0"/>
          <c:showVal val="1"/>
          <c:showCatName val="0"/>
          <c:showSerName val="0"/>
          <c:showPercent val="0"/>
          <c:showBubbleSize val="0"/>
        </c:dLbls>
        <c:gapWidth val="75"/>
        <c:axId val="1246855728"/>
        <c:axId val="1246861968"/>
      </c:barChart>
      <c:catAx>
        <c:axId val="1246855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246861968"/>
        <c:crosses val="autoZero"/>
        <c:auto val="1"/>
        <c:lblAlgn val="ctr"/>
        <c:lblOffset val="100"/>
        <c:noMultiLvlLbl val="0"/>
      </c:catAx>
      <c:valAx>
        <c:axId val="1246861968"/>
        <c:scaling>
          <c:orientation val="minMax"/>
        </c:scaling>
        <c:delete val="1"/>
        <c:axPos val="b"/>
        <c:numFmt formatCode="&quot;$&quot;#,##0" sourceLinked="1"/>
        <c:majorTickMark val="none"/>
        <c:minorTickMark val="none"/>
        <c:tickLblPos val="nextTo"/>
        <c:crossAx val="12468557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Required local contribution= $5.1M</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Required Local Contribution = 5.32M</c:v>
                </c:pt>
              </c:strCache>
            </c:strRef>
          </c:tx>
          <c:spPr>
            <a:solidFill>
              <a:schemeClr val="accent3">
                <a:lumMod val="40000"/>
                <a:lumOff val="60000"/>
              </a:schemeClr>
            </a:solidFill>
          </c:spPr>
          <c:dPt>
            <c:idx val="0"/>
            <c:bubble3D val="0"/>
            <c:spPr>
              <a:solidFill>
                <a:schemeClr val="accent3">
                  <a:lumMod val="20000"/>
                  <a:lumOff val="80000"/>
                </a:schemeClr>
              </a:solidFill>
              <a:ln>
                <a:noFill/>
              </a:ln>
              <a:effectLst/>
            </c:spPr>
            <c:extLst>
              <c:ext xmlns:c16="http://schemas.microsoft.com/office/drawing/2014/chart" uri="{C3380CC4-5D6E-409C-BE32-E72D297353CC}">
                <c16:uniqueId val="{00000001-4682-4DA3-AB39-E05631A17E8A}"/>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3-4682-4DA3-AB39-E05631A17E8A}"/>
              </c:ext>
            </c:extLst>
          </c:dPt>
          <c:dPt>
            <c:idx val="2"/>
            <c:bubble3D val="0"/>
            <c:spPr>
              <a:solidFill>
                <a:schemeClr val="accent3">
                  <a:lumMod val="60000"/>
                  <a:lumOff val="40000"/>
                </a:schemeClr>
              </a:solidFill>
              <a:ln>
                <a:noFill/>
              </a:ln>
              <a:effectLst/>
            </c:spPr>
            <c:extLst>
              <c:ext xmlns:c16="http://schemas.microsoft.com/office/drawing/2014/chart" uri="{C3380CC4-5D6E-409C-BE32-E72D297353CC}">
                <c16:uniqueId val="{00000005-4682-4DA3-AB39-E05631A17E8A}"/>
              </c:ext>
            </c:extLst>
          </c:dPt>
          <c:dLbls>
            <c:dLbl>
              <c:idx val="0"/>
              <c:layout>
                <c:manualLayout>
                  <c:x val="0.15432066936977062"/>
                  <c:y val="4.4367608185484915E-2"/>
                </c:manualLayout>
              </c:layout>
              <c:showLegendKey val="0"/>
              <c:showVal val="0"/>
              <c:showCatName val="1"/>
              <c:showSerName val="0"/>
              <c:showPercent val="1"/>
              <c:showBubbleSize val="0"/>
              <c:extLst>
                <c:ext xmlns:c15="http://schemas.microsoft.com/office/drawing/2012/chart" uri="{CE6537A1-D6FC-4f65-9D91-7224C49458BB}">
                  <c15:layout>
                    <c:manualLayout>
                      <c:w val="0.28857818729325663"/>
                      <c:h val="0.23039767573423503"/>
                    </c:manualLayout>
                  </c15:layout>
                </c:ext>
                <c:ext xmlns:c16="http://schemas.microsoft.com/office/drawing/2014/chart" uri="{C3380CC4-5D6E-409C-BE32-E72D297353CC}">
                  <c16:uniqueId val="{00000001-4682-4DA3-AB39-E05631A17E8A}"/>
                </c:ext>
              </c:extLst>
            </c:dLbl>
            <c:dLbl>
              <c:idx val="1"/>
              <c:layout>
                <c:manualLayout>
                  <c:x val="-0.17923033467680352"/>
                  <c:y val="-0.3059490636298622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82-4DA3-AB39-E05631A17E8A}"/>
                </c:ext>
              </c:extLst>
            </c:dLbl>
            <c:dLbl>
              <c:idx val="2"/>
              <c:layout>
                <c:manualLayout>
                  <c:x val="0.2130707491778755"/>
                  <c:y val="0.14488644307300386"/>
                </c:manualLayout>
              </c:layout>
              <c:showLegendKey val="0"/>
              <c:showVal val="0"/>
              <c:showCatName val="1"/>
              <c:showSerName val="0"/>
              <c:showPercent val="1"/>
              <c:showBubbleSize val="0"/>
              <c:extLst>
                <c:ext xmlns:c15="http://schemas.microsoft.com/office/drawing/2012/chart" uri="{CE6537A1-D6FC-4f65-9D91-7224C49458BB}">
                  <c15:layout>
                    <c:manualLayout>
                      <c:w val="0.19258200838409398"/>
                      <c:h val="0.11431815624593854"/>
                    </c:manualLayout>
                  </c15:layout>
                </c:ext>
                <c:ext xmlns:c16="http://schemas.microsoft.com/office/drawing/2014/chart" uri="{C3380CC4-5D6E-409C-BE32-E72D297353CC}">
                  <c16:uniqueId val="{00000005-4682-4DA3-AB39-E05631A17E8A}"/>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Cape Cod Regional Voc Tech</c:v>
                </c:pt>
                <c:pt idx="1">
                  <c:v>Nauset (6-12)</c:v>
                </c:pt>
                <c:pt idx="2">
                  <c:v>Orleans (K-5)</c:v>
                </c:pt>
              </c:strCache>
            </c:strRef>
          </c:cat>
          <c:val>
            <c:numRef>
              <c:f>Sheet1!$B$2:$B$4</c:f>
              <c:numCache>
                <c:formatCode>#,##0</c:formatCode>
                <c:ptCount val="3"/>
                <c:pt idx="0">
                  <c:v>234994</c:v>
                </c:pt>
                <c:pt idx="1">
                  <c:v>3208620</c:v>
                </c:pt>
                <c:pt idx="2">
                  <c:v>1878659</c:v>
                </c:pt>
              </c:numCache>
            </c:numRef>
          </c:val>
          <c:extLst>
            <c:ext xmlns:c16="http://schemas.microsoft.com/office/drawing/2014/chart" uri="{C3380CC4-5D6E-409C-BE32-E72D297353CC}">
              <c16:uniqueId val="{00000006-4682-4DA3-AB39-E05631A17E8A}"/>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solidFill>
      <a:schemeClr val="bg1"/>
    </a:solidFill>
    <a:ln w="6350" cap="flat" cmpd="sng" algn="ctr">
      <a:noFill/>
      <a:prstDash val="solid"/>
      <a:miter lim="800000"/>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Foundation budget = $6.2M</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Foundation budget = $6.45M</c:v>
                </c:pt>
              </c:strCache>
            </c:strRef>
          </c:tx>
          <c:dPt>
            <c:idx val="0"/>
            <c:bubble3D val="0"/>
            <c:spPr>
              <a:solidFill>
                <a:schemeClr val="accent3">
                  <a:lumMod val="20000"/>
                  <a:lumOff val="80000"/>
                </a:schemeClr>
              </a:solidFill>
              <a:ln>
                <a:noFill/>
              </a:ln>
              <a:effectLst/>
            </c:spPr>
            <c:extLst>
              <c:ext xmlns:c16="http://schemas.microsoft.com/office/drawing/2014/chart" uri="{C3380CC4-5D6E-409C-BE32-E72D297353CC}">
                <c16:uniqueId val="{00000000-5445-44AB-96B7-68E975B2EA58}"/>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1-5445-44AB-96B7-68E975B2EA58}"/>
              </c:ext>
            </c:extLst>
          </c:dPt>
          <c:dPt>
            <c:idx val="2"/>
            <c:bubble3D val="0"/>
            <c:spPr>
              <a:solidFill>
                <a:schemeClr val="accent3">
                  <a:lumMod val="60000"/>
                  <a:lumOff val="40000"/>
                </a:schemeClr>
              </a:solidFill>
              <a:ln>
                <a:noFill/>
              </a:ln>
              <a:effectLst/>
            </c:spPr>
            <c:extLst>
              <c:ext xmlns:c16="http://schemas.microsoft.com/office/drawing/2014/chart" uri="{C3380CC4-5D6E-409C-BE32-E72D297353CC}">
                <c16:uniqueId val="{00000000-86E4-4BC1-B1FB-F3D82AFBFFE8}"/>
              </c:ext>
            </c:extLst>
          </c:dPt>
          <c:dLbls>
            <c:dLbl>
              <c:idx val="0"/>
              <c:layout>
                <c:manualLayout>
                  <c:x val="0.18045360098210439"/>
                  <c:y val="4.6691113392288507E-2"/>
                </c:manualLayout>
              </c:layout>
              <c:showLegendKey val="0"/>
              <c:showVal val="0"/>
              <c:showCatName val="1"/>
              <c:showSerName val="0"/>
              <c:showPercent val="1"/>
              <c:showBubbleSize val="0"/>
              <c:extLst>
                <c:ext xmlns:c15="http://schemas.microsoft.com/office/drawing/2012/chart" uri="{CE6537A1-D6FC-4f65-9D91-7224C49458BB}">
                  <c15:layout>
                    <c:manualLayout>
                      <c:w val="0.26256163408206135"/>
                      <c:h val="0.2201135871256292"/>
                    </c:manualLayout>
                  </c15:layout>
                </c:ext>
                <c:ext xmlns:c16="http://schemas.microsoft.com/office/drawing/2014/chart" uri="{C3380CC4-5D6E-409C-BE32-E72D297353CC}">
                  <c16:uniqueId val="{00000000-5445-44AB-96B7-68E975B2EA58}"/>
                </c:ext>
              </c:extLst>
            </c:dLbl>
            <c:dLbl>
              <c:idx val="1"/>
              <c:layout>
                <c:manualLayout>
                  <c:x val="-0.17651015118685773"/>
                  <c:y val="-0.3042364655877626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445-44AB-96B7-68E975B2EA5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Cape Cod Regional Voc Tech</c:v>
                </c:pt>
                <c:pt idx="1">
                  <c:v>Nauset (6-12)</c:v>
                </c:pt>
                <c:pt idx="2">
                  <c:v>Orleans (K-5)</c:v>
                </c:pt>
              </c:strCache>
            </c:strRef>
          </c:cat>
          <c:val>
            <c:numRef>
              <c:f>Sheet1!$B$2:$B$4</c:f>
              <c:numCache>
                <c:formatCode>_(* #,##0_);_(* \(#,##0\);_(* "-"??_);_(@_)</c:formatCode>
                <c:ptCount val="3"/>
                <c:pt idx="0">
                  <c:v>284840.91430985596</c:v>
                </c:pt>
                <c:pt idx="1">
                  <c:v>3889236.6865247865</c:v>
                </c:pt>
                <c:pt idx="2">
                  <c:v>2277162.9099999997</c:v>
                </c:pt>
              </c:numCache>
            </c:numRef>
          </c:val>
          <c:extLst>
            <c:ext xmlns:c16="http://schemas.microsoft.com/office/drawing/2014/chart" uri="{C3380CC4-5D6E-409C-BE32-E72D297353CC}">
              <c16:uniqueId val="{00000003-5445-44AB-96B7-68E975B2EA58}"/>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solidFill>
      <a:schemeClr val="bg1"/>
    </a:solidFill>
    <a:ln w="6350" cap="flat" cmpd="sng" algn="ctr">
      <a:noFill/>
      <a:prstDash val="solid"/>
      <a:miter lim="800000"/>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3515605192208117"/>
          <c:y val="4.1804235677436873E-2"/>
          <c:w val="0.56957460674558524"/>
          <c:h val="0.69716438462433572"/>
        </c:manualLayout>
      </c:layout>
      <c:barChart>
        <c:barDir val="col"/>
        <c:grouping val="percentStacked"/>
        <c:varyColors val="0"/>
        <c:ser>
          <c:idx val="0"/>
          <c:order val="0"/>
          <c:tx>
            <c:strRef>
              <c:f>Sheet1!$B$1</c:f>
              <c:strCache>
                <c:ptCount val="1"/>
                <c:pt idx="0">
                  <c:v>Required Local Contribution</c:v>
                </c:pt>
              </c:strCache>
            </c:strRef>
          </c:tx>
          <c:spPr>
            <a:solidFill>
              <a:srgbClr val="1B335D"/>
            </a:solidFill>
            <a:ln>
              <a:noFill/>
            </a:ln>
            <a:effectLst/>
          </c:spPr>
          <c:invertIfNegative val="0"/>
          <c:cat>
            <c:strRef>
              <c:f>Sheet1!$A$2:$A$10</c:f>
              <c:strCache>
                <c:ptCount val="9"/>
                <c:pt idx="0">
                  <c:v>Lawrence</c:v>
                </c:pt>
                <c:pt idx="1">
                  <c:v>Fitchburg</c:v>
                </c:pt>
                <c:pt idx="2">
                  <c:v>Greenfield</c:v>
                </c:pt>
                <c:pt idx="3">
                  <c:v>Rockland</c:v>
                </c:pt>
                <c:pt idx="4">
                  <c:v>Hudson</c:v>
                </c:pt>
                <c:pt idx="5">
                  <c:v>Georgetown</c:v>
                </c:pt>
                <c:pt idx="6">
                  <c:v>Plymouth</c:v>
                </c:pt>
                <c:pt idx="7">
                  <c:v>Stoneham</c:v>
                </c:pt>
                <c:pt idx="8">
                  <c:v>Westwood</c:v>
                </c:pt>
              </c:strCache>
            </c:strRef>
          </c:cat>
          <c:val>
            <c:numRef>
              <c:f>Sheet1!$B$2:$B$10</c:f>
              <c:numCache>
                <c:formatCode>#,##0</c:formatCode>
                <c:ptCount val="9"/>
                <c:pt idx="0">
                  <c:v>16318715</c:v>
                </c:pt>
                <c:pt idx="1">
                  <c:v>24320887</c:v>
                </c:pt>
                <c:pt idx="2">
                  <c:v>11981726</c:v>
                </c:pt>
                <c:pt idx="3">
                  <c:v>17961039</c:v>
                </c:pt>
                <c:pt idx="4">
                  <c:v>23481576</c:v>
                </c:pt>
                <c:pt idx="5">
                  <c:v>12206104</c:v>
                </c:pt>
                <c:pt idx="6">
                  <c:v>92866994</c:v>
                </c:pt>
                <c:pt idx="7">
                  <c:v>27572799</c:v>
                </c:pt>
                <c:pt idx="8">
                  <c:v>30857173</c:v>
                </c:pt>
              </c:numCache>
            </c:numRef>
          </c:val>
          <c:extLst>
            <c:ext xmlns:c16="http://schemas.microsoft.com/office/drawing/2014/chart" uri="{C3380CC4-5D6E-409C-BE32-E72D297353CC}">
              <c16:uniqueId val="{00000000-78EF-4921-AB3D-0CBF42E1A639}"/>
            </c:ext>
          </c:extLst>
        </c:ser>
        <c:ser>
          <c:idx val="1"/>
          <c:order val="1"/>
          <c:tx>
            <c:strRef>
              <c:f>Sheet1!$C$1</c:f>
              <c:strCache>
                <c:ptCount val="1"/>
                <c:pt idx="0">
                  <c:v>State Aid</c:v>
                </c:pt>
              </c:strCache>
            </c:strRef>
          </c:tx>
          <c:spPr>
            <a:solidFill>
              <a:srgbClr val="878C9E"/>
            </a:solidFill>
            <a:ln>
              <a:noFill/>
            </a:ln>
            <a:effectLst/>
          </c:spPr>
          <c:invertIfNegative val="0"/>
          <c:cat>
            <c:strRef>
              <c:f>Sheet1!$A$2:$A$10</c:f>
              <c:strCache>
                <c:ptCount val="9"/>
                <c:pt idx="0">
                  <c:v>Lawrence</c:v>
                </c:pt>
                <c:pt idx="1">
                  <c:v>Fitchburg</c:v>
                </c:pt>
                <c:pt idx="2">
                  <c:v>Greenfield</c:v>
                </c:pt>
                <c:pt idx="3">
                  <c:v>Rockland</c:v>
                </c:pt>
                <c:pt idx="4">
                  <c:v>Hudson</c:v>
                </c:pt>
                <c:pt idx="5">
                  <c:v>Georgetown</c:v>
                </c:pt>
                <c:pt idx="6">
                  <c:v>Plymouth</c:v>
                </c:pt>
                <c:pt idx="7">
                  <c:v>Stoneham</c:v>
                </c:pt>
                <c:pt idx="8">
                  <c:v>Westwood</c:v>
                </c:pt>
              </c:strCache>
            </c:strRef>
          </c:cat>
          <c:val>
            <c:numRef>
              <c:f>Sheet1!$C$2:$C$10</c:f>
              <c:numCache>
                <c:formatCode>#,##0_);\(#,##0\)</c:formatCode>
                <c:ptCount val="9"/>
                <c:pt idx="0">
                  <c:v>317611710</c:v>
                </c:pt>
                <c:pt idx="1">
                  <c:v>86211388</c:v>
                </c:pt>
                <c:pt idx="2">
                  <c:v>16621614</c:v>
                </c:pt>
                <c:pt idx="3">
                  <c:v>19893378</c:v>
                </c:pt>
                <c:pt idx="4">
                  <c:v>13867740</c:v>
                </c:pt>
                <c:pt idx="5">
                  <c:v>5924657</c:v>
                </c:pt>
                <c:pt idx="6">
                  <c:v>29609322</c:v>
                </c:pt>
                <c:pt idx="7">
                  <c:v>7747488</c:v>
                </c:pt>
                <c:pt idx="8">
                  <c:v>7583326</c:v>
                </c:pt>
              </c:numCache>
            </c:numRef>
          </c:val>
          <c:extLst>
            <c:ext xmlns:c16="http://schemas.microsoft.com/office/drawing/2014/chart" uri="{C3380CC4-5D6E-409C-BE32-E72D297353CC}">
              <c16:uniqueId val="{00000001-78EF-4921-AB3D-0CBF42E1A639}"/>
            </c:ext>
          </c:extLst>
        </c:ser>
        <c:dLbls>
          <c:showLegendKey val="0"/>
          <c:showVal val="0"/>
          <c:showCatName val="0"/>
          <c:showSerName val="0"/>
          <c:showPercent val="0"/>
          <c:showBubbleSize val="0"/>
        </c:dLbls>
        <c:gapWidth val="150"/>
        <c:overlap val="100"/>
        <c:axId val="89236608"/>
        <c:axId val="89238144"/>
      </c:barChart>
      <c:catAx>
        <c:axId val="8923660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238144"/>
        <c:crosses val="autoZero"/>
        <c:auto val="1"/>
        <c:lblAlgn val="ctr"/>
        <c:lblOffset val="100"/>
        <c:noMultiLvlLbl val="0"/>
      </c:catAx>
      <c:valAx>
        <c:axId val="89238144"/>
        <c:scaling>
          <c:orientation val="minMax"/>
        </c:scaling>
        <c:delete val="0"/>
        <c:axPos val="l"/>
        <c:title>
          <c:tx>
            <c:rich>
              <a:bodyPr rot="0" spcFirstLastPara="1" vertOverflow="ellipsis" wrap="square" anchor="ctr" anchorCtr="1"/>
              <a:lstStyle/>
              <a:p>
                <a:pPr>
                  <a:defRPr sz="1800" b="1" i="0" u="none" strike="noStrike" kern="1200" baseline="0">
                    <a:solidFill>
                      <a:schemeClr val="tx1"/>
                    </a:solidFill>
                    <a:latin typeface="+mn-lt"/>
                    <a:ea typeface="+mn-ea"/>
                    <a:cs typeface="+mn-cs"/>
                  </a:defRPr>
                </a:pPr>
                <a:r>
                  <a:rPr lang="en-US"/>
                  <a:t>% Net School Spending</a:t>
                </a:r>
                <a:br>
                  <a:rPr lang="en-US"/>
                </a:br>
                <a:r>
                  <a:rPr lang="en-US"/>
                  <a:t>Requirement</a:t>
                </a:r>
              </a:p>
            </c:rich>
          </c:tx>
          <c:layout>
            <c:manualLayout>
              <c:xMode val="edge"/>
              <c:yMode val="edge"/>
              <c:x val="0"/>
              <c:y val="0.33858830146231716"/>
            </c:manualLayout>
          </c:layout>
          <c:overlay val="0"/>
          <c:spPr>
            <a:noFill/>
            <a:ln>
              <a:noFill/>
            </a:ln>
            <a:effectLst/>
          </c:sp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236608"/>
        <c:crosses val="autoZero"/>
        <c:crossBetween val="between"/>
      </c:valAx>
      <c:spPr>
        <a:noFill/>
        <a:ln>
          <a:noFill/>
        </a:ln>
        <a:effectLst/>
      </c:spPr>
    </c:plotArea>
    <c:legend>
      <c:legendPos val="r"/>
      <c:layout>
        <c:manualLayout>
          <c:xMode val="edge"/>
          <c:yMode val="edge"/>
          <c:x val="0.81418840502080081"/>
          <c:y val="0.17532437134392578"/>
          <c:w val="0.15406556323316725"/>
          <c:h val="0.4153133081816766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76200" cap="flat" cmpd="sng" algn="ctr">
      <a:noFill/>
      <a:prstDash val="solid"/>
      <a:miter lim="800000"/>
    </a:ln>
    <a:effectLst/>
  </c:spPr>
  <c:txPr>
    <a:bodyPr/>
    <a:lstStyle/>
    <a:p>
      <a:pPr>
        <a:defRPr sz="1800">
          <a:highlight>
            <a:srgbClr val="FF0000"/>
          </a:highligh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204096546755184"/>
          <c:y val="3.7382221161748719E-2"/>
          <c:w val="0.72426493747105158"/>
          <c:h val="0.68650547469446765"/>
        </c:manualLayout>
      </c:layout>
      <c:barChart>
        <c:barDir val="col"/>
        <c:grouping val="clustered"/>
        <c:varyColors val="0"/>
        <c:ser>
          <c:idx val="0"/>
          <c:order val="0"/>
          <c:tx>
            <c:strRef>
              <c:f>parameters!$K$10</c:f>
              <c:strCache>
                <c:ptCount val="1"/>
                <c:pt idx="0">
                  <c:v>excess effort before effort reduction</c:v>
                </c:pt>
              </c:strCache>
            </c:strRef>
          </c:tx>
          <c:spPr>
            <a:solidFill>
              <a:schemeClr val="accent5">
                <a:lumMod val="75000"/>
              </a:schemeClr>
            </a:solidFill>
          </c:spPr>
          <c:invertIfNegative val="0"/>
          <c:cat>
            <c:strRef>
              <c:f>parameters!$L$9:$AE$9</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parameters!$L$10:$AE$10</c:f>
              <c:numCache>
                <c:formatCode>#,##0.0</c:formatCode>
                <c:ptCount val="20"/>
                <c:pt idx="0">
                  <c:v>621.084157</c:v>
                </c:pt>
                <c:pt idx="1">
                  <c:v>494.05891200000002</c:v>
                </c:pt>
                <c:pt idx="2" formatCode="0.0">
                  <c:v>372.382091</c:v>
                </c:pt>
                <c:pt idx="3">
                  <c:v>228.110232</c:v>
                </c:pt>
                <c:pt idx="4">
                  <c:v>366</c:v>
                </c:pt>
                <c:pt idx="5">
                  <c:v>293.3</c:v>
                </c:pt>
                <c:pt idx="6">
                  <c:v>229.8</c:v>
                </c:pt>
                <c:pt idx="7">
                  <c:v>234.5</c:v>
                </c:pt>
                <c:pt idx="8">
                  <c:v>307.90301399999998</c:v>
                </c:pt>
                <c:pt idx="9">
                  <c:v>235.358789</c:v>
                </c:pt>
                <c:pt idx="10">
                  <c:v>299.86437000000001</c:v>
                </c:pt>
                <c:pt idx="11">
                  <c:v>151.670894</c:v>
                </c:pt>
                <c:pt idx="12">
                  <c:v>68.664220999999998</c:v>
                </c:pt>
                <c:pt idx="13">
                  <c:v>21.435137000000001</c:v>
                </c:pt>
                <c:pt idx="14">
                  <c:v>104.649236</c:v>
                </c:pt>
                <c:pt idx="15">
                  <c:v>93.814687000000006</c:v>
                </c:pt>
                <c:pt idx="16">
                  <c:v>3.8705799999999999</c:v>
                </c:pt>
                <c:pt idx="17">
                  <c:v>2.463965</c:v>
                </c:pt>
                <c:pt idx="18">
                  <c:v>35.208638000000001</c:v>
                </c:pt>
                <c:pt idx="19">
                  <c:v>59.152037</c:v>
                </c:pt>
              </c:numCache>
            </c:numRef>
          </c:val>
          <c:extLst>
            <c:ext xmlns:c16="http://schemas.microsoft.com/office/drawing/2014/chart" uri="{C3380CC4-5D6E-409C-BE32-E72D297353CC}">
              <c16:uniqueId val="{00000000-AFAD-459E-B6B3-AE572C561029}"/>
            </c:ext>
          </c:extLst>
        </c:ser>
        <c:ser>
          <c:idx val="2"/>
          <c:order val="2"/>
          <c:tx>
            <c:strRef>
              <c:f>parameters!$K$12</c:f>
              <c:strCache>
                <c:ptCount val="1"/>
                <c:pt idx="0">
                  <c:v>net excess after effort reduction</c:v>
                </c:pt>
              </c:strCache>
            </c:strRef>
          </c:tx>
          <c:spPr>
            <a:solidFill>
              <a:schemeClr val="accent5">
                <a:lumMod val="40000"/>
                <a:lumOff val="60000"/>
              </a:schemeClr>
            </a:solidFill>
          </c:spPr>
          <c:invertIfNegative val="0"/>
          <c:cat>
            <c:strRef>
              <c:f>parameters!$L$9:$AE$9</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parameters!$L$12:$AE$12</c:f>
              <c:numCache>
                <c:formatCode>#,##0.0</c:formatCode>
                <c:ptCount val="20"/>
                <c:pt idx="0">
                  <c:v>496.86732560000002</c:v>
                </c:pt>
                <c:pt idx="1">
                  <c:v>370.54418399999997</c:v>
                </c:pt>
                <c:pt idx="2" formatCode="0.0">
                  <c:v>249.49600097000001</c:v>
                </c:pt>
                <c:pt idx="3">
                  <c:v>193.893697</c:v>
                </c:pt>
                <c:pt idx="4">
                  <c:v>256.2</c:v>
                </c:pt>
                <c:pt idx="5">
                  <c:v>234.60000000000002</c:v>
                </c:pt>
                <c:pt idx="6">
                  <c:v>195.3</c:v>
                </c:pt>
                <c:pt idx="7">
                  <c:v>199.3</c:v>
                </c:pt>
                <c:pt idx="8">
                  <c:v>152.08069825743701</c:v>
                </c:pt>
                <c:pt idx="9">
                  <c:v>117.482913201</c:v>
                </c:pt>
                <c:pt idx="10">
                  <c:v>44.978793475999993</c:v>
                </c:pt>
                <c:pt idx="11">
                  <c:v>22.749214023213945</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1-AFAD-459E-B6B3-AE572C561029}"/>
            </c:ext>
          </c:extLst>
        </c:ser>
        <c:ser>
          <c:idx val="3"/>
          <c:order val="3"/>
          <c:tx>
            <c:strRef>
              <c:f>parameters!$K$13</c:f>
              <c:strCache>
                <c:ptCount val="1"/>
                <c:pt idx="0">
                  <c:v>shortfall below target before increment</c:v>
                </c:pt>
              </c:strCache>
            </c:strRef>
          </c:tx>
          <c:spPr>
            <a:solidFill>
              <a:schemeClr val="accent2">
                <a:lumMod val="50000"/>
              </a:schemeClr>
            </a:solidFill>
          </c:spPr>
          <c:invertIfNegative val="0"/>
          <c:cat>
            <c:strRef>
              <c:f>parameters!$L$9:$AE$9</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parameters!$L$13:$AE$13</c:f>
              <c:numCache>
                <c:formatCode>#,##0.0</c:formatCode>
                <c:ptCount val="20"/>
                <c:pt idx="0">
                  <c:v>-321.45232199999998</c:v>
                </c:pt>
                <c:pt idx="1">
                  <c:v>-352.17487499999999</c:v>
                </c:pt>
                <c:pt idx="2" formatCode="0.0">
                  <c:v>-359.19356299999998</c:v>
                </c:pt>
                <c:pt idx="3">
                  <c:v>-427.2</c:v>
                </c:pt>
                <c:pt idx="4">
                  <c:v>-228</c:v>
                </c:pt>
                <c:pt idx="5">
                  <c:v>-211</c:v>
                </c:pt>
                <c:pt idx="6">
                  <c:v>-200</c:v>
                </c:pt>
                <c:pt idx="7">
                  <c:v>-180.2</c:v>
                </c:pt>
                <c:pt idx="8">
                  <c:v>-162.97221500000001</c:v>
                </c:pt>
                <c:pt idx="9">
                  <c:v>-132.627218</c:v>
                </c:pt>
                <c:pt idx="10">
                  <c:v>-96.928090999999995</c:v>
                </c:pt>
                <c:pt idx="11">
                  <c:v>-103.17317</c:v>
                </c:pt>
                <c:pt idx="12">
                  <c:v>-117.254713</c:v>
                </c:pt>
                <c:pt idx="13">
                  <c:v>-207.485209</c:v>
                </c:pt>
                <c:pt idx="14">
                  <c:v>-163.71</c:v>
                </c:pt>
                <c:pt idx="15">
                  <c:v>-228.99932699999999</c:v>
                </c:pt>
                <c:pt idx="16">
                  <c:v>-494.81849599999998</c:v>
                </c:pt>
                <c:pt idx="17">
                  <c:v>-745.85150699999997</c:v>
                </c:pt>
                <c:pt idx="18">
                  <c:v>-662.49780199999998</c:v>
                </c:pt>
                <c:pt idx="19">
                  <c:v>-719.33995700000003</c:v>
                </c:pt>
              </c:numCache>
            </c:numRef>
          </c:val>
          <c:extLst>
            <c:ext xmlns:c16="http://schemas.microsoft.com/office/drawing/2014/chart" uri="{C3380CC4-5D6E-409C-BE32-E72D297353CC}">
              <c16:uniqueId val="{00000002-AFAD-459E-B6B3-AE572C561029}"/>
            </c:ext>
          </c:extLst>
        </c:ser>
        <c:ser>
          <c:idx val="5"/>
          <c:order val="5"/>
          <c:tx>
            <c:strRef>
              <c:f>parameters!$K$15</c:f>
              <c:strCache>
                <c:ptCount val="1"/>
                <c:pt idx="0">
                  <c:v>net shortfall below target after increment</c:v>
                </c:pt>
              </c:strCache>
            </c:strRef>
          </c:tx>
          <c:spPr>
            <a:solidFill>
              <a:schemeClr val="accent2">
                <a:lumMod val="60000"/>
                <a:lumOff val="40000"/>
              </a:schemeClr>
            </a:solidFill>
          </c:spPr>
          <c:invertIfNegative val="0"/>
          <c:cat>
            <c:strRef>
              <c:f>parameters!$L$9:$AE$9</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parameters!$L$15:$AE$15</c:f>
              <c:numCache>
                <c:formatCode>#,##0.0</c:formatCode>
                <c:ptCount val="20"/>
                <c:pt idx="0">
                  <c:v>-321.45232199999998</c:v>
                </c:pt>
                <c:pt idx="1">
                  <c:v>-332.43572599999999</c:v>
                </c:pt>
                <c:pt idx="2" formatCode="0.0">
                  <c:v>-337.80597499999999</c:v>
                </c:pt>
                <c:pt idx="3">
                  <c:v>-306</c:v>
                </c:pt>
                <c:pt idx="4">
                  <c:v>-217.4</c:v>
                </c:pt>
                <c:pt idx="5">
                  <c:v>-200.9</c:v>
                </c:pt>
                <c:pt idx="6">
                  <c:v>-195.7</c:v>
                </c:pt>
                <c:pt idx="7">
                  <c:v>-176.3</c:v>
                </c:pt>
                <c:pt idx="8">
                  <c:v>-155.409122</c:v>
                </c:pt>
                <c:pt idx="9">
                  <c:v>-126.778479</c:v>
                </c:pt>
                <c:pt idx="10">
                  <c:v>-94.453875999999994</c:v>
                </c:pt>
                <c:pt idx="11">
                  <c:v>-99.544991999999993</c:v>
                </c:pt>
                <c:pt idx="12">
                  <c:v>-111.934364</c:v>
                </c:pt>
                <c:pt idx="13">
                  <c:v>-188.23126400000001</c:v>
                </c:pt>
                <c:pt idx="14">
                  <c:v>-154.331783</c:v>
                </c:pt>
                <c:pt idx="15">
                  <c:v>-208.79955899999999</c:v>
                </c:pt>
                <c:pt idx="16">
                  <c:v>-438.55386900000002</c:v>
                </c:pt>
                <c:pt idx="17">
                  <c:v>-672.09790699999996</c:v>
                </c:pt>
                <c:pt idx="18">
                  <c:v>-603.65567999999996</c:v>
                </c:pt>
                <c:pt idx="19">
                  <c:v>-658.29516100000001</c:v>
                </c:pt>
              </c:numCache>
            </c:numRef>
          </c:val>
          <c:extLst>
            <c:ext xmlns:c16="http://schemas.microsoft.com/office/drawing/2014/chart" uri="{C3380CC4-5D6E-409C-BE32-E72D297353CC}">
              <c16:uniqueId val="{00000003-AFAD-459E-B6B3-AE572C561029}"/>
            </c:ext>
          </c:extLst>
        </c:ser>
        <c:dLbls>
          <c:showLegendKey val="0"/>
          <c:showVal val="0"/>
          <c:showCatName val="0"/>
          <c:showSerName val="0"/>
          <c:showPercent val="0"/>
          <c:showBubbleSize val="0"/>
        </c:dLbls>
        <c:gapWidth val="70"/>
        <c:axId val="272073472"/>
        <c:axId val="272075008"/>
        <c:extLst>
          <c:ext xmlns:c15="http://schemas.microsoft.com/office/drawing/2012/chart" uri="{02D57815-91ED-43cb-92C2-25804820EDAC}">
            <c15:filteredBarSeries>
              <c15:ser>
                <c:idx val="1"/>
                <c:order val="1"/>
                <c:tx>
                  <c:strRef>
                    <c:extLst>
                      <c:ext uri="{02D57815-91ED-43cb-92C2-25804820EDAC}">
                        <c15:formulaRef>
                          <c15:sqref>parameters!$K$11</c15:sqref>
                        </c15:formulaRef>
                      </c:ext>
                    </c:extLst>
                    <c:strCache>
                      <c:ptCount val="1"/>
                      <c:pt idx="0">
                        <c:v>effort reduction</c:v>
                      </c:pt>
                    </c:strCache>
                  </c:strRef>
                </c:tx>
                <c:spPr>
                  <a:solidFill>
                    <a:srgbClr val="FFC000"/>
                  </a:solidFill>
                </c:spPr>
                <c:invertIfNegative val="0"/>
                <c:cat>
                  <c:strRef>
                    <c:extLst>
                      <c:ext uri="{02D57815-91ED-43cb-92C2-25804820EDAC}">
                        <c15:formulaRef>
                          <c15:sqref>parameters!$L$9:$AE$9</c15:sqref>
                        </c15:formulaRef>
                      </c:ext>
                    </c:extLst>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extLst>
                      <c:ext uri="{02D57815-91ED-43cb-92C2-25804820EDAC}">
                        <c15:formulaRef>
                          <c15:sqref>parameters!$L$11:$AE$11</c15:sqref>
                        </c15:formulaRef>
                      </c:ext>
                    </c:extLst>
                    <c:numCache>
                      <c:formatCode>#,##0.0</c:formatCode>
                      <c:ptCount val="20"/>
                      <c:pt idx="0">
                        <c:v>124.21683139999998</c:v>
                      </c:pt>
                      <c:pt idx="1">
                        <c:v>123.51472800000001</c:v>
                      </c:pt>
                      <c:pt idx="2" formatCode="0.0">
                        <c:v>122.88609003000001</c:v>
                      </c:pt>
                      <c:pt idx="3">
                        <c:v>34.216535</c:v>
                      </c:pt>
                      <c:pt idx="4">
                        <c:v>109.8</c:v>
                      </c:pt>
                      <c:pt idx="5">
                        <c:v>58.7</c:v>
                      </c:pt>
                      <c:pt idx="6">
                        <c:v>34.5</c:v>
                      </c:pt>
                      <c:pt idx="7">
                        <c:v>35.200000000000003</c:v>
                      </c:pt>
                      <c:pt idx="8">
                        <c:v>153.95150699999999</c:v>
                      </c:pt>
                      <c:pt idx="9">
                        <c:v>117.6793945</c:v>
                      </c:pt>
                      <c:pt idx="10">
                        <c:v>254.88471449999989</c:v>
                      </c:pt>
                      <c:pt idx="11">
                        <c:v>128.92025990000005</c:v>
                      </c:pt>
                      <c:pt idx="12">
                        <c:v>68.664220999999998</c:v>
                      </c:pt>
                      <c:pt idx="13">
                        <c:v>21.435137000000001</c:v>
                      </c:pt>
                      <c:pt idx="14">
                        <c:v>104.649236</c:v>
                      </c:pt>
                      <c:pt idx="15">
                        <c:v>93.814687000000006</c:v>
                      </c:pt>
                      <c:pt idx="16">
                        <c:v>3.8705799999999999</c:v>
                      </c:pt>
                      <c:pt idx="17">
                        <c:v>2.463965</c:v>
                      </c:pt>
                      <c:pt idx="18">
                        <c:v>35.208638000000001</c:v>
                      </c:pt>
                      <c:pt idx="19">
                        <c:v>59.152037</c:v>
                      </c:pt>
                    </c:numCache>
                  </c:numRef>
                </c:val>
                <c:extLst>
                  <c:ext xmlns:c16="http://schemas.microsoft.com/office/drawing/2014/chart" uri="{C3380CC4-5D6E-409C-BE32-E72D297353CC}">
                    <c16:uniqueId val="{00000004-AFAD-459E-B6B3-AE572C56102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parameters!$K$14</c15:sqref>
                        </c15:formulaRef>
                      </c:ext>
                    </c:extLst>
                    <c:strCache>
                      <c:ptCount val="1"/>
                      <c:pt idx="0">
                        <c:v>additional increments toward target</c:v>
                      </c:pt>
                    </c:strCache>
                  </c:strRef>
                </c:tx>
                <c:spPr>
                  <a:solidFill>
                    <a:srgbClr val="FFC000"/>
                  </a:solidFill>
                </c:spPr>
                <c:invertIfNegative val="0"/>
                <c:cat>
                  <c:strRef>
                    <c:extLst xmlns:c15="http://schemas.microsoft.com/office/drawing/2012/chart">
                      <c:ext xmlns:c15="http://schemas.microsoft.com/office/drawing/2012/chart" uri="{02D57815-91ED-43cb-92C2-25804820EDAC}">
                        <c15:formulaRef>
                          <c15:sqref>parameters!$L$9:$AE$9</c15:sqref>
                        </c15:formulaRef>
                      </c:ext>
                    </c:extLst>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extLst xmlns:c15="http://schemas.microsoft.com/office/drawing/2012/chart">
                      <c:ext xmlns:c15="http://schemas.microsoft.com/office/drawing/2012/chart" uri="{02D57815-91ED-43cb-92C2-25804820EDAC}">
                        <c15:formulaRef>
                          <c15:sqref>parameters!$L$14:$AE$14</c15:sqref>
                        </c15:formulaRef>
                      </c:ext>
                    </c:extLst>
                    <c:numCache>
                      <c:formatCode>#,##0.0</c:formatCode>
                      <c:ptCount val="20"/>
                      <c:pt idx="0">
                        <c:v>0</c:v>
                      </c:pt>
                      <c:pt idx="1">
                        <c:v>-19.739149000000001</c:v>
                      </c:pt>
                      <c:pt idx="2" formatCode="0.0">
                        <c:v>-21.387588000000001</c:v>
                      </c:pt>
                      <c:pt idx="3">
                        <c:v>-121.2</c:v>
                      </c:pt>
                      <c:pt idx="4">
                        <c:v>-10.6</c:v>
                      </c:pt>
                      <c:pt idx="5">
                        <c:v>-10</c:v>
                      </c:pt>
                      <c:pt idx="6">
                        <c:v>-4.2</c:v>
                      </c:pt>
                      <c:pt idx="7">
                        <c:v>-3.9</c:v>
                      </c:pt>
                      <c:pt idx="8">
                        <c:v>-7.5630930000000003</c:v>
                      </c:pt>
                      <c:pt idx="9">
                        <c:v>-5.8487390000000001</c:v>
                      </c:pt>
                      <c:pt idx="10">
                        <c:v>-2.4742150000000001</c:v>
                      </c:pt>
                      <c:pt idx="11">
                        <c:v>-3.6281780000000001</c:v>
                      </c:pt>
                      <c:pt idx="12">
                        <c:v>-5.3203490000000002</c:v>
                      </c:pt>
                      <c:pt idx="13">
                        <c:v>-19.253945000000002</c:v>
                      </c:pt>
                      <c:pt idx="14">
                        <c:v>-9.3782169999999994</c:v>
                      </c:pt>
                      <c:pt idx="15">
                        <c:v>-20.199767999999999</c:v>
                      </c:pt>
                      <c:pt idx="16">
                        <c:v>-56.264627000000004</c:v>
                      </c:pt>
                      <c:pt idx="17">
                        <c:v>-73.753600000000006</c:v>
                      </c:pt>
                      <c:pt idx="18">
                        <c:v>-58.842122000000003</c:v>
                      </c:pt>
                      <c:pt idx="19">
                        <c:v>-61.044795999999998</c:v>
                      </c:pt>
                    </c:numCache>
                  </c:numRef>
                </c:val>
                <c:extLst xmlns:c15="http://schemas.microsoft.com/office/drawing/2012/chart">
                  <c:ext xmlns:c16="http://schemas.microsoft.com/office/drawing/2014/chart" uri="{C3380CC4-5D6E-409C-BE32-E72D297353CC}">
                    <c16:uniqueId val="{00000005-AFAD-459E-B6B3-AE572C561029}"/>
                  </c:ext>
                </c:extLst>
              </c15:ser>
            </c15:filteredBarSeries>
          </c:ext>
        </c:extLst>
      </c:barChart>
      <c:catAx>
        <c:axId val="272073472"/>
        <c:scaling>
          <c:orientation val="minMax"/>
        </c:scaling>
        <c:delete val="0"/>
        <c:axPos val="b"/>
        <c:numFmt formatCode="General" sourceLinked="0"/>
        <c:majorTickMark val="out"/>
        <c:minorTickMark val="none"/>
        <c:tickLblPos val="low"/>
        <c:txPr>
          <a:bodyPr/>
          <a:lstStyle/>
          <a:p>
            <a:pPr>
              <a:defRPr sz="1000"/>
            </a:pPr>
            <a:endParaRPr lang="en-US"/>
          </a:p>
        </c:txPr>
        <c:crossAx val="272075008"/>
        <c:crosses val="autoZero"/>
        <c:auto val="1"/>
        <c:lblAlgn val="ctr"/>
        <c:lblOffset val="100"/>
        <c:noMultiLvlLbl val="0"/>
      </c:catAx>
      <c:valAx>
        <c:axId val="272075008"/>
        <c:scaling>
          <c:orientation val="minMax"/>
        </c:scaling>
        <c:delete val="0"/>
        <c:axPos val="l"/>
        <c:title>
          <c:tx>
            <c:rich>
              <a:bodyPr rot="0" vert="horz"/>
              <a:lstStyle/>
              <a:p>
                <a:pPr>
                  <a:defRPr sz="1000"/>
                </a:pPr>
                <a:r>
                  <a:rPr lang="en-US" sz="1000"/>
                  <a:t>Dollars Above/Below Target Local Share</a:t>
                </a:r>
              </a:p>
              <a:p>
                <a:pPr>
                  <a:defRPr sz="1000"/>
                </a:pPr>
                <a:r>
                  <a:rPr lang="en-US" sz="1000" b="1" i="0" u="none" strike="noStrike" baseline="0">
                    <a:effectLst/>
                  </a:rPr>
                  <a:t>($ Millions)</a:t>
                </a:r>
                <a:r>
                  <a:rPr lang="en-US" sz="1000"/>
                  <a:t> </a:t>
                </a:r>
              </a:p>
            </c:rich>
          </c:tx>
          <c:overlay val="0"/>
        </c:title>
        <c:numFmt formatCode="#,##0" sourceLinked="0"/>
        <c:majorTickMark val="out"/>
        <c:minorTickMark val="none"/>
        <c:tickLblPos val="nextTo"/>
        <c:txPr>
          <a:bodyPr/>
          <a:lstStyle/>
          <a:p>
            <a:pPr>
              <a:defRPr sz="1000"/>
            </a:pPr>
            <a:endParaRPr lang="en-US"/>
          </a:p>
        </c:txPr>
        <c:crossAx val="272073472"/>
        <c:crosses val="autoZero"/>
        <c:crossBetween val="between"/>
      </c:valAx>
    </c:plotArea>
    <c:legend>
      <c:legendPos val="b"/>
      <c:layout>
        <c:manualLayout>
          <c:xMode val="edge"/>
          <c:yMode val="edge"/>
          <c:x val="0.19094121078002504"/>
          <c:y val="0.83254645800853855"/>
          <c:w val="0.79788887173417045"/>
          <c:h val="0.14725159355080619"/>
        </c:manualLayout>
      </c:layout>
      <c:overlay val="0"/>
      <c:txPr>
        <a:bodyPr/>
        <a:lstStyle/>
        <a:p>
          <a:pPr>
            <a:defRPr sz="1000"/>
          </a:pPr>
          <a:endParaRPr lang="en-US"/>
        </a:p>
      </c:txPr>
    </c:legend>
    <c:plotVisOnly val="1"/>
    <c:dispBlanksAs val="gap"/>
    <c:showDLblsOverMax val="0"/>
  </c:chart>
  <c:spPr>
    <a:ln>
      <a:noFill/>
    </a:ln>
  </c:spPr>
  <c:txPr>
    <a:bodyPr/>
    <a:lstStyle/>
    <a:p>
      <a:pPr>
        <a:defRPr sz="9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629754088764833"/>
          <c:y val="5.1400554097404488E-2"/>
          <c:w val="0.72313070573483629"/>
          <c:h val="0.72112459900845727"/>
        </c:manualLayout>
      </c:layout>
      <c:barChart>
        <c:barDir val="col"/>
        <c:grouping val="clustered"/>
        <c:varyColors val="0"/>
        <c:ser>
          <c:idx val="0"/>
          <c:order val="0"/>
          <c:tx>
            <c:strRef>
              <c:f>parameters!$K$45</c:f>
              <c:strCache>
                <c:ptCount val="1"/>
                <c:pt idx="0">
                  <c:v>aid above target</c:v>
                </c:pt>
              </c:strCache>
            </c:strRef>
          </c:tx>
          <c:invertIfNegative val="0"/>
          <c:cat>
            <c:strRef>
              <c:f>parameters!$L$44:$AE$44</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parameters!$L$45:$AE$45</c:f>
              <c:numCache>
                <c:formatCode>#,##0.0</c:formatCode>
                <c:ptCount val="20"/>
                <c:pt idx="0">
                  <c:v>394.9</c:v>
                </c:pt>
                <c:pt idx="1">
                  <c:v>421</c:v>
                </c:pt>
                <c:pt idx="2">
                  <c:v>440.4</c:v>
                </c:pt>
                <c:pt idx="3">
                  <c:v>413.59914561056684</c:v>
                </c:pt>
                <c:pt idx="4">
                  <c:v>489.29058672761249</c:v>
                </c:pt>
                <c:pt idx="5">
                  <c:v>360.5802896250691</c:v>
                </c:pt>
                <c:pt idx="6">
                  <c:v>372.91397258755205</c:v>
                </c:pt>
                <c:pt idx="7">
                  <c:v>385.3</c:v>
                </c:pt>
                <c:pt idx="8" formatCode="0.0">
                  <c:v>404.65393358144092</c:v>
                </c:pt>
                <c:pt idx="9" formatCode="0.0">
                  <c:v>419.07307786449184</c:v>
                </c:pt>
                <c:pt idx="10" formatCode="0.0">
                  <c:v>488.13621374028867</c:v>
                </c:pt>
                <c:pt idx="11" formatCode="0.0">
                  <c:v>497.40384494550671</c:v>
                </c:pt>
                <c:pt idx="12" formatCode="0.0">
                  <c:v>487.80696944632837</c:v>
                </c:pt>
                <c:pt idx="13" formatCode="0.0">
                  <c:v>518.44879540449108</c:v>
                </c:pt>
                <c:pt idx="14" formatCode="0.0">
                  <c:v>516.49432754833651</c:v>
                </c:pt>
                <c:pt idx="15" formatCode="0.0">
                  <c:v>613.17696001292984</c:v>
                </c:pt>
                <c:pt idx="16" formatCode="0.0">
                  <c:v>712.80310162890635</c:v>
                </c:pt>
                <c:pt idx="17" formatCode="0.0">
                  <c:v>867.30965300000003</c:v>
                </c:pt>
                <c:pt idx="18" formatCode="0.0">
                  <c:v>942.22343281827125</c:v>
                </c:pt>
                <c:pt idx="19" formatCode="0.0">
                  <c:v>1042.9941745593896</c:v>
                </c:pt>
              </c:numCache>
            </c:numRef>
          </c:val>
          <c:extLst>
            <c:ext xmlns:c16="http://schemas.microsoft.com/office/drawing/2014/chart" uri="{C3380CC4-5D6E-409C-BE32-E72D297353CC}">
              <c16:uniqueId val="{00000000-8869-4C10-9A1C-74F253D62D4E}"/>
            </c:ext>
          </c:extLst>
        </c:ser>
        <c:ser>
          <c:idx val="1"/>
          <c:order val="1"/>
          <c:tx>
            <c:strRef>
              <c:f>parameters!$K$46</c:f>
              <c:strCache>
                <c:ptCount val="1"/>
                <c:pt idx="0">
                  <c:v>aid below target</c:v>
                </c:pt>
              </c:strCache>
            </c:strRef>
          </c:tx>
          <c:invertIfNegative val="0"/>
          <c:cat>
            <c:strRef>
              <c:f>parameters!$L$44:$AE$44</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parameters!$L$46:$AE$46</c:f>
              <c:numCache>
                <c:formatCode>#,##0.0</c:formatCode>
                <c:ptCount val="20"/>
                <c:pt idx="0">
                  <c:v>-176.3</c:v>
                </c:pt>
                <c:pt idx="1">
                  <c:v>-143</c:v>
                </c:pt>
                <c:pt idx="2">
                  <c:v>-105.5</c:v>
                </c:pt>
                <c:pt idx="3">
                  <c:v>-97.823632622684812</c:v>
                </c:pt>
                <c:pt idx="4">
                  <c:v>-75.730739773442338</c:v>
                </c:pt>
                <c:pt idx="5">
                  <c:v>-110.4290612110001</c:v>
                </c:pt>
                <c:pt idx="6">
                  <c:v>-84.706296922117531</c:v>
                </c:pt>
                <c:pt idx="7">
                  <c:v>-66.900000000000006</c:v>
                </c:pt>
                <c:pt idx="8" formatCode="0.0">
                  <c:v>-49.399214270156875</c:v>
                </c:pt>
                <c:pt idx="9" formatCode="0.0">
                  <c:v>-44.487988876901781</c:v>
                </c:pt>
                <c:pt idx="10" formatCode="0.0">
                  <c:v>-13.013026762936654</c:v>
                </c:pt>
                <c:pt idx="11" formatCode="0.0">
                  <c:v>-7.2026888360463408</c:v>
                </c:pt>
                <c:pt idx="12" formatCode="0.0">
                  <c:v>-1.8096836867057722E-2</c:v>
                </c:pt>
                <c:pt idx="13" formatCode="0.0">
                  <c:v>-1.1899810261307884E-3</c:v>
                </c:pt>
                <c:pt idx="14" formatCode="0.0">
                  <c:v>-1.2838879272505514E-2</c:v>
                </c:pt>
                <c:pt idx="15" formatCode="0.0">
                  <c:v>-1.7719228420077125E-3</c:v>
                </c:pt>
                <c:pt idx="16" formatCode="0.0">
                  <c:v>-1.9628827480482868E-6</c:v>
                </c:pt>
                <c:pt idx="17" formatCode="0.0">
                  <c:v>3.0000000000000001E-6</c:v>
                </c:pt>
                <c:pt idx="18" formatCode="0.0">
                  <c:v>-1.045870017260313E-7</c:v>
                </c:pt>
                <c:pt idx="19" formatCode="0.0">
                  <c:v>-3.7499999980354912E-9</c:v>
                </c:pt>
              </c:numCache>
            </c:numRef>
          </c:val>
          <c:extLst>
            <c:ext xmlns:c16="http://schemas.microsoft.com/office/drawing/2014/chart" uri="{C3380CC4-5D6E-409C-BE32-E72D297353CC}">
              <c16:uniqueId val="{00000001-8869-4C10-9A1C-74F253D62D4E}"/>
            </c:ext>
          </c:extLst>
        </c:ser>
        <c:dLbls>
          <c:showLegendKey val="0"/>
          <c:showVal val="0"/>
          <c:showCatName val="0"/>
          <c:showSerName val="0"/>
          <c:showPercent val="0"/>
          <c:showBubbleSize val="0"/>
        </c:dLbls>
        <c:gapWidth val="101"/>
        <c:axId val="98409472"/>
        <c:axId val="98411264"/>
      </c:barChart>
      <c:catAx>
        <c:axId val="98409472"/>
        <c:scaling>
          <c:orientation val="minMax"/>
        </c:scaling>
        <c:delete val="0"/>
        <c:axPos val="b"/>
        <c:numFmt formatCode="General" sourceLinked="0"/>
        <c:majorTickMark val="out"/>
        <c:minorTickMark val="none"/>
        <c:tickLblPos val="low"/>
        <c:crossAx val="98411264"/>
        <c:crosses val="autoZero"/>
        <c:auto val="1"/>
        <c:lblAlgn val="ctr"/>
        <c:lblOffset val="100"/>
        <c:noMultiLvlLbl val="0"/>
      </c:catAx>
      <c:valAx>
        <c:axId val="98411264"/>
        <c:scaling>
          <c:orientation val="minMax"/>
        </c:scaling>
        <c:delete val="0"/>
        <c:axPos val="l"/>
        <c:title>
          <c:tx>
            <c:rich>
              <a:bodyPr rot="0" vert="horz"/>
              <a:lstStyle/>
              <a:p>
                <a:pPr>
                  <a:defRPr/>
                </a:pPr>
                <a:r>
                  <a:rPr lang="en-US"/>
                  <a:t>Dollars Above/Below</a:t>
                </a:r>
                <a:r>
                  <a:rPr lang="en-US" baseline="0"/>
                  <a:t> Target Aid Share </a:t>
                </a:r>
              </a:p>
              <a:p>
                <a:pPr>
                  <a:defRPr/>
                </a:pPr>
                <a:r>
                  <a:rPr lang="en-US" baseline="0"/>
                  <a:t>($ Millions)</a:t>
                </a:r>
                <a:endParaRPr lang="en-US"/>
              </a:p>
            </c:rich>
          </c:tx>
          <c:overlay val="0"/>
        </c:title>
        <c:numFmt formatCode="#,##0" sourceLinked="0"/>
        <c:majorTickMark val="out"/>
        <c:minorTickMark val="none"/>
        <c:tickLblPos val="nextTo"/>
        <c:crossAx val="98409472"/>
        <c:crosses val="autoZero"/>
        <c:crossBetween val="between"/>
      </c:valAx>
    </c:plotArea>
    <c:legend>
      <c:legendPos val="t"/>
      <c:overlay val="0"/>
    </c:legend>
    <c:plotVisOnly val="1"/>
    <c:dispBlanksAs val="gap"/>
    <c:showDLblsOverMax val="0"/>
  </c:chart>
  <c:spPr>
    <a:ln>
      <a:noFill/>
    </a:ln>
  </c:spPr>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E63ED-65FD-4E08-945A-7C38EABB1E80}" type="doc">
      <dgm:prSet loTypeId="urn:microsoft.com/office/officeart/2005/8/layout/process1" loCatId="process" qsTypeId="urn:microsoft.com/office/officeart/2005/8/quickstyle/simple1" qsCatId="simple" csTypeId="urn:microsoft.com/office/officeart/2005/8/colors/accent1_1" csCatId="accent1" phldr="1"/>
      <dgm:spPr/>
    </dgm:pt>
    <dgm:pt modelId="{58B6731C-2086-4904-9A3F-A552C815E7DD}">
      <dgm:prSet phldrT="[Text]"/>
      <dgm:spPr/>
      <dgm:t>
        <a:bodyPr/>
        <a:lstStyle/>
        <a:p>
          <a:r>
            <a:rPr lang="en-US" b="1" dirty="0"/>
            <a:t>Determine an equitable local contribution requirement</a:t>
          </a:r>
          <a:r>
            <a:rPr lang="en-US" dirty="0"/>
            <a:t>, how much of the foundation budget that should be paid for by each city and town’s property tax, based upon the relative wealth of the municipality</a:t>
          </a:r>
        </a:p>
      </dgm:t>
    </dgm:pt>
    <dgm:pt modelId="{95A1F4E4-12BB-490C-B3E8-F45922CC358A}" type="parTrans" cxnId="{44B07225-A1B1-437C-B077-768127FD50EA}">
      <dgm:prSet/>
      <dgm:spPr/>
      <dgm:t>
        <a:bodyPr/>
        <a:lstStyle/>
        <a:p>
          <a:endParaRPr lang="en-US"/>
        </a:p>
      </dgm:t>
    </dgm:pt>
    <dgm:pt modelId="{3A865C0E-54CC-47AF-B4B0-47589B45CE0F}" type="sibTrans" cxnId="{44B07225-A1B1-437C-B077-768127FD50EA}">
      <dgm:prSet/>
      <dgm:spPr/>
      <dgm:t>
        <a:bodyPr/>
        <a:lstStyle/>
        <a:p>
          <a:endParaRPr lang="en-US" dirty="0"/>
        </a:p>
      </dgm:t>
    </dgm:pt>
    <dgm:pt modelId="{AF4C6AF5-3406-4313-B4CB-A35AD13E933B}">
      <dgm:prSet/>
      <dgm:spPr/>
      <dgm:t>
        <a:bodyPr/>
        <a:lstStyle/>
        <a:p>
          <a:r>
            <a:rPr lang="en-US" b="1" dirty="0"/>
            <a:t>Define and calculate a foundation budget for each district</a:t>
          </a:r>
          <a:r>
            <a:rPr lang="en-US" dirty="0"/>
            <a:t>, given the specific grades, programs, and demographic characteristics of its students</a:t>
          </a:r>
        </a:p>
      </dgm:t>
    </dgm:pt>
    <dgm:pt modelId="{6F2ADBBB-C2D9-4C26-95CF-2ACFA5241613}" type="parTrans" cxnId="{178E69EF-56AD-4104-844C-2D21C8CAB237}">
      <dgm:prSet/>
      <dgm:spPr/>
      <dgm:t>
        <a:bodyPr/>
        <a:lstStyle/>
        <a:p>
          <a:endParaRPr lang="en-US"/>
        </a:p>
      </dgm:t>
    </dgm:pt>
    <dgm:pt modelId="{4182EC18-BED9-46A8-8615-9E0CE481EA87}" type="sibTrans" cxnId="{178E69EF-56AD-4104-844C-2D21C8CAB237}">
      <dgm:prSet/>
      <dgm:spPr/>
      <dgm:t>
        <a:bodyPr/>
        <a:lstStyle/>
        <a:p>
          <a:endParaRPr lang="en-US" dirty="0"/>
        </a:p>
      </dgm:t>
    </dgm:pt>
    <dgm:pt modelId="{0D85A120-A348-46B2-8B9D-4847AA967ECE}">
      <dgm:prSet/>
      <dgm:spPr/>
      <dgm:t>
        <a:bodyPr/>
        <a:lstStyle/>
        <a:p>
          <a:r>
            <a:rPr lang="en-US" b="1" dirty="0"/>
            <a:t>Calculate state aid</a:t>
          </a:r>
          <a:r>
            <a:rPr lang="en-US" dirty="0"/>
            <a:t>, providing necessary funds to reach foundation or mandated minimum aid increases</a:t>
          </a:r>
        </a:p>
      </dgm:t>
    </dgm:pt>
    <dgm:pt modelId="{1758D526-C970-4EA6-B980-69FAB03A74BA}" type="parTrans" cxnId="{853DBB87-7621-421C-94C8-31258077AA12}">
      <dgm:prSet/>
      <dgm:spPr/>
      <dgm:t>
        <a:bodyPr/>
        <a:lstStyle/>
        <a:p>
          <a:endParaRPr lang="en-US"/>
        </a:p>
      </dgm:t>
    </dgm:pt>
    <dgm:pt modelId="{8BA104B6-67E5-44A2-92DE-B53BB3A81E15}" type="sibTrans" cxnId="{853DBB87-7621-421C-94C8-31258077AA12}">
      <dgm:prSet/>
      <dgm:spPr/>
      <dgm:t>
        <a:bodyPr/>
        <a:lstStyle/>
        <a:p>
          <a:endParaRPr lang="en-US"/>
        </a:p>
      </dgm:t>
    </dgm:pt>
    <dgm:pt modelId="{614D8B44-35F8-4FCF-A575-D2C9D152EDB6}" type="pres">
      <dgm:prSet presAssocID="{01AE63ED-65FD-4E08-945A-7C38EABB1E80}" presName="Name0" presStyleCnt="0">
        <dgm:presLayoutVars>
          <dgm:dir/>
          <dgm:resizeHandles val="exact"/>
        </dgm:presLayoutVars>
      </dgm:prSet>
      <dgm:spPr/>
    </dgm:pt>
    <dgm:pt modelId="{8D50D712-A947-41AF-91D3-571BD31CF7F3}" type="pres">
      <dgm:prSet presAssocID="{AF4C6AF5-3406-4313-B4CB-A35AD13E933B}" presName="node" presStyleLbl="node1" presStyleIdx="0" presStyleCnt="3">
        <dgm:presLayoutVars>
          <dgm:bulletEnabled val="1"/>
        </dgm:presLayoutVars>
      </dgm:prSet>
      <dgm:spPr/>
    </dgm:pt>
    <dgm:pt modelId="{4F2A453D-DFFC-4AE5-8FBF-C9E7ED730C7E}" type="pres">
      <dgm:prSet presAssocID="{4182EC18-BED9-46A8-8615-9E0CE481EA87}" presName="sibTrans" presStyleLbl="sibTrans2D1" presStyleIdx="0" presStyleCnt="2"/>
      <dgm:spPr/>
    </dgm:pt>
    <dgm:pt modelId="{33BEEC15-8928-4BF1-9279-DAB0B90E58DA}" type="pres">
      <dgm:prSet presAssocID="{4182EC18-BED9-46A8-8615-9E0CE481EA87}" presName="connectorText" presStyleLbl="sibTrans2D1" presStyleIdx="0" presStyleCnt="2"/>
      <dgm:spPr/>
    </dgm:pt>
    <dgm:pt modelId="{AEA63AFF-9003-4769-A4B1-84E6AD2B766A}" type="pres">
      <dgm:prSet presAssocID="{58B6731C-2086-4904-9A3F-A552C815E7DD}" presName="node" presStyleLbl="node1" presStyleIdx="1" presStyleCnt="3">
        <dgm:presLayoutVars>
          <dgm:bulletEnabled val="1"/>
        </dgm:presLayoutVars>
      </dgm:prSet>
      <dgm:spPr/>
    </dgm:pt>
    <dgm:pt modelId="{5327CE3A-EABB-4371-B12A-1F2059FB4C3A}" type="pres">
      <dgm:prSet presAssocID="{3A865C0E-54CC-47AF-B4B0-47589B45CE0F}" presName="sibTrans" presStyleLbl="sibTrans2D1" presStyleIdx="1" presStyleCnt="2"/>
      <dgm:spPr/>
    </dgm:pt>
    <dgm:pt modelId="{32999DED-1156-4960-BD96-F550EAAA20DE}" type="pres">
      <dgm:prSet presAssocID="{3A865C0E-54CC-47AF-B4B0-47589B45CE0F}" presName="connectorText" presStyleLbl="sibTrans2D1" presStyleIdx="1" presStyleCnt="2"/>
      <dgm:spPr/>
    </dgm:pt>
    <dgm:pt modelId="{1DF52D8A-E4C9-4892-BAD3-3894A54008DE}" type="pres">
      <dgm:prSet presAssocID="{0D85A120-A348-46B2-8B9D-4847AA967ECE}" presName="node" presStyleLbl="node1" presStyleIdx="2" presStyleCnt="3">
        <dgm:presLayoutVars>
          <dgm:bulletEnabled val="1"/>
        </dgm:presLayoutVars>
      </dgm:prSet>
      <dgm:spPr/>
    </dgm:pt>
  </dgm:ptLst>
  <dgm:cxnLst>
    <dgm:cxn modelId="{4FEA701E-101F-440B-AB51-6B9E6C4B30CD}" type="presOf" srcId="{AF4C6AF5-3406-4313-B4CB-A35AD13E933B}" destId="{8D50D712-A947-41AF-91D3-571BD31CF7F3}" srcOrd="0" destOrd="0" presId="urn:microsoft.com/office/officeart/2005/8/layout/process1"/>
    <dgm:cxn modelId="{44B07225-A1B1-437C-B077-768127FD50EA}" srcId="{01AE63ED-65FD-4E08-945A-7C38EABB1E80}" destId="{58B6731C-2086-4904-9A3F-A552C815E7DD}" srcOrd="1" destOrd="0" parTransId="{95A1F4E4-12BB-490C-B3E8-F45922CC358A}" sibTransId="{3A865C0E-54CC-47AF-B4B0-47589B45CE0F}"/>
    <dgm:cxn modelId="{10A36C40-1DC6-4E24-A209-9BBD8C5B362E}" type="presOf" srcId="{4182EC18-BED9-46A8-8615-9E0CE481EA87}" destId="{4F2A453D-DFFC-4AE5-8FBF-C9E7ED730C7E}" srcOrd="0" destOrd="0" presId="urn:microsoft.com/office/officeart/2005/8/layout/process1"/>
    <dgm:cxn modelId="{A65C946A-8A26-404A-B06B-6CD39967D510}" type="presOf" srcId="{58B6731C-2086-4904-9A3F-A552C815E7DD}" destId="{AEA63AFF-9003-4769-A4B1-84E6AD2B766A}" srcOrd="0" destOrd="0" presId="urn:microsoft.com/office/officeart/2005/8/layout/process1"/>
    <dgm:cxn modelId="{9E1FA86F-F40F-4579-9897-DB63CBBF02F6}" type="presOf" srcId="{01AE63ED-65FD-4E08-945A-7C38EABB1E80}" destId="{614D8B44-35F8-4FCF-A575-D2C9D152EDB6}" srcOrd="0" destOrd="0" presId="urn:microsoft.com/office/officeart/2005/8/layout/process1"/>
    <dgm:cxn modelId="{DA677E55-D7D8-48AD-867B-2BDD8F6C1B84}" type="presOf" srcId="{3A865C0E-54CC-47AF-B4B0-47589B45CE0F}" destId="{32999DED-1156-4960-BD96-F550EAAA20DE}" srcOrd="1" destOrd="0" presId="urn:microsoft.com/office/officeart/2005/8/layout/process1"/>
    <dgm:cxn modelId="{853DBB87-7621-421C-94C8-31258077AA12}" srcId="{01AE63ED-65FD-4E08-945A-7C38EABB1E80}" destId="{0D85A120-A348-46B2-8B9D-4847AA967ECE}" srcOrd="2" destOrd="0" parTransId="{1758D526-C970-4EA6-B980-69FAB03A74BA}" sibTransId="{8BA104B6-67E5-44A2-92DE-B53BB3A81E15}"/>
    <dgm:cxn modelId="{6069CB9A-D420-4C3D-8604-818A90EFE34D}" type="presOf" srcId="{3A865C0E-54CC-47AF-B4B0-47589B45CE0F}" destId="{5327CE3A-EABB-4371-B12A-1F2059FB4C3A}" srcOrd="0" destOrd="0" presId="urn:microsoft.com/office/officeart/2005/8/layout/process1"/>
    <dgm:cxn modelId="{E37794A3-B6AE-4987-8C90-5AF3463EB683}" type="presOf" srcId="{0D85A120-A348-46B2-8B9D-4847AA967ECE}" destId="{1DF52D8A-E4C9-4892-BAD3-3894A54008DE}" srcOrd="0" destOrd="0" presId="urn:microsoft.com/office/officeart/2005/8/layout/process1"/>
    <dgm:cxn modelId="{19F103EA-93B6-4CDD-818F-9A9215653ED2}" type="presOf" srcId="{4182EC18-BED9-46A8-8615-9E0CE481EA87}" destId="{33BEEC15-8928-4BF1-9279-DAB0B90E58DA}" srcOrd="1" destOrd="0" presId="urn:microsoft.com/office/officeart/2005/8/layout/process1"/>
    <dgm:cxn modelId="{178E69EF-56AD-4104-844C-2D21C8CAB237}" srcId="{01AE63ED-65FD-4E08-945A-7C38EABB1E80}" destId="{AF4C6AF5-3406-4313-B4CB-A35AD13E933B}" srcOrd="0" destOrd="0" parTransId="{6F2ADBBB-C2D9-4C26-95CF-2ACFA5241613}" sibTransId="{4182EC18-BED9-46A8-8615-9E0CE481EA87}"/>
    <dgm:cxn modelId="{440D0FEA-6C85-4B11-999D-72A2196A6104}" type="presParOf" srcId="{614D8B44-35F8-4FCF-A575-D2C9D152EDB6}" destId="{8D50D712-A947-41AF-91D3-571BD31CF7F3}" srcOrd="0" destOrd="0" presId="urn:microsoft.com/office/officeart/2005/8/layout/process1"/>
    <dgm:cxn modelId="{F6EE6234-BCDC-48EE-8E8E-643564613DE9}" type="presParOf" srcId="{614D8B44-35F8-4FCF-A575-D2C9D152EDB6}" destId="{4F2A453D-DFFC-4AE5-8FBF-C9E7ED730C7E}" srcOrd="1" destOrd="0" presId="urn:microsoft.com/office/officeart/2005/8/layout/process1"/>
    <dgm:cxn modelId="{A4757FF8-7578-4C11-9F4D-D2DFD20703CA}" type="presParOf" srcId="{4F2A453D-DFFC-4AE5-8FBF-C9E7ED730C7E}" destId="{33BEEC15-8928-4BF1-9279-DAB0B90E58DA}" srcOrd="0" destOrd="0" presId="urn:microsoft.com/office/officeart/2005/8/layout/process1"/>
    <dgm:cxn modelId="{B8EFDC8B-8FFD-4026-98F0-F16C81D9095F}" type="presParOf" srcId="{614D8B44-35F8-4FCF-A575-D2C9D152EDB6}" destId="{AEA63AFF-9003-4769-A4B1-84E6AD2B766A}" srcOrd="2" destOrd="0" presId="urn:microsoft.com/office/officeart/2005/8/layout/process1"/>
    <dgm:cxn modelId="{B584BFFF-718F-4B97-A47E-1781960E06E0}" type="presParOf" srcId="{614D8B44-35F8-4FCF-A575-D2C9D152EDB6}" destId="{5327CE3A-EABB-4371-B12A-1F2059FB4C3A}" srcOrd="3" destOrd="0" presId="urn:microsoft.com/office/officeart/2005/8/layout/process1"/>
    <dgm:cxn modelId="{1679D83A-A086-4E97-8D9A-46CB2942F0D4}" type="presParOf" srcId="{5327CE3A-EABB-4371-B12A-1F2059FB4C3A}" destId="{32999DED-1156-4960-BD96-F550EAAA20DE}" srcOrd="0" destOrd="0" presId="urn:microsoft.com/office/officeart/2005/8/layout/process1"/>
    <dgm:cxn modelId="{5574F373-F65E-410A-B9B4-CD03353B1099}" type="presParOf" srcId="{614D8B44-35F8-4FCF-A575-D2C9D152EDB6}" destId="{1DF52D8A-E4C9-4892-BAD3-3894A54008D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AA2D4-22EA-4C61-A635-1DFAFCD91E34}" type="doc">
      <dgm:prSet loTypeId="urn:microsoft.com/office/officeart/2005/8/layout/equation1" loCatId="process" qsTypeId="urn:microsoft.com/office/officeart/2005/8/quickstyle/simple1" qsCatId="simple" csTypeId="urn:microsoft.com/office/officeart/2005/8/colors/accent1_2" csCatId="accent1" phldr="1"/>
      <dgm:spPr/>
    </dgm:pt>
    <dgm:pt modelId="{E800EEAB-84BC-4050-803A-823B87340449}">
      <dgm:prSet phldrT="[Text]"/>
      <dgm:spPr>
        <a:solidFill>
          <a:schemeClr val="accent1">
            <a:lumMod val="40000"/>
            <a:lumOff val="60000"/>
          </a:schemeClr>
        </a:solidFill>
      </dgm:spPr>
      <dgm:t>
        <a:bodyPr/>
        <a:lstStyle/>
        <a:p>
          <a:r>
            <a:rPr lang="en-US" dirty="0">
              <a:solidFill>
                <a:srgbClr val="000000"/>
              </a:solidFill>
            </a:rPr>
            <a:t>2022 aggregate income </a:t>
          </a:r>
          <a:br>
            <a:rPr lang="en-US" dirty="0">
              <a:solidFill>
                <a:srgbClr val="000000"/>
              </a:solidFill>
            </a:rPr>
          </a:br>
          <a:r>
            <a:rPr lang="en-US" dirty="0">
              <a:solidFill>
                <a:srgbClr val="000000"/>
              </a:solidFill>
            </a:rPr>
            <a:t>X </a:t>
          </a:r>
          <a:br>
            <a:rPr lang="en-US" dirty="0">
              <a:solidFill>
                <a:srgbClr val="000000"/>
              </a:solidFill>
            </a:rPr>
          </a:br>
          <a:r>
            <a:rPr lang="en-US" dirty="0">
              <a:solidFill>
                <a:srgbClr val="000000"/>
              </a:solidFill>
            </a:rPr>
            <a:t>Statewide Income % </a:t>
          </a:r>
          <a:br>
            <a:rPr lang="en-US" dirty="0">
              <a:solidFill>
                <a:srgbClr val="000000"/>
              </a:solidFill>
            </a:rPr>
          </a:br>
          <a:r>
            <a:rPr lang="en-US" dirty="0">
              <a:solidFill>
                <a:srgbClr val="0D1969"/>
              </a:solidFill>
            </a:rPr>
            <a:t>1.5699%</a:t>
          </a:r>
          <a:endParaRPr lang="en-US" dirty="0">
            <a:solidFill>
              <a:srgbClr val="000000"/>
            </a:solidFill>
          </a:endParaRPr>
        </a:p>
      </dgm:t>
    </dgm:pt>
    <dgm:pt modelId="{2052944F-0C8B-499C-BD9F-CA215B9EC272}" type="parTrans" cxnId="{7529070F-05FE-4D10-913D-73DE83530C15}">
      <dgm:prSet/>
      <dgm:spPr/>
      <dgm:t>
        <a:bodyPr/>
        <a:lstStyle/>
        <a:p>
          <a:endParaRPr lang="en-US"/>
        </a:p>
      </dgm:t>
    </dgm:pt>
    <dgm:pt modelId="{A88A150B-6095-49F4-B9FC-B10DBEDA77BA}" type="sibTrans" cxnId="{7529070F-05FE-4D10-913D-73DE83530C15}">
      <dgm:prSet/>
      <dgm:spPr/>
      <dgm:t>
        <a:bodyPr/>
        <a:lstStyle/>
        <a:p>
          <a:endParaRPr lang="en-US" dirty="0"/>
        </a:p>
      </dgm:t>
    </dgm:pt>
    <dgm:pt modelId="{C72DCCB4-36E7-44F8-A2E0-52760946C6DD}">
      <dgm:prSet phldrT="[Text]"/>
      <dgm:spPr>
        <a:solidFill>
          <a:schemeClr val="accent1">
            <a:lumMod val="20000"/>
            <a:lumOff val="80000"/>
          </a:schemeClr>
        </a:solidFill>
      </dgm:spPr>
      <dgm:t>
        <a:bodyPr/>
        <a:lstStyle/>
        <a:p>
          <a:r>
            <a:rPr lang="en-US" dirty="0">
              <a:solidFill>
                <a:srgbClr val="000000"/>
              </a:solidFill>
            </a:rPr>
            <a:t>2024 EQV </a:t>
          </a:r>
          <a:br>
            <a:rPr lang="en-US" dirty="0">
              <a:solidFill>
                <a:srgbClr val="000000"/>
              </a:solidFill>
            </a:rPr>
          </a:br>
          <a:r>
            <a:rPr lang="en-US" dirty="0">
              <a:solidFill>
                <a:srgbClr val="000000"/>
              </a:solidFill>
            </a:rPr>
            <a:t>X </a:t>
          </a:r>
          <a:br>
            <a:rPr lang="en-US" dirty="0">
              <a:solidFill>
                <a:srgbClr val="000000"/>
              </a:solidFill>
            </a:rPr>
          </a:br>
          <a:r>
            <a:rPr lang="en-US" dirty="0">
              <a:solidFill>
                <a:srgbClr val="000000"/>
              </a:solidFill>
            </a:rPr>
            <a:t>Statewide Property </a:t>
          </a:r>
          <a:br>
            <a:rPr lang="en-US" dirty="0">
              <a:solidFill>
                <a:srgbClr val="000000"/>
              </a:solidFill>
            </a:rPr>
          </a:br>
          <a:r>
            <a:rPr lang="en-US" dirty="0">
              <a:solidFill>
                <a:srgbClr val="0D1969"/>
              </a:solidFill>
            </a:rPr>
            <a:t>0.3243%</a:t>
          </a:r>
          <a:endParaRPr lang="en-US" dirty="0">
            <a:solidFill>
              <a:srgbClr val="000000"/>
            </a:solidFill>
          </a:endParaRPr>
        </a:p>
      </dgm:t>
    </dgm:pt>
    <dgm:pt modelId="{8AA18F97-8910-483C-B3B6-477948F6BD7B}" type="parTrans" cxnId="{538034B8-B50E-4BEC-8EF7-82140BD469FF}">
      <dgm:prSet/>
      <dgm:spPr/>
      <dgm:t>
        <a:bodyPr/>
        <a:lstStyle/>
        <a:p>
          <a:endParaRPr lang="en-US"/>
        </a:p>
      </dgm:t>
    </dgm:pt>
    <dgm:pt modelId="{B4BB45A8-4447-473D-8546-DA8C74051750}" type="sibTrans" cxnId="{538034B8-B50E-4BEC-8EF7-82140BD469FF}">
      <dgm:prSet/>
      <dgm:spPr/>
      <dgm:t>
        <a:bodyPr/>
        <a:lstStyle/>
        <a:p>
          <a:endParaRPr lang="en-US" dirty="0"/>
        </a:p>
      </dgm:t>
    </dgm:pt>
    <dgm:pt modelId="{FC1405B8-0255-40C5-A617-3D6D3C2A896E}">
      <dgm:prSet phldrT="[Text]" custT="1"/>
      <dgm:spPr>
        <a:solidFill>
          <a:schemeClr val="accent3"/>
        </a:solidFill>
      </dgm:spPr>
      <dgm:t>
        <a:bodyPr/>
        <a:lstStyle/>
        <a:p>
          <a:r>
            <a:rPr lang="en-US" sz="4000" dirty="0">
              <a:solidFill>
                <a:srgbClr val="000000"/>
              </a:solidFill>
            </a:rPr>
            <a:t>CEY</a:t>
          </a:r>
        </a:p>
      </dgm:t>
    </dgm:pt>
    <dgm:pt modelId="{552A4388-6DC9-45E7-83B3-AE3036688CC1}" type="parTrans" cxnId="{94F9714B-689C-4169-98D0-113D8AA86A49}">
      <dgm:prSet/>
      <dgm:spPr/>
      <dgm:t>
        <a:bodyPr/>
        <a:lstStyle/>
        <a:p>
          <a:endParaRPr lang="en-US"/>
        </a:p>
      </dgm:t>
    </dgm:pt>
    <dgm:pt modelId="{56783F36-B368-46A8-8F45-B4B535E4A319}" type="sibTrans" cxnId="{94F9714B-689C-4169-98D0-113D8AA86A49}">
      <dgm:prSet/>
      <dgm:spPr/>
      <dgm:t>
        <a:bodyPr/>
        <a:lstStyle/>
        <a:p>
          <a:endParaRPr lang="en-US"/>
        </a:p>
      </dgm:t>
    </dgm:pt>
    <dgm:pt modelId="{D58324E1-0893-452E-B6C5-66D5FB99CE0C}" type="pres">
      <dgm:prSet presAssocID="{736AA2D4-22EA-4C61-A635-1DFAFCD91E34}" presName="linearFlow" presStyleCnt="0">
        <dgm:presLayoutVars>
          <dgm:dir/>
          <dgm:resizeHandles val="exact"/>
        </dgm:presLayoutVars>
      </dgm:prSet>
      <dgm:spPr/>
    </dgm:pt>
    <dgm:pt modelId="{4207FDC5-4DAC-4C1C-9513-65ED8BB05C8E}" type="pres">
      <dgm:prSet presAssocID="{E800EEAB-84BC-4050-803A-823B87340449}" presName="node" presStyleLbl="node1" presStyleIdx="0" presStyleCnt="3">
        <dgm:presLayoutVars>
          <dgm:bulletEnabled val="1"/>
        </dgm:presLayoutVars>
      </dgm:prSet>
      <dgm:spPr/>
    </dgm:pt>
    <dgm:pt modelId="{E518CE39-2344-4015-BF30-592C8B51A059}" type="pres">
      <dgm:prSet presAssocID="{A88A150B-6095-49F4-B9FC-B10DBEDA77BA}" presName="spacerL" presStyleCnt="0"/>
      <dgm:spPr/>
    </dgm:pt>
    <dgm:pt modelId="{FDFEC808-FBDA-42D6-85A2-82C5DCFC0E83}" type="pres">
      <dgm:prSet presAssocID="{A88A150B-6095-49F4-B9FC-B10DBEDA77BA}" presName="sibTrans" presStyleLbl="sibTrans2D1" presStyleIdx="0" presStyleCnt="2"/>
      <dgm:spPr/>
    </dgm:pt>
    <dgm:pt modelId="{9B96F4E6-937D-4160-9192-8F075B258ACF}" type="pres">
      <dgm:prSet presAssocID="{A88A150B-6095-49F4-B9FC-B10DBEDA77BA}" presName="spacerR" presStyleCnt="0"/>
      <dgm:spPr/>
    </dgm:pt>
    <dgm:pt modelId="{6E648C0D-DCEC-4994-B282-1676B4A0C533}" type="pres">
      <dgm:prSet presAssocID="{C72DCCB4-36E7-44F8-A2E0-52760946C6DD}" presName="node" presStyleLbl="node1" presStyleIdx="1" presStyleCnt="3">
        <dgm:presLayoutVars>
          <dgm:bulletEnabled val="1"/>
        </dgm:presLayoutVars>
      </dgm:prSet>
      <dgm:spPr/>
    </dgm:pt>
    <dgm:pt modelId="{3029D1FA-F3B5-4549-8FFF-827177E49AEC}" type="pres">
      <dgm:prSet presAssocID="{B4BB45A8-4447-473D-8546-DA8C74051750}" presName="spacerL" presStyleCnt="0"/>
      <dgm:spPr/>
    </dgm:pt>
    <dgm:pt modelId="{45322DC9-C190-4E90-9E93-D50A42EC5258}" type="pres">
      <dgm:prSet presAssocID="{B4BB45A8-4447-473D-8546-DA8C74051750}" presName="sibTrans" presStyleLbl="sibTrans2D1" presStyleIdx="1" presStyleCnt="2"/>
      <dgm:spPr/>
    </dgm:pt>
    <dgm:pt modelId="{3BDE127E-A8E8-4910-9AC0-C34735560487}" type="pres">
      <dgm:prSet presAssocID="{B4BB45A8-4447-473D-8546-DA8C74051750}" presName="spacerR" presStyleCnt="0"/>
      <dgm:spPr/>
    </dgm:pt>
    <dgm:pt modelId="{4B2003F7-A90A-41D3-97D1-EBC42A6CB66D}" type="pres">
      <dgm:prSet presAssocID="{FC1405B8-0255-40C5-A617-3D6D3C2A896E}" presName="node" presStyleLbl="node1" presStyleIdx="2" presStyleCnt="3">
        <dgm:presLayoutVars>
          <dgm:bulletEnabled val="1"/>
        </dgm:presLayoutVars>
      </dgm:prSet>
      <dgm:spPr/>
    </dgm:pt>
  </dgm:ptLst>
  <dgm:cxnLst>
    <dgm:cxn modelId="{4B5ED900-5D74-4287-972E-22D29405758A}" type="presOf" srcId="{736AA2D4-22EA-4C61-A635-1DFAFCD91E34}" destId="{D58324E1-0893-452E-B6C5-66D5FB99CE0C}" srcOrd="0" destOrd="0" presId="urn:microsoft.com/office/officeart/2005/8/layout/equation1"/>
    <dgm:cxn modelId="{7529070F-05FE-4D10-913D-73DE83530C15}" srcId="{736AA2D4-22EA-4C61-A635-1DFAFCD91E34}" destId="{E800EEAB-84BC-4050-803A-823B87340449}" srcOrd="0" destOrd="0" parTransId="{2052944F-0C8B-499C-BD9F-CA215B9EC272}" sibTransId="{A88A150B-6095-49F4-B9FC-B10DBEDA77BA}"/>
    <dgm:cxn modelId="{FC283833-5A13-4EBF-8995-AA1D7EF99230}" type="presOf" srcId="{C72DCCB4-36E7-44F8-A2E0-52760946C6DD}" destId="{6E648C0D-DCEC-4994-B282-1676B4A0C533}" srcOrd="0" destOrd="0" presId="urn:microsoft.com/office/officeart/2005/8/layout/equation1"/>
    <dgm:cxn modelId="{C6659A33-669A-448E-8710-AD50298DCDD9}" type="presOf" srcId="{E800EEAB-84BC-4050-803A-823B87340449}" destId="{4207FDC5-4DAC-4C1C-9513-65ED8BB05C8E}" srcOrd="0" destOrd="0" presId="urn:microsoft.com/office/officeart/2005/8/layout/equation1"/>
    <dgm:cxn modelId="{A9A2735B-55AE-4E80-A583-52BF1379E695}" type="presOf" srcId="{FC1405B8-0255-40C5-A617-3D6D3C2A896E}" destId="{4B2003F7-A90A-41D3-97D1-EBC42A6CB66D}" srcOrd="0" destOrd="0" presId="urn:microsoft.com/office/officeart/2005/8/layout/equation1"/>
    <dgm:cxn modelId="{968ADD44-D5AD-42D8-B964-A2E740E40D83}" type="presOf" srcId="{A88A150B-6095-49F4-B9FC-B10DBEDA77BA}" destId="{FDFEC808-FBDA-42D6-85A2-82C5DCFC0E83}" srcOrd="0" destOrd="0" presId="urn:microsoft.com/office/officeart/2005/8/layout/equation1"/>
    <dgm:cxn modelId="{94F9714B-689C-4169-98D0-113D8AA86A49}" srcId="{736AA2D4-22EA-4C61-A635-1DFAFCD91E34}" destId="{FC1405B8-0255-40C5-A617-3D6D3C2A896E}" srcOrd="2" destOrd="0" parTransId="{552A4388-6DC9-45E7-83B3-AE3036688CC1}" sibTransId="{56783F36-B368-46A8-8F45-B4B535E4A319}"/>
    <dgm:cxn modelId="{17219C76-6BFD-4C5C-8F2B-42F1AD30068F}" type="presOf" srcId="{B4BB45A8-4447-473D-8546-DA8C74051750}" destId="{45322DC9-C190-4E90-9E93-D50A42EC5258}" srcOrd="0" destOrd="0" presId="urn:microsoft.com/office/officeart/2005/8/layout/equation1"/>
    <dgm:cxn modelId="{538034B8-B50E-4BEC-8EF7-82140BD469FF}" srcId="{736AA2D4-22EA-4C61-A635-1DFAFCD91E34}" destId="{C72DCCB4-36E7-44F8-A2E0-52760946C6DD}" srcOrd="1" destOrd="0" parTransId="{8AA18F97-8910-483C-B3B6-477948F6BD7B}" sibTransId="{B4BB45A8-4447-473D-8546-DA8C74051750}"/>
    <dgm:cxn modelId="{A906D928-1B69-4F43-9386-088006A8DB9C}" type="presParOf" srcId="{D58324E1-0893-452E-B6C5-66D5FB99CE0C}" destId="{4207FDC5-4DAC-4C1C-9513-65ED8BB05C8E}" srcOrd="0" destOrd="0" presId="urn:microsoft.com/office/officeart/2005/8/layout/equation1"/>
    <dgm:cxn modelId="{D313F946-9521-4BC5-93DE-E1DD98713607}" type="presParOf" srcId="{D58324E1-0893-452E-B6C5-66D5FB99CE0C}" destId="{E518CE39-2344-4015-BF30-592C8B51A059}" srcOrd="1" destOrd="0" presId="urn:microsoft.com/office/officeart/2005/8/layout/equation1"/>
    <dgm:cxn modelId="{C1F59AF2-A11E-4AF2-8A13-302D9AE2CB26}" type="presParOf" srcId="{D58324E1-0893-452E-B6C5-66D5FB99CE0C}" destId="{FDFEC808-FBDA-42D6-85A2-82C5DCFC0E83}" srcOrd="2" destOrd="0" presId="urn:microsoft.com/office/officeart/2005/8/layout/equation1"/>
    <dgm:cxn modelId="{A121EB2F-863D-404C-8540-87492425AB25}" type="presParOf" srcId="{D58324E1-0893-452E-B6C5-66D5FB99CE0C}" destId="{9B96F4E6-937D-4160-9192-8F075B258ACF}" srcOrd="3" destOrd="0" presId="urn:microsoft.com/office/officeart/2005/8/layout/equation1"/>
    <dgm:cxn modelId="{FC3C6948-57CE-431E-A6C6-A45A723B0A88}" type="presParOf" srcId="{D58324E1-0893-452E-B6C5-66D5FB99CE0C}" destId="{6E648C0D-DCEC-4994-B282-1676B4A0C533}" srcOrd="4" destOrd="0" presId="urn:microsoft.com/office/officeart/2005/8/layout/equation1"/>
    <dgm:cxn modelId="{7888038E-74A6-4546-AC51-BACD6823B649}" type="presParOf" srcId="{D58324E1-0893-452E-B6C5-66D5FB99CE0C}" destId="{3029D1FA-F3B5-4549-8FFF-827177E49AEC}" srcOrd="5" destOrd="0" presId="urn:microsoft.com/office/officeart/2005/8/layout/equation1"/>
    <dgm:cxn modelId="{01FBD4B8-00BD-4EE1-BEED-9DF284BF6B7C}" type="presParOf" srcId="{D58324E1-0893-452E-B6C5-66D5FB99CE0C}" destId="{45322DC9-C190-4E90-9E93-D50A42EC5258}" srcOrd="6" destOrd="0" presId="urn:microsoft.com/office/officeart/2005/8/layout/equation1"/>
    <dgm:cxn modelId="{2516F1EB-EFAB-4065-9011-ACD8914F11E5}" type="presParOf" srcId="{D58324E1-0893-452E-B6C5-66D5FB99CE0C}" destId="{3BDE127E-A8E8-4910-9AC0-C34735560487}" srcOrd="7" destOrd="0" presId="urn:microsoft.com/office/officeart/2005/8/layout/equation1"/>
    <dgm:cxn modelId="{AA84D299-3857-4ADD-9149-69421826023B}" type="presParOf" srcId="{D58324E1-0893-452E-B6C5-66D5FB99CE0C}" destId="{4B2003F7-A90A-41D3-97D1-EBC42A6CB6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8E789-DAE8-49DC-967B-084E09F95B2F}"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en-US"/>
        </a:p>
      </dgm:t>
    </dgm:pt>
    <dgm:pt modelId="{416A7F46-F909-48C8-85D3-4074A829B9E2}">
      <dgm:prSet phldrT="[Text]"/>
      <dgm:spPr/>
      <dgm:t>
        <a:bodyPr/>
        <a:lstStyle/>
        <a:p>
          <a:r>
            <a:rPr lang="en-US" b="1" dirty="0"/>
            <a:t>Increase last year’s required local contribution by the MRGF</a:t>
          </a:r>
        </a:p>
      </dgm:t>
    </dgm:pt>
    <dgm:pt modelId="{CF97F794-A884-4047-A926-C1B55E44E26E}" type="parTrans" cxnId="{81F9D95F-B7BC-4A7D-9369-9393919D605B}">
      <dgm:prSet/>
      <dgm:spPr/>
      <dgm:t>
        <a:bodyPr/>
        <a:lstStyle/>
        <a:p>
          <a:endParaRPr lang="en-US"/>
        </a:p>
      </dgm:t>
    </dgm:pt>
    <dgm:pt modelId="{D264DEE3-B2AA-41AC-B598-372342FC7A6A}" type="sibTrans" cxnId="{81F9D95F-B7BC-4A7D-9369-9393919D605B}">
      <dgm:prSet/>
      <dgm:spPr/>
      <dgm:t>
        <a:bodyPr/>
        <a:lstStyle/>
        <a:p>
          <a:endParaRPr lang="en-US"/>
        </a:p>
      </dgm:t>
    </dgm:pt>
    <dgm:pt modelId="{41C1D1F0-81CA-44EA-8E94-909CF6D19C13}">
      <dgm:prSet phldrT="[Text]"/>
      <dgm:spPr/>
      <dgm:t>
        <a:bodyPr/>
        <a:lstStyle/>
        <a:p>
          <a:r>
            <a:rPr lang="en-US" b="1" dirty="0"/>
            <a:t>If the PLC as a % of foundation is less than target</a:t>
          </a:r>
        </a:p>
      </dgm:t>
    </dgm:pt>
    <dgm:pt modelId="{546D5508-0932-464D-8199-BB9A14AA8C9C}" type="parTrans" cxnId="{50C3624B-5BC1-42C6-A085-C9B83EE68570}">
      <dgm:prSet/>
      <dgm:spPr/>
      <dgm:t>
        <a:bodyPr/>
        <a:lstStyle/>
        <a:p>
          <a:endParaRPr lang="en-US" dirty="0"/>
        </a:p>
      </dgm:t>
    </dgm:pt>
    <dgm:pt modelId="{EA01EEF6-F40B-4465-99D7-E0B5491D4F7A}" type="sibTrans" cxnId="{50C3624B-5BC1-42C6-A085-C9B83EE68570}">
      <dgm:prSet/>
      <dgm:spPr/>
      <dgm:t>
        <a:bodyPr/>
        <a:lstStyle/>
        <a:p>
          <a:endParaRPr lang="en-US"/>
        </a:p>
      </dgm:t>
    </dgm:pt>
    <dgm:pt modelId="{03E3D143-97A7-4F8A-B9C1-33A9342060B0}">
      <dgm:prSet phldrT="[Text]"/>
      <dgm:spPr/>
      <dgm:t>
        <a:bodyPr/>
        <a:lstStyle/>
        <a:p>
          <a:r>
            <a:rPr lang="en-US" b="1" dirty="0"/>
            <a:t>If the difference is &lt; than 2.5%, the PLC is the new requirement </a:t>
          </a:r>
        </a:p>
      </dgm:t>
    </dgm:pt>
    <dgm:pt modelId="{9D664BC0-85D7-42C2-9D7E-AC518D015E4A}" type="parTrans" cxnId="{962F10D6-B922-4EE5-B42B-8016B23E3242}">
      <dgm:prSet/>
      <dgm:spPr/>
      <dgm:t>
        <a:bodyPr/>
        <a:lstStyle/>
        <a:p>
          <a:endParaRPr lang="en-US" dirty="0"/>
        </a:p>
      </dgm:t>
    </dgm:pt>
    <dgm:pt modelId="{E109FFE8-9D63-41D1-8009-1B4BFD8225BF}" type="sibTrans" cxnId="{962F10D6-B922-4EE5-B42B-8016B23E3242}">
      <dgm:prSet/>
      <dgm:spPr/>
      <dgm:t>
        <a:bodyPr/>
        <a:lstStyle/>
        <a:p>
          <a:endParaRPr lang="en-US"/>
        </a:p>
      </dgm:t>
    </dgm:pt>
    <dgm:pt modelId="{9607414A-142F-4BED-B84A-5D9B5CBC226C}">
      <dgm:prSet phldrT="[Text]"/>
      <dgm:spPr/>
      <dgm:t>
        <a:bodyPr/>
        <a:lstStyle/>
        <a:p>
          <a:r>
            <a:rPr lang="en-US" b="1" dirty="0"/>
            <a:t>If the difference is &gt; 7.5%, add 2% to PLC</a:t>
          </a:r>
        </a:p>
      </dgm:t>
    </dgm:pt>
    <dgm:pt modelId="{84684FD0-4701-4881-9E7C-200515850A90}" type="parTrans" cxnId="{4A447665-0D1A-44D3-A69A-DB1ACD0A202C}">
      <dgm:prSet/>
      <dgm:spPr/>
      <dgm:t>
        <a:bodyPr/>
        <a:lstStyle/>
        <a:p>
          <a:endParaRPr lang="en-US" dirty="0"/>
        </a:p>
      </dgm:t>
    </dgm:pt>
    <dgm:pt modelId="{19D40EDF-212F-4F84-B6DC-B17BA5CB206A}" type="sibTrans" cxnId="{4A447665-0D1A-44D3-A69A-DB1ACD0A202C}">
      <dgm:prSet/>
      <dgm:spPr/>
      <dgm:t>
        <a:bodyPr/>
        <a:lstStyle/>
        <a:p>
          <a:endParaRPr lang="en-US"/>
        </a:p>
      </dgm:t>
    </dgm:pt>
    <dgm:pt modelId="{3E925519-AB70-487F-A3CF-779C9D4986B2}">
      <dgm:prSet phldrT="[Text]"/>
      <dgm:spPr/>
      <dgm:t>
        <a:bodyPr/>
        <a:lstStyle/>
        <a:p>
          <a:r>
            <a:rPr lang="en-US" b="1" dirty="0"/>
            <a:t> If the PLC as a % of foundation is more than target</a:t>
          </a:r>
        </a:p>
      </dgm:t>
    </dgm:pt>
    <dgm:pt modelId="{13D32746-C5C9-46CA-8BEF-EB4ECF892FC9}" type="parTrans" cxnId="{56D7B375-0210-4FEC-AAD1-CF7FE523FBE0}">
      <dgm:prSet/>
      <dgm:spPr/>
      <dgm:t>
        <a:bodyPr/>
        <a:lstStyle/>
        <a:p>
          <a:endParaRPr lang="en-US" dirty="0"/>
        </a:p>
      </dgm:t>
    </dgm:pt>
    <dgm:pt modelId="{F1300936-93BA-462C-875D-1068BD455BF3}" type="sibTrans" cxnId="{56D7B375-0210-4FEC-AAD1-CF7FE523FBE0}">
      <dgm:prSet/>
      <dgm:spPr/>
      <dgm:t>
        <a:bodyPr/>
        <a:lstStyle/>
        <a:p>
          <a:endParaRPr lang="en-US"/>
        </a:p>
      </dgm:t>
    </dgm:pt>
    <dgm:pt modelId="{DE40F3D7-6795-4175-804D-4960BEE93730}">
      <dgm:prSet/>
      <dgm:spPr/>
      <dgm:t>
        <a:bodyPr/>
        <a:lstStyle/>
        <a:p>
          <a:r>
            <a:rPr lang="en-US" b="1" dirty="0"/>
            <a:t>Reduce PLC by 100% of the gap</a:t>
          </a:r>
        </a:p>
      </dgm:t>
    </dgm:pt>
    <dgm:pt modelId="{CE54A0F9-30D0-49D8-971B-D826D00A82D9}" type="parTrans" cxnId="{0DB5730D-1F43-4326-BA6D-FB0516290BAF}">
      <dgm:prSet/>
      <dgm:spPr/>
      <dgm:t>
        <a:bodyPr/>
        <a:lstStyle/>
        <a:p>
          <a:endParaRPr lang="en-US" dirty="0"/>
        </a:p>
      </dgm:t>
    </dgm:pt>
    <dgm:pt modelId="{D73E3A5E-4838-4C13-A439-03DC98DB6A08}" type="sibTrans" cxnId="{0DB5730D-1F43-4326-BA6D-FB0516290BAF}">
      <dgm:prSet/>
      <dgm:spPr/>
      <dgm:t>
        <a:bodyPr/>
        <a:lstStyle/>
        <a:p>
          <a:endParaRPr lang="en-US"/>
        </a:p>
      </dgm:t>
    </dgm:pt>
    <dgm:pt modelId="{B06FB02C-2212-4766-8B56-337E8E5A9362}">
      <dgm:prSet/>
      <dgm:spPr/>
      <dgm:t>
        <a:bodyPr/>
        <a:lstStyle/>
        <a:p>
          <a:r>
            <a:rPr lang="en-US" b="1" dirty="0"/>
            <a:t>If the difference is between 2.5% and 7.5%, add 1% to PLC</a:t>
          </a:r>
        </a:p>
      </dgm:t>
    </dgm:pt>
    <dgm:pt modelId="{E3679DB5-1AE3-49E7-8AFB-32731F76C58F}" type="parTrans" cxnId="{7FD5709D-455C-42CE-B728-071D7A40FBA9}">
      <dgm:prSet/>
      <dgm:spPr/>
      <dgm:t>
        <a:bodyPr/>
        <a:lstStyle/>
        <a:p>
          <a:endParaRPr lang="en-US" dirty="0"/>
        </a:p>
      </dgm:t>
    </dgm:pt>
    <dgm:pt modelId="{C2F07E62-3801-409E-9C46-34DD1BDDEBAA}" type="sibTrans" cxnId="{7FD5709D-455C-42CE-B728-071D7A40FBA9}">
      <dgm:prSet/>
      <dgm:spPr/>
      <dgm:t>
        <a:bodyPr/>
        <a:lstStyle/>
        <a:p>
          <a:endParaRPr lang="en-US"/>
        </a:p>
      </dgm:t>
    </dgm:pt>
    <dgm:pt modelId="{EA953510-FE78-46C1-A7FA-81B98A339B5C}" type="pres">
      <dgm:prSet presAssocID="{7828E789-DAE8-49DC-967B-084E09F95B2F}" presName="diagram" presStyleCnt="0">
        <dgm:presLayoutVars>
          <dgm:chPref val="1"/>
          <dgm:dir/>
          <dgm:animOne val="branch"/>
          <dgm:animLvl val="lvl"/>
          <dgm:resizeHandles val="exact"/>
        </dgm:presLayoutVars>
      </dgm:prSet>
      <dgm:spPr/>
    </dgm:pt>
    <dgm:pt modelId="{25B75281-E2F7-4B3B-A90D-045BA8C61F46}" type="pres">
      <dgm:prSet presAssocID="{416A7F46-F909-48C8-85D3-4074A829B9E2}" presName="root1" presStyleCnt="0"/>
      <dgm:spPr/>
    </dgm:pt>
    <dgm:pt modelId="{BF19BE8B-BD87-42A2-9764-1EB090F7B15B}" type="pres">
      <dgm:prSet presAssocID="{416A7F46-F909-48C8-85D3-4074A829B9E2}" presName="LevelOneTextNode" presStyleLbl="node0" presStyleIdx="0" presStyleCnt="1">
        <dgm:presLayoutVars>
          <dgm:chPref val="3"/>
        </dgm:presLayoutVars>
      </dgm:prSet>
      <dgm:spPr/>
    </dgm:pt>
    <dgm:pt modelId="{8E227A6F-0A78-4AFD-AAE7-6E68CBF6C2BF}" type="pres">
      <dgm:prSet presAssocID="{416A7F46-F909-48C8-85D3-4074A829B9E2}" presName="level2hierChild" presStyleCnt="0"/>
      <dgm:spPr/>
    </dgm:pt>
    <dgm:pt modelId="{82B584B0-124C-45FD-BE2B-109FC2367A9C}" type="pres">
      <dgm:prSet presAssocID="{13D32746-C5C9-46CA-8BEF-EB4ECF892FC9}" presName="conn2-1" presStyleLbl="parChTrans1D2" presStyleIdx="0" presStyleCnt="2"/>
      <dgm:spPr/>
    </dgm:pt>
    <dgm:pt modelId="{14F664F6-088A-47BA-BAEC-B8DCB037C1BD}" type="pres">
      <dgm:prSet presAssocID="{13D32746-C5C9-46CA-8BEF-EB4ECF892FC9}" presName="connTx" presStyleLbl="parChTrans1D2" presStyleIdx="0" presStyleCnt="2"/>
      <dgm:spPr/>
    </dgm:pt>
    <dgm:pt modelId="{4E28656B-7147-45C1-9423-266A5BE52374}" type="pres">
      <dgm:prSet presAssocID="{3E925519-AB70-487F-A3CF-779C9D4986B2}" presName="root2" presStyleCnt="0"/>
      <dgm:spPr/>
    </dgm:pt>
    <dgm:pt modelId="{B3E8E1DF-4E1D-4AD2-B2E4-4593C4EB17D2}" type="pres">
      <dgm:prSet presAssocID="{3E925519-AB70-487F-A3CF-779C9D4986B2}" presName="LevelTwoTextNode" presStyleLbl="node2" presStyleIdx="0" presStyleCnt="2">
        <dgm:presLayoutVars>
          <dgm:chPref val="3"/>
        </dgm:presLayoutVars>
      </dgm:prSet>
      <dgm:spPr/>
    </dgm:pt>
    <dgm:pt modelId="{FE3588CB-5C7F-4FFD-8915-252669BFB854}" type="pres">
      <dgm:prSet presAssocID="{3E925519-AB70-487F-A3CF-779C9D4986B2}" presName="level3hierChild" presStyleCnt="0"/>
      <dgm:spPr/>
    </dgm:pt>
    <dgm:pt modelId="{BF3BCB26-BF55-40DF-B618-CC5C172CA459}" type="pres">
      <dgm:prSet presAssocID="{CE54A0F9-30D0-49D8-971B-D826D00A82D9}" presName="conn2-1" presStyleLbl="parChTrans1D3" presStyleIdx="0" presStyleCnt="4"/>
      <dgm:spPr/>
    </dgm:pt>
    <dgm:pt modelId="{099189A1-B173-4C25-8601-90FE72FAB885}" type="pres">
      <dgm:prSet presAssocID="{CE54A0F9-30D0-49D8-971B-D826D00A82D9}" presName="connTx" presStyleLbl="parChTrans1D3" presStyleIdx="0" presStyleCnt="4"/>
      <dgm:spPr/>
    </dgm:pt>
    <dgm:pt modelId="{FAD1C297-6C98-472B-8EC4-5C11C268AE02}" type="pres">
      <dgm:prSet presAssocID="{DE40F3D7-6795-4175-804D-4960BEE93730}" presName="root2" presStyleCnt="0"/>
      <dgm:spPr/>
    </dgm:pt>
    <dgm:pt modelId="{3AC7DFFC-322D-499F-BBD4-F622DC22D511}" type="pres">
      <dgm:prSet presAssocID="{DE40F3D7-6795-4175-804D-4960BEE93730}" presName="LevelTwoTextNode" presStyleLbl="node3" presStyleIdx="0" presStyleCnt="4">
        <dgm:presLayoutVars>
          <dgm:chPref val="3"/>
        </dgm:presLayoutVars>
      </dgm:prSet>
      <dgm:spPr/>
    </dgm:pt>
    <dgm:pt modelId="{F35DCDF9-1065-446F-9F5F-6F0EA41B6FF1}" type="pres">
      <dgm:prSet presAssocID="{DE40F3D7-6795-4175-804D-4960BEE93730}" presName="level3hierChild" presStyleCnt="0"/>
      <dgm:spPr/>
    </dgm:pt>
    <dgm:pt modelId="{0F05C161-9291-4B88-95EB-C2952CEAE6E2}" type="pres">
      <dgm:prSet presAssocID="{546D5508-0932-464D-8199-BB9A14AA8C9C}" presName="conn2-1" presStyleLbl="parChTrans1D2" presStyleIdx="1" presStyleCnt="2"/>
      <dgm:spPr/>
    </dgm:pt>
    <dgm:pt modelId="{B7A20078-B9E5-4430-8D6E-2DD2F71362F3}" type="pres">
      <dgm:prSet presAssocID="{546D5508-0932-464D-8199-BB9A14AA8C9C}" presName="connTx" presStyleLbl="parChTrans1D2" presStyleIdx="1" presStyleCnt="2"/>
      <dgm:spPr/>
    </dgm:pt>
    <dgm:pt modelId="{3649D70E-5B38-4B67-826E-A2E95C448CB7}" type="pres">
      <dgm:prSet presAssocID="{41C1D1F0-81CA-44EA-8E94-909CF6D19C13}" presName="root2" presStyleCnt="0"/>
      <dgm:spPr/>
    </dgm:pt>
    <dgm:pt modelId="{1432B6AB-057E-4A0D-9657-D3783F2ECED5}" type="pres">
      <dgm:prSet presAssocID="{41C1D1F0-81CA-44EA-8E94-909CF6D19C13}" presName="LevelTwoTextNode" presStyleLbl="node2" presStyleIdx="1" presStyleCnt="2" custLinFactNeighborX="2" custLinFactNeighborY="-5727">
        <dgm:presLayoutVars>
          <dgm:chPref val="3"/>
        </dgm:presLayoutVars>
      </dgm:prSet>
      <dgm:spPr/>
    </dgm:pt>
    <dgm:pt modelId="{532B47F2-07DF-49EE-8194-D9D576C2C7A1}" type="pres">
      <dgm:prSet presAssocID="{41C1D1F0-81CA-44EA-8E94-909CF6D19C13}" presName="level3hierChild" presStyleCnt="0"/>
      <dgm:spPr/>
    </dgm:pt>
    <dgm:pt modelId="{D7BE62FF-0CAE-464A-A74F-4D9B02DD80A7}" type="pres">
      <dgm:prSet presAssocID="{9D664BC0-85D7-42C2-9D7E-AC518D015E4A}" presName="conn2-1" presStyleLbl="parChTrans1D3" presStyleIdx="1" presStyleCnt="4"/>
      <dgm:spPr/>
    </dgm:pt>
    <dgm:pt modelId="{519635F6-2CA8-4557-884E-595C48DB90CB}" type="pres">
      <dgm:prSet presAssocID="{9D664BC0-85D7-42C2-9D7E-AC518D015E4A}" presName="connTx" presStyleLbl="parChTrans1D3" presStyleIdx="1" presStyleCnt="4"/>
      <dgm:spPr/>
    </dgm:pt>
    <dgm:pt modelId="{0A320ED2-6AB7-4B8C-B8DC-E146260EB290}" type="pres">
      <dgm:prSet presAssocID="{03E3D143-97A7-4F8A-B9C1-33A9342060B0}" presName="root2" presStyleCnt="0"/>
      <dgm:spPr/>
    </dgm:pt>
    <dgm:pt modelId="{6D865775-3ACD-4970-8DBE-5A7212F4BE41}" type="pres">
      <dgm:prSet presAssocID="{03E3D143-97A7-4F8A-B9C1-33A9342060B0}" presName="LevelTwoTextNode" presStyleLbl="node3" presStyleIdx="1" presStyleCnt="4">
        <dgm:presLayoutVars>
          <dgm:chPref val="3"/>
        </dgm:presLayoutVars>
      </dgm:prSet>
      <dgm:spPr/>
    </dgm:pt>
    <dgm:pt modelId="{4E9A1260-1366-4778-87C1-392EFCCB98D8}" type="pres">
      <dgm:prSet presAssocID="{03E3D143-97A7-4F8A-B9C1-33A9342060B0}" presName="level3hierChild" presStyleCnt="0"/>
      <dgm:spPr/>
    </dgm:pt>
    <dgm:pt modelId="{7E0A7B99-ADC5-46E5-9FC3-A5A6A52B8BFB}" type="pres">
      <dgm:prSet presAssocID="{E3679DB5-1AE3-49E7-8AFB-32731F76C58F}" presName="conn2-1" presStyleLbl="parChTrans1D3" presStyleIdx="2" presStyleCnt="4"/>
      <dgm:spPr/>
    </dgm:pt>
    <dgm:pt modelId="{C41EDA22-E204-461E-B334-6A60DF07B3CC}" type="pres">
      <dgm:prSet presAssocID="{E3679DB5-1AE3-49E7-8AFB-32731F76C58F}" presName="connTx" presStyleLbl="parChTrans1D3" presStyleIdx="2" presStyleCnt="4"/>
      <dgm:spPr/>
    </dgm:pt>
    <dgm:pt modelId="{CD6DC967-6E6F-4FA6-AB72-2B2E796A81A5}" type="pres">
      <dgm:prSet presAssocID="{B06FB02C-2212-4766-8B56-337E8E5A9362}" presName="root2" presStyleCnt="0"/>
      <dgm:spPr/>
    </dgm:pt>
    <dgm:pt modelId="{CE00BF54-49A3-403A-952B-34BCF99D061C}" type="pres">
      <dgm:prSet presAssocID="{B06FB02C-2212-4766-8B56-337E8E5A9362}" presName="LevelTwoTextNode" presStyleLbl="node3" presStyleIdx="2" presStyleCnt="4">
        <dgm:presLayoutVars>
          <dgm:chPref val="3"/>
        </dgm:presLayoutVars>
      </dgm:prSet>
      <dgm:spPr/>
    </dgm:pt>
    <dgm:pt modelId="{8337233C-208D-448F-9826-D34A57AF4A22}" type="pres">
      <dgm:prSet presAssocID="{B06FB02C-2212-4766-8B56-337E8E5A9362}" presName="level3hierChild" presStyleCnt="0"/>
      <dgm:spPr/>
    </dgm:pt>
    <dgm:pt modelId="{FA5D3E23-F91F-4083-9503-C29FC8C5583D}" type="pres">
      <dgm:prSet presAssocID="{84684FD0-4701-4881-9E7C-200515850A90}" presName="conn2-1" presStyleLbl="parChTrans1D3" presStyleIdx="3" presStyleCnt="4"/>
      <dgm:spPr/>
    </dgm:pt>
    <dgm:pt modelId="{4CB5C043-5139-46CD-8C04-BE5ABDFCE5A6}" type="pres">
      <dgm:prSet presAssocID="{84684FD0-4701-4881-9E7C-200515850A90}" presName="connTx" presStyleLbl="parChTrans1D3" presStyleIdx="3" presStyleCnt="4"/>
      <dgm:spPr/>
    </dgm:pt>
    <dgm:pt modelId="{6DE5D3B6-FD42-46A6-9F89-6D1B54D242B5}" type="pres">
      <dgm:prSet presAssocID="{9607414A-142F-4BED-B84A-5D9B5CBC226C}" presName="root2" presStyleCnt="0"/>
      <dgm:spPr/>
    </dgm:pt>
    <dgm:pt modelId="{F36B49DE-9975-46A4-A784-C649D401976D}" type="pres">
      <dgm:prSet presAssocID="{9607414A-142F-4BED-B84A-5D9B5CBC226C}" presName="LevelTwoTextNode" presStyleLbl="node3" presStyleIdx="3" presStyleCnt="4">
        <dgm:presLayoutVars>
          <dgm:chPref val="3"/>
        </dgm:presLayoutVars>
      </dgm:prSet>
      <dgm:spPr/>
    </dgm:pt>
    <dgm:pt modelId="{4924C215-507D-40DE-B878-E0DE7094CAA9}" type="pres">
      <dgm:prSet presAssocID="{9607414A-142F-4BED-B84A-5D9B5CBC226C}" presName="level3hierChild" presStyleCnt="0"/>
      <dgm:spPr/>
    </dgm:pt>
  </dgm:ptLst>
  <dgm:cxnLst>
    <dgm:cxn modelId="{0DB5730D-1F43-4326-BA6D-FB0516290BAF}" srcId="{3E925519-AB70-487F-A3CF-779C9D4986B2}" destId="{DE40F3D7-6795-4175-804D-4960BEE93730}" srcOrd="0" destOrd="0" parTransId="{CE54A0F9-30D0-49D8-971B-D826D00A82D9}" sibTransId="{D73E3A5E-4838-4C13-A439-03DC98DB6A08}"/>
    <dgm:cxn modelId="{975B3A10-2B3F-4502-835A-40FF040509B3}" type="presOf" srcId="{CE54A0F9-30D0-49D8-971B-D826D00A82D9}" destId="{BF3BCB26-BF55-40DF-B618-CC5C172CA459}" srcOrd="0" destOrd="0" presId="urn:microsoft.com/office/officeart/2005/8/layout/hierarchy2"/>
    <dgm:cxn modelId="{F771A929-737E-48F8-82C9-20D72764966B}" type="presOf" srcId="{9D664BC0-85D7-42C2-9D7E-AC518D015E4A}" destId="{519635F6-2CA8-4557-884E-595C48DB90CB}" srcOrd="1" destOrd="0" presId="urn:microsoft.com/office/officeart/2005/8/layout/hierarchy2"/>
    <dgm:cxn modelId="{83B4832A-7C7E-4C2F-BE47-EC74ED6A38DE}" type="presOf" srcId="{84684FD0-4701-4881-9E7C-200515850A90}" destId="{4CB5C043-5139-46CD-8C04-BE5ABDFCE5A6}" srcOrd="1" destOrd="0" presId="urn:microsoft.com/office/officeart/2005/8/layout/hierarchy2"/>
    <dgm:cxn modelId="{75A07D3E-08F5-43FD-944A-0622F10F0D63}" type="presOf" srcId="{03E3D143-97A7-4F8A-B9C1-33A9342060B0}" destId="{6D865775-3ACD-4970-8DBE-5A7212F4BE41}" srcOrd="0" destOrd="0" presId="urn:microsoft.com/office/officeart/2005/8/layout/hierarchy2"/>
    <dgm:cxn modelId="{8655483F-899B-4B82-914A-6E851D68A506}" type="presOf" srcId="{84684FD0-4701-4881-9E7C-200515850A90}" destId="{FA5D3E23-F91F-4083-9503-C29FC8C5583D}" srcOrd="0" destOrd="0" presId="urn:microsoft.com/office/officeart/2005/8/layout/hierarchy2"/>
    <dgm:cxn modelId="{5B2C8340-4670-4948-BBA9-72ABB5A67AF1}" type="presOf" srcId="{7828E789-DAE8-49DC-967B-084E09F95B2F}" destId="{EA953510-FE78-46C1-A7FA-81B98A339B5C}" srcOrd="0" destOrd="0" presId="urn:microsoft.com/office/officeart/2005/8/layout/hierarchy2"/>
    <dgm:cxn modelId="{63885C5E-6BAE-4CAF-A885-71D72D591A3C}" type="presOf" srcId="{13D32746-C5C9-46CA-8BEF-EB4ECF892FC9}" destId="{14F664F6-088A-47BA-BAEC-B8DCB037C1BD}" srcOrd="1" destOrd="0" presId="urn:microsoft.com/office/officeart/2005/8/layout/hierarchy2"/>
    <dgm:cxn modelId="{81F9D95F-B7BC-4A7D-9369-9393919D605B}" srcId="{7828E789-DAE8-49DC-967B-084E09F95B2F}" destId="{416A7F46-F909-48C8-85D3-4074A829B9E2}" srcOrd="0" destOrd="0" parTransId="{CF97F794-A884-4047-A926-C1B55E44E26E}" sibTransId="{D264DEE3-B2AA-41AC-B598-372342FC7A6A}"/>
    <dgm:cxn modelId="{4A447665-0D1A-44D3-A69A-DB1ACD0A202C}" srcId="{41C1D1F0-81CA-44EA-8E94-909CF6D19C13}" destId="{9607414A-142F-4BED-B84A-5D9B5CBC226C}" srcOrd="2" destOrd="0" parTransId="{84684FD0-4701-4881-9E7C-200515850A90}" sibTransId="{19D40EDF-212F-4F84-B6DC-B17BA5CB206A}"/>
    <dgm:cxn modelId="{90EF5748-F17D-414E-8CCC-907DD170D5B5}" type="presOf" srcId="{E3679DB5-1AE3-49E7-8AFB-32731F76C58F}" destId="{7E0A7B99-ADC5-46E5-9FC3-A5A6A52B8BFB}" srcOrd="0" destOrd="0" presId="urn:microsoft.com/office/officeart/2005/8/layout/hierarchy2"/>
    <dgm:cxn modelId="{50C3624B-5BC1-42C6-A085-C9B83EE68570}" srcId="{416A7F46-F909-48C8-85D3-4074A829B9E2}" destId="{41C1D1F0-81CA-44EA-8E94-909CF6D19C13}" srcOrd="1" destOrd="0" parTransId="{546D5508-0932-464D-8199-BB9A14AA8C9C}" sibTransId="{EA01EEF6-F40B-4465-99D7-E0B5491D4F7A}"/>
    <dgm:cxn modelId="{5A294D4B-7C86-4B94-858A-8B1DD8B5A63F}" type="presOf" srcId="{9D664BC0-85D7-42C2-9D7E-AC518D015E4A}" destId="{D7BE62FF-0CAE-464A-A74F-4D9B02DD80A7}" srcOrd="0" destOrd="0" presId="urn:microsoft.com/office/officeart/2005/8/layout/hierarchy2"/>
    <dgm:cxn modelId="{A5F70555-E13B-49EE-81B0-632DB647495D}" type="presOf" srcId="{546D5508-0932-464D-8199-BB9A14AA8C9C}" destId="{0F05C161-9291-4B88-95EB-C2952CEAE6E2}" srcOrd="0" destOrd="0" presId="urn:microsoft.com/office/officeart/2005/8/layout/hierarchy2"/>
    <dgm:cxn modelId="{56D7B375-0210-4FEC-AAD1-CF7FE523FBE0}" srcId="{416A7F46-F909-48C8-85D3-4074A829B9E2}" destId="{3E925519-AB70-487F-A3CF-779C9D4986B2}" srcOrd="0" destOrd="0" parTransId="{13D32746-C5C9-46CA-8BEF-EB4ECF892FC9}" sibTransId="{F1300936-93BA-462C-875D-1068BD455BF3}"/>
    <dgm:cxn modelId="{DC8E3679-9316-4CC6-86CA-DB253FC268DE}" type="presOf" srcId="{E3679DB5-1AE3-49E7-8AFB-32731F76C58F}" destId="{C41EDA22-E204-461E-B334-6A60DF07B3CC}" srcOrd="1" destOrd="0" presId="urn:microsoft.com/office/officeart/2005/8/layout/hierarchy2"/>
    <dgm:cxn modelId="{72118D99-97C3-4246-BEE3-9DADE3125DF2}" type="presOf" srcId="{DE40F3D7-6795-4175-804D-4960BEE93730}" destId="{3AC7DFFC-322D-499F-BBD4-F622DC22D511}" srcOrd="0" destOrd="0" presId="urn:microsoft.com/office/officeart/2005/8/layout/hierarchy2"/>
    <dgm:cxn modelId="{7FD5709D-455C-42CE-B728-071D7A40FBA9}" srcId="{41C1D1F0-81CA-44EA-8E94-909CF6D19C13}" destId="{B06FB02C-2212-4766-8B56-337E8E5A9362}" srcOrd="1" destOrd="0" parTransId="{E3679DB5-1AE3-49E7-8AFB-32731F76C58F}" sibTransId="{C2F07E62-3801-409E-9C46-34DD1BDDEBAA}"/>
    <dgm:cxn modelId="{FD8D9EAD-F10E-4C20-93A3-87B039F07E5E}" type="presOf" srcId="{9607414A-142F-4BED-B84A-5D9B5CBC226C}" destId="{F36B49DE-9975-46A4-A784-C649D401976D}" srcOrd="0" destOrd="0" presId="urn:microsoft.com/office/officeart/2005/8/layout/hierarchy2"/>
    <dgm:cxn modelId="{68A633BA-A1C0-40B3-8F00-C348F77ABEF7}" type="presOf" srcId="{546D5508-0932-464D-8199-BB9A14AA8C9C}" destId="{B7A20078-B9E5-4430-8D6E-2DD2F71362F3}" srcOrd="1" destOrd="0" presId="urn:microsoft.com/office/officeart/2005/8/layout/hierarchy2"/>
    <dgm:cxn modelId="{962F10D6-B922-4EE5-B42B-8016B23E3242}" srcId="{41C1D1F0-81CA-44EA-8E94-909CF6D19C13}" destId="{03E3D143-97A7-4F8A-B9C1-33A9342060B0}" srcOrd="0" destOrd="0" parTransId="{9D664BC0-85D7-42C2-9D7E-AC518D015E4A}" sibTransId="{E109FFE8-9D63-41D1-8009-1B4BFD8225BF}"/>
    <dgm:cxn modelId="{4CB004D7-1CEA-48C3-A0C8-FB4C056BE761}" type="presOf" srcId="{3E925519-AB70-487F-A3CF-779C9D4986B2}" destId="{B3E8E1DF-4E1D-4AD2-B2E4-4593C4EB17D2}" srcOrd="0" destOrd="0" presId="urn:microsoft.com/office/officeart/2005/8/layout/hierarchy2"/>
    <dgm:cxn modelId="{FAB28DD8-656E-42D6-96BA-2E824CB38522}" type="presOf" srcId="{416A7F46-F909-48C8-85D3-4074A829B9E2}" destId="{BF19BE8B-BD87-42A2-9764-1EB090F7B15B}" srcOrd="0" destOrd="0" presId="urn:microsoft.com/office/officeart/2005/8/layout/hierarchy2"/>
    <dgm:cxn modelId="{EA8385DD-6559-4806-86A7-64389BD555A5}" type="presOf" srcId="{B06FB02C-2212-4766-8B56-337E8E5A9362}" destId="{CE00BF54-49A3-403A-952B-34BCF99D061C}" srcOrd="0" destOrd="0" presId="urn:microsoft.com/office/officeart/2005/8/layout/hierarchy2"/>
    <dgm:cxn modelId="{65041DEF-99F0-46EE-9C12-C2CBFA0D2981}" type="presOf" srcId="{13D32746-C5C9-46CA-8BEF-EB4ECF892FC9}" destId="{82B584B0-124C-45FD-BE2B-109FC2367A9C}" srcOrd="0" destOrd="0" presId="urn:microsoft.com/office/officeart/2005/8/layout/hierarchy2"/>
    <dgm:cxn modelId="{59508CF3-B3DC-44F8-A01C-20472B5E645C}" type="presOf" srcId="{CE54A0F9-30D0-49D8-971B-D826D00A82D9}" destId="{099189A1-B173-4C25-8601-90FE72FAB885}" srcOrd="1" destOrd="0" presId="urn:microsoft.com/office/officeart/2005/8/layout/hierarchy2"/>
    <dgm:cxn modelId="{078AE0F6-2BEF-4535-8289-F0B1EB85999C}" type="presOf" srcId="{41C1D1F0-81CA-44EA-8E94-909CF6D19C13}" destId="{1432B6AB-057E-4A0D-9657-D3783F2ECED5}" srcOrd="0" destOrd="0" presId="urn:microsoft.com/office/officeart/2005/8/layout/hierarchy2"/>
    <dgm:cxn modelId="{1BF6EE17-E6E2-49D6-9272-69BB57897033}" type="presParOf" srcId="{EA953510-FE78-46C1-A7FA-81B98A339B5C}" destId="{25B75281-E2F7-4B3B-A90D-045BA8C61F46}" srcOrd="0" destOrd="0" presId="urn:microsoft.com/office/officeart/2005/8/layout/hierarchy2"/>
    <dgm:cxn modelId="{F8D03AE5-BF5D-42EE-8449-1D52B941A011}" type="presParOf" srcId="{25B75281-E2F7-4B3B-A90D-045BA8C61F46}" destId="{BF19BE8B-BD87-42A2-9764-1EB090F7B15B}" srcOrd="0" destOrd="0" presId="urn:microsoft.com/office/officeart/2005/8/layout/hierarchy2"/>
    <dgm:cxn modelId="{997F8B9B-20D7-410B-A505-5EC6C6B62D5F}" type="presParOf" srcId="{25B75281-E2F7-4B3B-A90D-045BA8C61F46}" destId="{8E227A6F-0A78-4AFD-AAE7-6E68CBF6C2BF}" srcOrd="1" destOrd="0" presId="urn:microsoft.com/office/officeart/2005/8/layout/hierarchy2"/>
    <dgm:cxn modelId="{AC35DB33-CE81-4644-9502-9734853E4333}" type="presParOf" srcId="{8E227A6F-0A78-4AFD-AAE7-6E68CBF6C2BF}" destId="{82B584B0-124C-45FD-BE2B-109FC2367A9C}" srcOrd="0" destOrd="0" presId="urn:microsoft.com/office/officeart/2005/8/layout/hierarchy2"/>
    <dgm:cxn modelId="{8065C922-54DE-41E7-BC13-F53F842849F7}" type="presParOf" srcId="{82B584B0-124C-45FD-BE2B-109FC2367A9C}" destId="{14F664F6-088A-47BA-BAEC-B8DCB037C1BD}" srcOrd="0" destOrd="0" presId="urn:microsoft.com/office/officeart/2005/8/layout/hierarchy2"/>
    <dgm:cxn modelId="{E91F9BFC-047E-431B-90DE-4A5C20AB6DE9}" type="presParOf" srcId="{8E227A6F-0A78-4AFD-AAE7-6E68CBF6C2BF}" destId="{4E28656B-7147-45C1-9423-266A5BE52374}" srcOrd="1" destOrd="0" presId="urn:microsoft.com/office/officeart/2005/8/layout/hierarchy2"/>
    <dgm:cxn modelId="{5D3C264A-2AF6-4FE8-A7D8-CAF041E9B5DF}" type="presParOf" srcId="{4E28656B-7147-45C1-9423-266A5BE52374}" destId="{B3E8E1DF-4E1D-4AD2-B2E4-4593C4EB17D2}" srcOrd="0" destOrd="0" presId="urn:microsoft.com/office/officeart/2005/8/layout/hierarchy2"/>
    <dgm:cxn modelId="{C0DB384D-39AA-4EDC-90C6-49AD827A1005}" type="presParOf" srcId="{4E28656B-7147-45C1-9423-266A5BE52374}" destId="{FE3588CB-5C7F-4FFD-8915-252669BFB854}" srcOrd="1" destOrd="0" presId="urn:microsoft.com/office/officeart/2005/8/layout/hierarchy2"/>
    <dgm:cxn modelId="{BB7E196A-D256-40B6-BC80-CB821A449925}" type="presParOf" srcId="{FE3588CB-5C7F-4FFD-8915-252669BFB854}" destId="{BF3BCB26-BF55-40DF-B618-CC5C172CA459}" srcOrd="0" destOrd="0" presId="urn:microsoft.com/office/officeart/2005/8/layout/hierarchy2"/>
    <dgm:cxn modelId="{E2E07356-0C98-4753-A7C6-A379E115A18C}" type="presParOf" srcId="{BF3BCB26-BF55-40DF-B618-CC5C172CA459}" destId="{099189A1-B173-4C25-8601-90FE72FAB885}" srcOrd="0" destOrd="0" presId="urn:microsoft.com/office/officeart/2005/8/layout/hierarchy2"/>
    <dgm:cxn modelId="{5CB1222D-9BD5-4C5B-A9E7-E60CF0400FBD}" type="presParOf" srcId="{FE3588CB-5C7F-4FFD-8915-252669BFB854}" destId="{FAD1C297-6C98-472B-8EC4-5C11C268AE02}" srcOrd="1" destOrd="0" presId="urn:microsoft.com/office/officeart/2005/8/layout/hierarchy2"/>
    <dgm:cxn modelId="{B6B98F67-1021-4BA9-A221-BCA3B3A4C4F0}" type="presParOf" srcId="{FAD1C297-6C98-472B-8EC4-5C11C268AE02}" destId="{3AC7DFFC-322D-499F-BBD4-F622DC22D511}" srcOrd="0" destOrd="0" presId="urn:microsoft.com/office/officeart/2005/8/layout/hierarchy2"/>
    <dgm:cxn modelId="{54188F3C-FA3C-452B-A532-102192C566FB}" type="presParOf" srcId="{FAD1C297-6C98-472B-8EC4-5C11C268AE02}" destId="{F35DCDF9-1065-446F-9F5F-6F0EA41B6FF1}" srcOrd="1" destOrd="0" presId="urn:microsoft.com/office/officeart/2005/8/layout/hierarchy2"/>
    <dgm:cxn modelId="{1AF50B95-3E2C-4B08-AF62-6F0880B083E7}" type="presParOf" srcId="{8E227A6F-0A78-4AFD-AAE7-6E68CBF6C2BF}" destId="{0F05C161-9291-4B88-95EB-C2952CEAE6E2}" srcOrd="2" destOrd="0" presId="urn:microsoft.com/office/officeart/2005/8/layout/hierarchy2"/>
    <dgm:cxn modelId="{3B346B0C-E488-4D2D-9BD9-54EC57119263}" type="presParOf" srcId="{0F05C161-9291-4B88-95EB-C2952CEAE6E2}" destId="{B7A20078-B9E5-4430-8D6E-2DD2F71362F3}" srcOrd="0" destOrd="0" presId="urn:microsoft.com/office/officeart/2005/8/layout/hierarchy2"/>
    <dgm:cxn modelId="{766B821D-25A1-4F10-8C0D-72CE49C02532}" type="presParOf" srcId="{8E227A6F-0A78-4AFD-AAE7-6E68CBF6C2BF}" destId="{3649D70E-5B38-4B67-826E-A2E95C448CB7}" srcOrd="3" destOrd="0" presId="urn:microsoft.com/office/officeart/2005/8/layout/hierarchy2"/>
    <dgm:cxn modelId="{8733B8D9-DB7C-4F1C-B99F-BAAA9D3211A3}" type="presParOf" srcId="{3649D70E-5B38-4B67-826E-A2E95C448CB7}" destId="{1432B6AB-057E-4A0D-9657-D3783F2ECED5}" srcOrd="0" destOrd="0" presId="urn:microsoft.com/office/officeart/2005/8/layout/hierarchy2"/>
    <dgm:cxn modelId="{1307BBBE-54F9-44B9-8B67-5AC261C2FCA8}" type="presParOf" srcId="{3649D70E-5B38-4B67-826E-A2E95C448CB7}" destId="{532B47F2-07DF-49EE-8194-D9D576C2C7A1}" srcOrd="1" destOrd="0" presId="urn:microsoft.com/office/officeart/2005/8/layout/hierarchy2"/>
    <dgm:cxn modelId="{256480C1-14B7-47A9-8736-1A08F7720A47}" type="presParOf" srcId="{532B47F2-07DF-49EE-8194-D9D576C2C7A1}" destId="{D7BE62FF-0CAE-464A-A74F-4D9B02DD80A7}" srcOrd="0" destOrd="0" presId="urn:microsoft.com/office/officeart/2005/8/layout/hierarchy2"/>
    <dgm:cxn modelId="{B519B187-603F-4906-B7B2-F017EECC7E15}" type="presParOf" srcId="{D7BE62FF-0CAE-464A-A74F-4D9B02DD80A7}" destId="{519635F6-2CA8-4557-884E-595C48DB90CB}" srcOrd="0" destOrd="0" presId="urn:microsoft.com/office/officeart/2005/8/layout/hierarchy2"/>
    <dgm:cxn modelId="{ED3D5CC2-28BE-49AB-AA47-5046A93110F8}" type="presParOf" srcId="{532B47F2-07DF-49EE-8194-D9D576C2C7A1}" destId="{0A320ED2-6AB7-4B8C-B8DC-E146260EB290}" srcOrd="1" destOrd="0" presId="urn:microsoft.com/office/officeart/2005/8/layout/hierarchy2"/>
    <dgm:cxn modelId="{A898C866-E193-49DD-A0EE-695735B1CB18}" type="presParOf" srcId="{0A320ED2-6AB7-4B8C-B8DC-E146260EB290}" destId="{6D865775-3ACD-4970-8DBE-5A7212F4BE41}" srcOrd="0" destOrd="0" presId="urn:microsoft.com/office/officeart/2005/8/layout/hierarchy2"/>
    <dgm:cxn modelId="{D2267F71-3249-4680-A680-2F4E9CF2D983}" type="presParOf" srcId="{0A320ED2-6AB7-4B8C-B8DC-E146260EB290}" destId="{4E9A1260-1366-4778-87C1-392EFCCB98D8}" srcOrd="1" destOrd="0" presId="urn:microsoft.com/office/officeart/2005/8/layout/hierarchy2"/>
    <dgm:cxn modelId="{A835927F-5AC7-44B3-AFAF-A515CB9A93D7}" type="presParOf" srcId="{532B47F2-07DF-49EE-8194-D9D576C2C7A1}" destId="{7E0A7B99-ADC5-46E5-9FC3-A5A6A52B8BFB}" srcOrd="2" destOrd="0" presId="urn:microsoft.com/office/officeart/2005/8/layout/hierarchy2"/>
    <dgm:cxn modelId="{357B423D-DF67-4961-9DF9-71AB85E1B3CB}" type="presParOf" srcId="{7E0A7B99-ADC5-46E5-9FC3-A5A6A52B8BFB}" destId="{C41EDA22-E204-461E-B334-6A60DF07B3CC}" srcOrd="0" destOrd="0" presId="urn:microsoft.com/office/officeart/2005/8/layout/hierarchy2"/>
    <dgm:cxn modelId="{54DB241D-26A0-4EA6-90B3-FED4BBEDA30B}" type="presParOf" srcId="{532B47F2-07DF-49EE-8194-D9D576C2C7A1}" destId="{CD6DC967-6E6F-4FA6-AB72-2B2E796A81A5}" srcOrd="3" destOrd="0" presId="urn:microsoft.com/office/officeart/2005/8/layout/hierarchy2"/>
    <dgm:cxn modelId="{52889EDA-5817-4DA7-BC67-65ED0EBCEE53}" type="presParOf" srcId="{CD6DC967-6E6F-4FA6-AB72-2B2E796A81A5}" destId="{CE00BF54-49A3-403A-952B-34BCF99D061C}" srcOrd="0" destOrd="0" presId="urn:microsoft.com/office/officeart/2005/8/layout/hierarchy2"/>
    <dgm:cxn modelId="{9A102F60-2B3B-4175-9755-2899C7888FB5}" type="presParOf" srcId="{CD6DC967-6E6F-4FA6-AB72-2B2E796A81A5}" destId="{8337233C-208D-448F-9826-D34A57AF4A22}" srcOrd="1" destOrd="0" presId="urn:microsoft.com/office/officeart/2005/8/layout/hierarchy2"/>
    <dgm:cxn modelId="{48F0C625-2B71-4B5C-AE2C-A4422D9AE0CE}" type="presParOf" srcId="{532B47F2-07DF-49EE-8194-D9D576C2C7A1}" destId="{FA5D3E23-F91F-4083-9503-C29FC8C5583D}" srcOrd="4" destOrd="0" presId="urn:microsoft.com/office/officeart/2005/8/layout/hierarchy2"/>
    <dgm:cxn modelId="{5AC183D0-4270-4D10-862B-A9DAE4E5E85E}" type="presParOf" srcId="{FA5D3E23-F91F-4083-9503-C29FC8C5583D}" destId="{4CB5C043-5139-46CD-8C04-BE5ABDFCE5A6}" srcOrd="0" destOrd="0" presId="urn:microsoft.com/office/officeart/2005/8/layout/hierarchy2"/>
    <dgm:cxn modelId="{8FCDA6F2-CC1D-4401-ABBC-EE13CCF9C7E4}" type="presParOf" srcId="{532B47F2-07DF-49EE-8194-D9D576C2C7A1}" destId="{6DE5D3B6-FD42-46A6-9F89-6D1B54D242B5}" srcOrd="5" destOrd="0" presId="urn:microsoft.com/office/officeart/2005/8/layout/hierarchy2"/>
    <dgm:cxn modelId="{B54C6920-45EA-499B-9869-69C1437C21C0}" type="presParOf" srcId="{6DE5D3B6-FD42-46A6-9F89-6D1B54D242B5}" destId="{F36B49DE-9975-46A4-A784-C649D401976D}" srcOrd="0" destOrd="0" presId="urn:microsoft.com/office/officeart/2005/8/layout/hierarchy2"/>
    <dgm:cxn modelId="{121AC5BB-943D-4EF9-B3DD-3CCC2193F15C}" type="presParOf" srcId="{6DE5D3B6-FD42-46A6-9F89-6D1B54D242B5}" destId="{4924C215-507D-40DE-B878-E0DE7094CAA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430F2-3A60-4A45-B7AC-6CA57582CB66}" type="doc">
      <dgm:prSet loTypeId="urn:microsoft.com/office/officeart/2005/8/layout/architecture" loCatId="hierarchy" qsTypeId="urn:microsoft.com/office/officeart/2005/8/quickstyle/simple1" qsCatId="simple" csTypeId="urn:microsoft.com/office/officeart/2005/8/colors/accent1_1" csCatId="accent1" phldr="1"/>
      <dgm:spPr/>
      <dgm:t>
        <a:bodyPr/>
        <a:lstStyle/>
        <a:p>
          <a:endParaRPr lang="en-US"/>
        </a:p>
      </dgm:t>
    </dgm:pt>
    <dgm:pt modelId="{8DDEAC36-96C3-4FC8-9D73-B25D4DB1CC48}">
      <dgm:prSet phldrT="[Text]" custT="1"/>
      <dgm:spPr/>
      <dgm:t>
        <a:bodyPr/>
        <a:lstStyle/>
        <a:p>
          <a:r>
            <a:rPr lang="en-US" sz="2000" b="1" dirty="0"/>
            <a:t>(2) This year’s required local contribution</a:t>
          </a:r>
        </a:p>
      </dgm:t>
    </dgm:pt>
    <dgm:pt modelId="{6A85C201-AD86-4A84-9AEA-EC906F83FE28}" type="parTrans" cxnId="{C08267A1-654F-4A2D-B3EB-65ECC1A7862F}">
      <dgm:prSet/>
      <dgm:spPr/>
      <dgm:t>
        <a:bodyPr/>
        <a:lstStyle/>
        <a:p>
          <a:endParaRPr lang="en-US"/>
        </a:p>
      </dgm:t>
    </dgm:pt>
    <dgm:pt modelId="{FB1768D0-B167-43B9-B265-73F3F3058930}" type="sibTrans" cxnId="{C08267A1-654F-4A2D-B3EB-65ECC1A7862F}">
      <dgm:prSet/>
      <dgm:spPr/>
      <dgm:t>
        <a:bodyPr/>
        <a:lstStyle/>
        <a:p>
          <a:endParaRPr lang="en-US"/>
        </a:p>
      </dgm:t>
    </dgm:pt>
    <dgm:pt modelId="{BBC73F94-70E1-4859-9052-8DC90C8D6715}">
      <dgm:prSet phldrT="[Text]" custT="1"/>
      <dgm:spPr/>
      <dgm:t>
        <a:bodyPr/>
        <a:lstStyle/>
        <a:p>
          <a:r>
            <a:rPr lang="en-US" sz="2000" b="1" dirty="0"/>
            <a:t>Prior year’s aid</a:t>
          </a:r>
        </a:p>
      </dgm:t>
    </dgm:pt>
    <dgm:pt modelId="{5D9A6B33-064A-410B-8019-B63E215F6A89}" type="parTrans" cxnId="{D69C1447-2B29-46FD-911F-20753208A3EF}">
      <dgm:prSet/>
      <dgm:spPr/>
      <dgm:t>
        <a:bodyPr/>
        <a:lstStyle/>
        <a:p>
          <a:endParaRPr lang="en-US"/>
        </a:p>
      </dgm:t>
    </dgm:pt>
    <dgm:pt modelId="{2280133E-A9A5-49E9-8D75-95CC0459B262}" type="sibTrans" cxnId="{D69C1447-2B29-46FD-911F-20753208A3EF}">
      <dgm:prSet/>
      <dgm:spPr/>
      <dgm:t>
        <a:bodyPr/>
        <a:lstStyle/>
        <a:p>
          <a:endParaRPr lang="en-US"/>
        </a:p>
      </dgm:t>
    </dgm:pt>
    <dgm:pt modelId="{754B875B-0691-410A-97C9-3E74465D91BF}">
      <dgm:prSet phldrT="[Text]" custT="1"/>
      <dgm:spPr/>
      <dgm:t>
        <a:bodyPr/>
        <a:lstStyle/>
        <a:p>
          <a:r>
            <a:rPr lang="en-US" sz="2000" b="1" dirty="0"/>
            <a:t>(3) Foundation aid increase</a:t>
          </a:r>
        </a:p>
      </dgm:t>
    </dgm:pt>
    <dgm:pt modelId="{30756C17-1701-411C-BFAF-2C40CF20EBB6}" type="parTrans" cxnId="{1B942267-A816-45CB-8A1C-4239412696DB}">
      <dgm:prSet/>
      <dgm:spPr/>
      <dgm:t>
        <a:bodyPr/>
        <a:lstStyle/>
        <a:p>
          <a:endParaRPr lang="en-US"/>
        </a:p>
      </dgm:t>
    </dgm:pt>
    <dgm:pt modelId="{88F64EB7-D232-469F-BA75-D0080C1AD9BA}" type="sibTrans" cxnId="{1B942267-A816-45CB-8A1C-4239412696DB}">
      <dgm:prSet/>
      <dgm:spPr/>
      <dgm:t>
        <a:bodyPr/>
        <a:lstStyle/>
        <a:p>
          <a:endParaRPr lang="en-US"/>
        </a:p>
      </dgm:t>
    </dgm:pt>
    <dgm:pt modelId="{2EEC7D1F-8B8E-4BA2-8EE2-80432613E925}" type="pres">
      <dgm:prSet presAssocID="{C00430F2-3A60-4A45-B7AC-6CA57582CB66}" presName="Name0" presStyleCnt="0">
        <dgm:presLayoutVars>
          <dgm:chPref val="1"/>
          <dgm:dir/>
          <dgm:animOne val="branch"/>
          <dgm:animLvl val="lvl"/>
          <dgm:resizeHandles/>
        </dgm:presLayoutVars>
      </dgm:prSet>
      <dgm:spPr/>
    </dgm:pt>
    <dgm:pt modelId="{27215CC8-A891-4065-B278-59D6C3631C42}" type="pres">
      <dgm:prSet presAssocID="{8DDEAC36-96C3-4FC8-9D73-B25D4DB1CC48}" presName="vertOne" presStyleCnt="0"/>
      <dgm:spPr/>
    </dgm:pt>
    <dgm:pt modelId="{D3D97E42-BBDD-44BC-BD7D-306A5935E6BE}" type="pres">
      <dgm:prSet presAssocID="{8DDEAC36-96C3-4FC8-9D73-B25D4DB1CC48}" presName="txOne" presStyleLbl="node0" presStyleIdx="0" presStyleCnt="1" custScaleX="45337" custScaleY="192616" custLinFactNeighborX="9861">
        <dgm:presLayoutVars>
          <dgm:chPref val="3"/>
        </dgm:presLayoutVars>
      </dgm:prSet>
      <dgm:spPr/>
    </dgm:pt>
    <dgm:pt modelId="{AF3AAB1B-9D50-4C92-8B61-EA6F2C614CFA}" type="pres">
      <dgm:prSet presAssocID="{8DDEAC36-96C3-4FC8-9D73-B25D4DB1CC48}" presName="parTransOne" presStyleCnt="0"/>
      <dgm:spPr/>
    </dgm:pt>
    <dgm:pt modelId="{EC55F53F-5646-4948-BB79-39D8807E0A6E}" type="pres">
      <dgm:prSet presAssocID="{8DDEAC36-96C3-4FC8-9D73-B25D4DB1CC48}" presName="horzOne" presStyleCnt="0"/>
      <dgm:spPr/>
    </dgm:pt>
    <dgm:pt modelId="{796F7230-6563-4B29-9B31-1E6168EAE1A7}" type="pres">
      <dgm:prSet presAssocID="{BBC73F94-70E1-4859-9052-8DC90C8D6715}" presName="vertTwo" presStyleCnt="0"/>
      <dgm:spPr/>
    </dgm:pt>
    <dgm:pt modelId="{442432E0-A4E3-46FB-97E7-0E3EA82A162E}" type="pres">
      <dgm:prSet presAssocID="{BBC73F94-70E1-4859-9052-8DC90C8D6715}" presName="txTwo" presStyleLbl="node2" presStyleIdx="0" presStyleCnt="1" custScaleX="44721" custScaleY="143542" custLinFactNeighborX="9883">
        <dgm:presLayoutVars>
          <dgm:chPref val="3"/>
        </dgm:presLayoutVars>
      </dgm:prSet>
      <dgm:spPr/>
    </dgm:pt>
    <dgm:pt modelId="{48124641-4323-42B2-B58E-B49F11E870B5}" type="pres">
      <dgm:prSet presAssocID="{BBC73F94-70E1-4859-9052-8DC90C8D6715}" presName="parTransTwo" presStyleCnt="0"/>
      <dgm:spPr/>
    </dgm:pt>
    <dgm:pt modelId="{8729715E-41E4-401A-A812-8748A1B78655}" type="pres">
      <dgm:prSet presAssocID="{BBC73F94-70E1-4859-9052-8DC90C8D6715}" presName="horzTwo" presStyleCnt="0"/>
      <dgm:spPr/>
    </dgm:pt>
    <dgm:pt modelId="{BD74BFE4-71FF-4B50-B9A0-3A5FEFC66286}" type="pres">
      <dgm:prSet presAssocID="{754B875B-0691-410A-97C9-3E74465D91BF}" presName="vertThree" presStyleCnt="0"/>
      <dgm:spPr/>
    </dgm:pt>
    <dgm:pt modelId="{AEF5EB2D-885D-4A33-9CDE-3B3641688EF0}" type="pres">
      <dgm:prSet presAssocID="{754B875B-0691-410A-97C9-3E74465D91BF}" presName="txThree" presStyleLbl="node3" presStyleIdx="0" presStyleCnt="1" custScaleX="45074" custLinFactNeighborX="9883">
        <dgm:presLayoutVars>
          <dgm:chPref val="3"/>
        </dgm:presLayoutVars>
      </dgm:prSet>
      <dgm:spPr/>
    </dgm:pt>
    <dgm:pt modelId="{8E912812-0CE0-452D-9518-F16F6FBAF792}" type="pres">
      <dgm:prSet presAssocID="{754B875B-0691-410A-97C9-3E74465D91BF}" presName="horzThree" presStyleCnt="0"/>
      <dgm:spPr/>
    </dgm:pt>
  </dgm:ptLst>
  <dgm:cxnLst>
    <dgm:cxn modelId="{13E5571F-4E76-43C5-9805-7F4624ACB1C2}" type="presOf" srcId="{BBC73F94-70E1-4859-9052-8DC90C8D6715}" destId="{442432E0-A4E3-46FB-97E7-0E3EA82A162E}" srcOrd="0" destOrd="0" presId="urn:microsoft.com/office/officeart/2005/8/layout/architecture"/>
    <dgm:cxn modelId="{D69C1447-2B29-46FD-911F-20753208A3EF}" srcId="{8DDEAC36-96C3-4FC8-9D73-B25D4DB1CC48}" destId="{BBC73F94-70E1-4859-9052-8DC90C8D6715}" srcOrd="0" destOrd="0" parTransId="{5D9A6B33-064A-410B-8019-B63E215F6A89}" sibTransId="{2280133E-A9A5-49E9-8D75-95CC0459B262}"/>
    <dgm:cxn modelId="{1B942267-A816-45CB-8A1C-4239412696DB}" srcId="{BBC73F94-70E1-4859-9052-8DC90C8D6715}" destId="{754B875B-0691-410A-97C9-3E74465D91BF}" srcOrd="0" destOrd="0" parTransId="{30756C17-1701-411C-BFAF-2C40CF20EBB6}" sibTransId="{88F64EB7-D232-469F-BA75-D0080C1AD9BA}"/>
    <dgm:cxn modelId="{F9723E48-590B-4E2D-A195-F6A44AD5F815}" type="presOf" srcId="{8DDEAC36-96C3-4FC8-9D73-B25D4DB1CC48}" destId="{D3D97E42-BBDD-44BC-BD7D-306A5935E6BE}" srcOrd="0" destOrd="0" presId="urn:microsoft.com/office/officeart/2005/8/layout/architecture"/>
    <dgm:cxn modelId="{645EC350-B8D4-45D8-B435-2E97792DE2B4}" type="presOf" srcId="{754B875B-0691-410A-97C9-3E74465D91BF}" destId="{AEF5EB2D-885D-4A33-9CDE-3B3641688EF0}" srcOrd="0" destOrd="0" presId="urn:microsoft.com/office/officeart/2005/8/layout/architecture"/>
    <dgm:cxn modelId="{C08267A1-654F-4A2D-B3EB-65ECC1A7862F}" srcId="{C00430F2-3A60-4A45-B7AC-6CA57582CB66}" destId="{8DDEAC36-96C3-4FC8-9D73-B25D4DB1CC48}" srcOrd="0" destOrd="0" parTransId="{6A85C201-AD86-4A84-9AEA-EC906F83FE28}" sibTransId="{FB1768D0-B167-43B9-B265-73F3F3058930}"/>
    <dgm:cxn modelId="{5116E4B6-7A85-4644-A3B0-877B22337957}" type="presOf" srcId="{C00430F2-3A60-4A45-B7AC-6CA57582CB66}" destId="{2EEC7D1F-8B8E-4BA2-8EE2-80432613E925}" srcOrd="0" destOrd="0" presId="urn:microsoft.com/office/officeart/2005/8/layout/architecture"/>
    <dgm:cxn modelId="{E5885CBC-238B-49AE-B9BA-7079C6899F9F}" type="presParOf" srcId="{2EEC7D1F-8B8E-4BA2-8EE2-80432613E925}" destId="{27215CC8-A891-4065-B278-59D6C3631C42}" srcOrd="0" destOrd="0" presId="urn:microsoft.com/office/officeart/2005/8/layout/architecture"/>
    <dgm:cxn modelId="{D10351CE-2FD3-44FA-AD92-45006960C55D}" type="presParOf" srcId="{27215CC8-A891-4065-B278-59D6C3631C42}" destId="{D3D97E42-BBDD-44BC-BD7D-306A5935E6BE}" srcOrd="0" destOrd="0" presId="urn:microsoft.com/office/officeart/2005/8/layout/architecture"/>
    <dgm:cxn modelId="{1C9EB53B-8018-4F1E-AF96-38C86AA1947A}" type="presParOf" srcId="{27215CC8-A891-4065-B278-59D6C3631C42}" destId="{AF3AAB1B-9D50-4C92-8B61-EA6F2C614CFA}" srcOrd="1" destOrd="0" presId="urn:microsoft.com/office/officeart/2005/8/layout/architecture"/>
    <dgm:cxn modelId="{DF653F08-C764-4F03-A81F-3A7D2F998476}" type="presParOf" srcId="{27215CC8-A891-4065-B278-59D6C3631C42}" destId="{EC55F53F-5646-4948-BB79-39D8807E0A6E}" srcOrd="2" destOrd="0" presId="urn:microsoft.com/office/officeart/2005/8/layout/architecture"/>
    <dgm:cxn modelId="{E3C1C0DA-7C7B-477A-A8AC-59D694C5549E}" type="presParOf" srcId="{EC55F53F-5646-4948-BB79-39D8807E0A6E}" destId="{796F7230-6563-4B29-9B31-1E6168EAE1A7}" srcOrd="0" destOrd="0" presId="urn:microsoft.com/office/officeart/2005/8/layout/architecture"/>
    <dgm:cxn modelId="{937FDEDE-45E4-4366-A1E0-5762FD16573D}" type="presParOf" srcId="{796F7230-6563-4B29-9B31-1E6168EAE1A7}" destId="{442432E0-A4E3-46FB-97E7-0E3EA82A162E}" srcOrd="0" destOrd="0" presId="urn:microsoft.com/office/officeart/2005/8/layout/architecture"/>
    <dgm:cxn modelId="{C5A3061C-7F2B-44AD-8C78-3C6014902B47}" type="presParOf" srcId="{796F7230-6563-4B29-9B31-1E6168EAE1A7}" destId="{48124641-4323-42B2-B58E-B49F11E870B5}" srcOrd="1" destOrd="0" presId="urn:microsoft.com/office/officeart/2005/8/layout/architecture"/>
    <dgm:cxn modelId="{C3ED3C26-75B4-4350-9FBC-0E41FF0C399E}" type="presParOf" srcId="{796F7230-6563-4B29-9B31-1E6168EAE1A7}" destId="{8729715E-41E4-401A-A812-8748A1B78655}" srcOrd="2" destOrd="0" presId="urn:microsoft.com/office/officeart/2005/8/layout/architecture"/>
    <dgm:cxn modelId="{C8EFF641-EC6B-4035-9240-40EA3627EAF8}" type="presParOf" srcId="{8729715E-41E4-401A-A812-8748A1B78655}" destId="{BD74BFE4-71FF-4B50-B9A0-3A5FEFC66286}" srcOrd="0" destOrd="0" presId="urn:microsoft.com/office/officeart/2005/8/layout/architecture"/>
    <dgm:cxn modelId="{01B6155A-A39F-44A6-8E51-D19A15C320A9}" type="presParOf" srcId="{BD74BFE4-71FF-4B50-B9A0-3A5FEFC66286}" destId="{AEF5EB2D-885D-4A33-9CDE-3B3641688EF0}" srcOrd="0" destOrd="0" presId="urn:microsoft.com/office/officeart/2005/8/layout/architecture"/>
    <dgm:cxn modelId="{CFBE2782-792E-488D-9123-5AFD9FD792F4}" type="presParOf" srcId="{BD74BFE4-71FF-4B50-B9A0-3A5FEFC66286}" destId="{8E912812-0CE0-452D-9518-F16F6FBAF79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0D712-A947-41AF-91D3-571BD31CF7F3}">
      <dsp:nvSpPr>
        <dsp:cNvPr id="0" name=""/>
        <dsp:cNvSpPr/>
      </dsp:nvSpPr>
      <dsp:spPr>
        <a:xfrm>
          <a:off x="9242" y="740487"/>
          <a:ext cx="2762398" cy="2570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Define and calculate a foundation budget for each district</a:t>
          </a:r>
          <a:r>
            <a:rPr lang="en-US" sz="1800" kern="1200" dirty="0"/>
            <a:t>, given the specific grades, programs, and demographic characteristics of its students</a:t>
          </a:r>
        </a:p>
      </dsp:txBody>
      <dsp:txXfrm>
        <a:off x="84524" y="815769"/>
        <a:ext cx="2611834" cy="2419761"/>
      </dsp:txXfrm>
    </dsp:sp>
    <dsp:sp modelId="{4F2A453D-DFFC-4AE5-8FBF-C9E7ED730C7E}">
      <dsp:nvSpPr>
        <dsp:cNvPr id="0" name=""/>
        <dsp:cNvSpPr/>
      </dsp:nvSpPr>
      <dsp:spPr>
        <a:xfrm>
          <a:off x="3047880" y="1683112"/>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047880" y="1820127"/>
        <a:ext cx="409940" cy="411044"/>
      </dsp:txXfrm>
    </dsp:sp>
    <dsp:sp modelId="{AEA63AFF-9003-4769-A4B1-84E6AD2B766A}">
      <dsp:nvSpPr>
        <dsp:cNvPr id="0" name=""/>
        <dsp:cNvSpPr/>
      </dsp:nvSpPr>
      <dsp:spPr>
        <a:xfrm>
          <a:off x="3876600" y="740487"/>
          <a:ext cx="2762398" cy="2570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Determine an equitable local contribution requirement</a:t>
          </a:r>
          <a:r>
            <a:rPr lang="en-US" sz="1800" kern="1200" dirty="0"/>
            <a:t>, how much of the foundation budget that should be paid for by each city and town’s property tax, based upon the relative wealth of the municipality</a:t>
          </a:r>
        </a:p>
      </dsp:txBody>
      <dsp:txXfrm>
        <a:off x="3951882" y="815769"/>
        <a:ext cx="2611834" cy="2419761"/>
      </dsp:txXfrm>
    </dsp:sp>
    <dsp:sp modelId="{5327CE3A-EABB-4371-B12A-1F2059FB4C3A}">
      <dsp:nvSpPr>
        <dsp:cNvPr id="0" name=""/>
        <dsp:cNvSpPr/>
      </dsp:nvSpPr>
      <dsp:spPr>
        <a:xfrm>
          <a:off x="6915239" y="1683112"/>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915239" y="1820127"/>
        <a:ext cx="409940" cy="411044"/>
      </dsp:txXfrm>
    </dsp:sp>
    <dsp:sp modelId="{1DF52D8A-E4C9-4892-BAD3-3894A54008DE}">
      <dsp:nvSpPr>
        <dsp:cNvPr id="0" name=""/>
        <dsp:cNvSpPr/>
      </dsp:nvSpPr>
      <dsp:spPr>
        <a:xfrm>
          <a:off x="7743958" y="740487"/>
          <a:ext cx="2762398" cy="2570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Calculate state aid</a:t>
          </a:r>
          <a:r>
            <a:rPr lang="en-US" sz="1800" kern="1200" dirty="0"/>
            <a:t>, providing necessary funds to reach foundation or mandated minimum aid increases</a:t>
          </a:r>
        </a:p>
      </dsp:txBody>
      <dsp:txXfrm>
        <a:off x="7819240" y="815769"/>
        <a:ext cx="2611834" cy="2419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7FDC5-4DAC-4C1C-9513-65ED8BB05C8E}">
      <dsp:nvSpPr>
        <dsp:cNvPr id="0" name=""/>
        <dsp:cNvSpPr/>
      </dsp:nvSpPr>
      <dsp:spPr>
        <a:xfrm>
          <a:off x="1111" y="965102"/>
          <a:ext cx="1472871" cy="1472871"/>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2022 aggregate income </a:t>
          </a:r>
          <a:br>
            <a:rPr lang="en-US" sz="1200" kern="1200" dirty="0">
              <a:solidFill>
                <a:srgbClr val="000000"/>
              </a:solidFill>
            </a:rPr>
          </a:br>
          <a:r>
            <a:rPr lang="en-US" sz="1200" kern="1200" dirty="0">
              <a:solidFill>
                <a:srgbClr val="000000"/>
              </a:solidFill>
            </a:rPr>
            <a:t>X </a:t>
          </a:r>
          <a:br>
            <a:rPr lang="en-US" sz="1200" kern="1200" dirty="0">
              <a:solidFill>
                <a:srgbClr val="000000"/>
              </a:solidFill>
            </a:rPr>
          </a:br>
          <a:r>
            <a:rPr lang="en-US" sz="1200" kern="1200" dirty="0">
              <a:solidFill>
                <a:srgbClr val="000000"/>
              </a:solidFill>
            </a:rPr>
            <a:t>Statewide Income % </a:t>
          </a:r>
          <a:br>
            <a:rPr lang="en-US" sz="1200" kern="1200" dirty="0">
              <a:solidFill>
                <a:srgbClr val="000000"/>
              </a:solidFill>
            </a:rPr>
          </a:br>
          <a:r>
            <a:rPr lang="en-US" sz="1200" kern="1200" dirty="0">
              <a:solidFill>
                <a:srgbClr val="0D1969"/>
              </a:solidFill>
            </a:rPr>
            <a:t>1.5699%</a:t>
          </a:r>
          <a:endParaRPr lang="en-US" sz="1200" kern="1200" dirty="0">
            <a:solidFill>
              <a:srgbClr val="000000"/>
            </a:solidFill>
          </a:endParaRPr>
        </a:p>
      </dsp:txBody>
      <dsp:txXfrm>
        <a:off x="216808" y="1180799"/>
        <a:ext cx="1041477" cy="1041477"/>
      </dsp:txXfrm>
    </dsp:sp>
    <dsp:sp modelId="{FDFEC808-FBDA-42D6-85A2-82C5DCFC0E83}">
      <dsp:nvSpPr>
        <dsp:cNvPr id="0" name=""/>
        <dsp:cNvSpPr/>
      </dsp:nvSpPr>
      <dsp:spPr>
        <a:xfrm>
          <a:off x="1593579" y="1274405"/>
          <a:ext cx="854265" cy="85426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706812" y="1601076"/>
        <a:ext cx="627799" cy="200923"/>
      </dsp:txXfrm>
    </dsp:sp>
    <dsp:sp modelId="{6E648C0D-DCEC-4994-B282-1676B4A0C533}">
      <dsp:nvSpPr>
        <dsp:cNvPr id="0" name=""/>
        <dsp:cNvSpPr/>
      </dsp:nvSpPr>
      <dsp:spPr>
        <a:xfrm>
          <a:off x="2567442" y="965102"/>
          <a:ext cx="1472871" cy="1472871"/>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2024 EQV </a:t>
          </a:r>
          <a:br>
            <a:rPr lang="en-US" sz="1200" kern="1200" dirty="0">
              <a:solidFill>
                <a:srgbClr val="000000"/>
              </a:solidFill>
            </a:rPr>
          </a:br>
          <a:r>
            <a:rPr lang="en-US" sz="1200" kern="1200" dirty="0">
              <a:solidFill>
                <a:srgbClr val="000000"/>
              </a:solidFill>
            </a:rPr>
            <a:t>X </a:t>
          </a:r>
          <a:br>
            <a:rPr lang="en-US" sz="1200" kern="1200" dirty="0">
              <a:solidFill>
                <a:srgbClr val="000000"/>
              </a:solidFill>
            </a:rPr>
          </a:br>
          <a:r>
            <a:rPr lang="en-US" sz="1200" kern="1200" dirty="0">
              <a:solidFill>
                <a:srgbClr val="000000"/>
              </a:solidFill>
            </a:rPr>
            <a:t>Statewide Property </a:t>
          </a:r>
          <a:br>
            <a:rPr lang="en-US" sz="1200" kern="1200" dirty="0">
              <a:solidFill>
                <a:srgbClr val="000000"/>
              </a:solidFill>
            </a:rPr>
          </a:br>
          <a:r>
            <a:rPr lang="en-US" sz="1200" kern="1200" dirty="0">
              <a:solidFill>
                <a:srgbClr val="0D1969"/>
              </a:solidFill>
            </a:rPr>
            <a:t>0.3243%</a:t>
          </a:r>
          <a:endParaRPr lang="en-US" sz="1200" kern="1200" dirty="0">
            <a:solidFill>
              <a:srgbClr val="000000"/>
            </a:solidFill>
          </a:endParaRPr>
        </a:p>
      </dsp:txBody>
      <dsp:txXfrm>
        <a:off x="2783139" y="1180799"/>
        <a:ext cx="1041477" cy="1041477"/>
      </dsp:txXfrm>
    </dsp:sp>
    <dsp:sp modelId="{45322DC9-C190-4E90-9E93-D50A42EC5258}">
      <dsp:nvSpPr>
        <dsp:cNvPr id="0" name=""/>
        <dsp:cNvSpPr/>
      </dsp:nvSpPr>
      <dsp:spPr>
        <a:xfrm>
          <a:off x="4159910" y="1274405"/>
          <a:ext cx="854265" cy="85426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273143" y="1450384"/>
        <a:ext cx="627799" cy="502307"/>
      </dsp:txXfrm>
    </dsp:sp>
    <dsp:sp modelId="{4B2003F7-A90A-41D3-97D1-EBC42A6CB66D}">
      <dsp:nvSpPr>
        <dsp:cNvPr id="0" name=""/>
        <dsp:cNvSpPr/>
      </dsp:nvSpPr>
      <dsp:spPr>
        <a:xfrm>
          <a:off x="5133773" y="965102"/>
          <a:ext cx="1472871" cy="1472871"/>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0000"/>
              </a:solidFill>
            </a:rPr>
            <a:t>CEY</a:t>
          </a:r>
        </a:p>
      </dsp:txBody>
      <dsp:txXfrm>
        <a:off x="5349470" y="1180799"/>
        <a:ext cx="1041477" cy="1041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9BE8B-BD87-42A2-9764-1EB090F7B15B}">
      <dsp:nvSpPr>
        <dsp:cNvPr id="0" name=""/>
        <dsp:cNvSpPr/>
      </dsp:nvSpPr>
      <dsp:spPr>
        <a:xfrm>
          <a:off x="1799952" y="104744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Increase last year’s required local contribution by the MRGF</a:t>
          </a:r>
        </a:p>
      </dsp:txBody>
      <dsp:txXfrm>
        <a:off x="1826604" y="1074095"/>
        <a:ext cx="1766615" cy="856655"/>
      </dsp:txXfrm>
    </dsp:sp>
    <dsp:sp modelId="{82B584B0-124C-45FD-BE2B-109FC2367A9C}">
      <dsp:nvSpPr>
        <dsp:cNvPr id="0" name=""/>
        <dsp:cNvSpPr/>
      </dsp:nvSpPr>
      <dsp:spPr>
        <a:xfrm rot="18289469">
          <a:off x="3346477" y="958981"/>
          <a:ext cx="1274756" cy="40429"/>
        </a:xfrm>
        <a:custGeom>
          <a:avLst/>
          <a:gdLst/>
          <a:ahLst/>
          <a:cxnLst/>
          <a:rect l="0" t="0" r="0" b="0"/>
          <a:pathLst>
            <a:path>
              <a:moveTo>
                <a:pt x="0" y="20214"/>
              </a:moveTo>
              <a:lnTo>
                <a:pt x="1274756"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1987" y="947327"/>
        <a:ext cx="63737" cy="63737"/>
      </dsp:txXfrm>
    </dsp:sp>
    <dsp:sp modelId="{B3E8E1DF-4E1D-4AD2-B2E4-4593C4EB17D2}">
      <dsp:nvSpPr>
        <dsp:cNvPr id="0" name=""/>
        <dsp:cNvSpPr/>
      </dsp:nvSpPr>
      <dsp:spPr>
        <a:xfrm>
          <a:off x="4347840" y="989"/>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 If the PLC as a % of foundation is more than target</a:t>
          </a:r>
        </a:p>
      </dsp:txBody>
      <dsp:txXfrm>
        <a:off x="4374492" y="27641"/>
        <a:ext cx="1766615" cy="856655"/>
      </dsp:txXfrm>
    </dsp:sp>
    <dsp:sp modelId="{BF3BCB26-BF55-40DF-B618-CC5C172CA459}">
      <dsp:nvSpPr>
        <dsp:cNvPr id="0" name=""/>
        <dsp:cNvSpPr/>
      </dsp:nvSpPr>
      <dsp:spPr>
        <a:xfrm>
          <a:off x="6167759" y="435754"/>
          <a:ext cx="727967" cy="40429"/>
        </a:xfrm>
        <a:custGeom>
          <a:avLst/>
          <a:gdLst/>
          <a:ahLst/>
          <a:cxnLst/>
          <a:rect l="0" t="0" r="0" b="0"/>
          <a:pathLst>
            <a:path>
              <a:moveTo>
                <a:pt x="0" y="20214"/>
              </a:moveTo>
              <a:lnTo>
                <a:pt x="727967"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13544" y="437769"/>
        <a:ext cx="36398" cy="36398"/>
      </dsp:txXfrm>
    </dsp:sp>
    <dsp:sp modelId="{3AC7DFFC-322D-499F-BBD4-F622DC22D511}">
      <dsp:nvSpPr>
        <dsp:cNvPr id="0" name=""/>
        <dsp:cNvSpPr/>
      </dsp:nvSpPr>
      <dsp:spPr>
        <a:xfrm>
          <a:off x="6895727" y="989"/>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Reduce PLC by 100% of the gap</a:t>
          </a:r>
        </a:p>
      </dsp:txBody>
      <dsp:txXfrm>
        <a:off x="6922379" y="27641"/>
        <a:ext cx="1766615" cy="856655"/>
      </dsp:txXfrm>
    </dsp:sp>
    <dsp:sp modelId="{0F05C161-9291-4B88-95EB-C2952CEAE6E2}">
      <dsp:nvSpPr>
        <dsp:cNvPr id="0" name=""/>
        <dsp:cNvSpPr/>
      </dsp:nvSpPr>
      <dsp:spPr>
        <a:xfrm rot="3227421">
          <a:off x="3367695" y="1979378"/>
          <a:ext cx="1232356" cy="40429"/>
        </a:xfrm>
        <a:custGeom>
          <a:avLst/>
          <a:gdLst/>
          <a:ahLst/>
          <a:cxnLst/>
          <a:rect l="0" t="0" r="0" b="0"/>
          <a:pathLst>
            <a:path>
              <a:moveTo>
                <a:pt x="0" y="20214"/>
              </a:moveTo>
              <a:lnTo>
                <a:pt x="1232356"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3065" y="1968784"/>
        <a:ext cx="61617" cy="61617"/>
      </dsp:txXfrm>
    </dsp:sp>
    <dsp:sp modelId="{1432B6AB-057E-4A0D-9657-D3783F2ECED5}">
      <dsp:nvSpPr>
        <dsp:cNvPr id="0" name=""/>
        <dsp:cNvSpPr/>
      </dsp:nvSpPr>
      <dsp:spPr>
        <a:xfrm>
          <a:off x="4347876" y="204178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PLC as a % of foundation is less than target</a:t>
          </a:r>
        </a:p>
      </dsp:txBody>
      <dsp:txXfrm>
        <a:off x="4374528" y="2068435"/>
        <a:ext cx="1766615" cy="856655"/>
      </dsp:txXfrm>
    </dsp:sp>
    <dsp:sp modelId="{D7BE62FF-0CAE-464A-A74F-4D9B02DD80A7}">
      <dsp:nvSpPr>
        <dsp:cNvPr id="0" name=""/>
        <dsp:cNvSpPr/>
      </dsp:nvSpPr>
      <dsp:spPr>
        <a:xfrm rot="18372415">
          <a:off x="5915605" y="1979378"/>
          <a:ext cx="1232313" cy="40429"/>
        </a:xfrm>
        <a:custGeom>
          <a:avLst/>
          <a:gdLst/>
          <a:ahLst/>
          <a:cxnLst/>
          <a:rect l="0" t="0" r="0" b="0"/>
          <a:pathLst>
            <a:path>
              <a:moveTo>
                <a:pt x="0" y="20214"/>
              </a:moveTo>
              <a:lnTo>
                <a:pt x="1232313"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00954" y="1968785"/>
        <a:ext cx="61615" cy="61615"/>
      </dsp:txXfrm>
    </dsp:sp>
    <dsp:sp modelId="{6D865775-3ACD-4970-8DBE-5A7212F4BE41}">
      <dsp:nvSpPr>
        <dsp:cNvPr id="0" name=""/>
        <dsp:cNvSpPr/>
      </dsp:nvSpPr>
      <dsp:spPr>
        <a:xfrm>
          <a:off x="6895727" y="104744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&lt; than 2.5%, the PLC is the new requirement </a:t>
          </a:r>
        </a:p>
      </dsp:txBody>
      <dsp:txXfrm>
        <a:off x="6922379" y="1074095"/>
        <a:ext cx="1766615" cy="856655"/>
      </dsp:txXfrm>
    </dsp:sp>
    <dsp:sp modelId="{7E0A7B99-ADC5-46E5-9FC3-A5A6A52B8BFB}">
      <dsp:nvSpPr>
        <dsp:cNvPr id="0" name=""/>
        <dsp:cNvSpPr/>
      </dsp:nvSpPr>
      <dsp:spPr>
        <a:xfrm rot="245693">
          <a:off x="6166864" y="2502605"/>
          <a:ext cx="729794" cy="40429"/>
        </a:xfrm>
        <a:custGeom>
          <a:avLst/>
          <a:gdLst/>
          <a:ahLst/>
          <a:cxnLst/>
          <a:rect l="0" t="0" r="0" b="0"/>
          <a:pathLst>
            <a:path>
              <a:moveTo>
                <a:pt x="0" y="20214"/>
              </a:moveTo>
              <a:lnTo>
                <a:pt x="729794"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13517" y="2504575"/>
        <a:ext cx="36489" cy="36489"/>
      </dsp:txXfrm>
    </dsp:sp>
    <dsp:sp modelId="{CE00BF54-49A3-403A-952B-34BCF99D061C}">
      <dsp:nvSpPr>
        <dsp:cNvPr id="0" name=""/>
        <dsp:cNvSpPr/>
      </dsp:nvSpPr>
      <dsp:spPr>
        <a:xfrm>
          <a:off x="6895727" y="2093896"/>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between 2.5% and 7.5%, add 1% to PLC</a:t>
          </a:r>
        </a:p>
      </dsp:txBody>
      <dsp:txXfrm>
        <a:off x="6922379" y="2120548"/>
        <a:ext cx="1766615" cy="856655"/>
      </dsp:txXfrm>
    </dsp:sp>
    <dsp:sp modelId="{FA5D3E23-F91F-4083-9503-C29FC8C5583D}">
      <dsp:nvSpPr>
        <dsp:cNvPr id="0" name=""/>
        <dsp:cNvSpPr/>
      </dsp:nvSpPr>
      <dsp:spPr>
        <a:xfrm rot="3388247">
          <a:off x="5872836" y="3025832"/>
          <a:ext cx="1317852" cy="40429"/>
        </a:xfrm>
        <a:custGeom>
          <a:avLst/>
          <a:gdLst/>
          <a:ahLst/>
          <a:cxnLst/>
          <a:rect l="0" t="0" r="0" b="0"/>
          <a:pathLst>
            <a:path>
              <a:moveTo>
                <a:pt x="0" y="20214"/>
              </a:moveTo>
              <a:lnTo>
                <a:pt x="1317852"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98815" y="3013100"/>
        <a:ext cx="65892" cy="65892"/>
      </dsp:txXfrm>
    </dsp:sp>
    <dsp:sp modelId="{F36B49DE-9975-46A4-A784-C649D401976D}">
      <dsp:nvSpPr>
        <dsp:cNvPr id="0" name=""/>
        <dsp:cNvSpPr/>
      </dsp:nvSpPr>
      <dsp:spPr>
        <a:xfrm>
          <a:off x="6895727" y="3140350"/>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&gt; 7.5%, add 2% to PLC</a:t>
          </a:r>
        </a:p>
      </dsp:txBody>
      <dsp:txXfrm>
        <a:off x="6922379" y="3167002"/>
        <a:ext cx="1766615" cy="856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97E42-BBDD-44BC-BD7D-306A5935E6BE}">
      <dsp:nvSpPr>
        <dsp:cNvPr id="0" name=""/>
        <dsp:cNvSpPr/>
      </dsp:nvSpPr>
      <dsp:spPr>
        <a:xfrm>
          <a:off x="2028812" y="2375027"/>
          <a:ext cx="2469840" cy="177053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 This year’s required local contribution</a:t>
          </a:r>
        </a:p>
      </dsp:txBody>
      <dsp:txXfrm>
        <a:off x="2080669" y="2426884"/>
        <a:ext cx="2366126" cy="1666823"/>
      </dsp:txXfrm>
    </dsp:sp>
    <dsp:sp modelId="{442432E0-A4E3-46FB-97E7-0E3EA82A162E}">
      <dsp:nvSpPr>
        <dsp:cNvPr id="0" name=""/>
        <dsp:cNvSpPr/>
      </dsp:nvSpPr>
      <dsp:spPr>
        <a:xfrm>
          <a:off x="2048116" y="987885"/>
          <a:ext cx="2431526" cy="131944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Prior year’s aid</a:t>
          </a:r>
        </a:p>
      </dsp:txBody>
      <dsp:txXfrm>
        <a:off x="2086761" y="1026530"/>
        <a:ext cx="2354236" cy="1242156"/>
      </dsp:txXfrm>
    </dsp:sp>
    <dsp:sp modelId="{AEF5EB2D-885D-4A33-9CDE-3B3641688EF0}">
      <dsp:nvSpPr>
        <dsp:cNvPr id="0" name=""/>
        <dsp:cNvSpPr/>
      </dsp:nvSpPr>
      <dsp:spPr>
        <a:xfrm>
          <a:off x="2038520" y="985"/>
          <a:ext cx="2450719" cy="91920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(3) Foundation aid increase</a:t>
          </a:r>
        </a:p>
      </dsp:txBody>
      <dsp:txXfrm>
        <a:off x="2065443" y="27908"/>
        <a:ext cx="2396873" cy="8653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2025/1/17</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2025/1/17</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94090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2485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77232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57720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Tree>
    <p:extLst>
      <p:ext uri="{BB962C8B-B14F-4D97-AF65-F5344CB8AC3E}">
        <p14:creationId xmlns:p14="http://schemas.microsoft.com/office/powerpoint/2010/main" val="1984471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83422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34CB8AC8-4CBB-4EB7-87CA-1E3AA15FBF46}"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036119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4231492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235756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18</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789719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5279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595296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375464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87526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94277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440928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9832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711050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26</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64237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62607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0733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6973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11278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94545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331626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222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071332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7029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8" descr="Colored background box.">
            <a:extLst>
              <a:ext uri="{FF2B5EF4-FFF2-40B4-BE49-F238E27FC236}">
                <a16:creationId xmlns:a16="http://schemas.microsoft.com/office/drawing/2014/main" id="{88C5A6DB-E7A4-37D5-9397-9E8D8B1074DC}"/>
              </a:ext>
            </a:extLst>
          </p:cNvPr>
          <p:cNvSpPr/>
          <p:nvPr userDrawn="1"/>
        </p:nvSpPr>
        <p:spPr>
          <a:xfrm>
            <a:off x="0" y="0"/>
            <a:ext cx="12192000" cy="298886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9" descr="Colored background box.">
            <a:extLst>
              <a:ext uri="{FF2B5EF4-FFF2-40B4-BE49-F238E27FC236}">
                <a16:creationId xmlns:a16="http://schemas.microsoft.com/office/drawing/2014/main" id="{BB8BABF3-EEB2-5598-919C-2BD6AD0B3781}"/>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3" descr="White graphic line.">
            <a:extLst>
              <a:ext uri="{FF2B5EF4-FFF2-40B4-BE49-F238E27FC236}">
                <a16:creationId xmlns:a16="http://schemas.microsoft.com/office/drawing/2014/main" id="{8ACDF086-4105-E4F7-46B3-C0169C3E125D}"/>
              </a:ext>
            </a:extLst>
          </p:cNvPr>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81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22152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FC7C254-86A2-4E24-9673-6F8E14DA08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594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1668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one column bullet points">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8" name="Title 7">
            <a:extLst>
              <a:ext uri="{FF2B5EF4-FFF2-40B4-BE49-F238E27FC236}">
                <a16:creationId xmlns:a16="http://schemas.microsoft.com/office/drawing/2014/main" id="{CDD6A2E3-BBEE-4ABF-9D41-A4FDDCCEA92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0614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0" name="图片占位符 2">
            <a:extLst>
              <a:ext uri="{FF2B5EF4-FFF2-40B4-BE49-F238E27FC236}">
                <a16:creationId xmlns:a16="http://schemas.microsoft.com/office/drawing/2014/main" id="{91BACC49-F766-444F-90DC-64E004B0AB1D}"/>
              </a:ext>
            </a:extLst>
          </p:cNvPr>
          <p:cNvSpPr>
            <a:spLocks noGrp="1"/>
          </p:cNvSpPr>
          <p:nvPr>
            <p:ph type="pic" idx="14"/>
          </p:nvPr>
        </p:nvSpPr>
        <p:spPr>
          <a:xfrm>
            <a:off x="5313817" y="1684339"/>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Tree>
    <p:extLst>
      <p:ext uri="{BB962C8B-B14F-4D97-AF65-F5344CB8AC3E}">
        <p14:creationId xmlns:p14="http://schemas.microsoft.com/office/powerpoint/2010/main" val="899184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3760573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0"/>
            <a:ext cx="12192000" cy="298886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053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3" cstate="email">
            <a:duotone>
              <a:prstClr val="black"/>
              <a:schemeClr val="bg1">
                <a:lumMod val="65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354442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88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04258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39767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16624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1465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0700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20051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08691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p:nvPicPr>
        <p:blipFill>
          <a:blip r:embed="rId2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20380404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72" r:id="rId12"/>
    <p:sldLayoutId id="2147483677" r:id="rId13"/>
    <p:sldLayoutId id="2147483678" r:id="rId14"/>
    <p:sldLayoutId id="2147483679" r:id="rId15"/>
    <p:sldLayoutId id="2147483680" r:id="rId16"/>
    <p:sldLayoutId id="2147483681" r:id="rId17"/>
    <p:sldLayoutId id="2147483665" r:id="rId18"/>
    <p:sldLayoutId id="2147483654" r:id="rId19"/>
    <p:sldLayoutId id="2147483663" r:id="rId20"/>
  </p:sldLayoutIdLst>
  <p:hf sldNum="0"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malegislature.gov/Laws/SessionLaws/Acts/2019/Chapter13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zh-CN" sz="4000" dirty="0">
                <a:latin typeface="Segoe SemiBold" panose="020B0703040204020203" pitchFamily="34" charset="0"/>
                <a:cs typeface="Segoe SemiBold" panose="020B0703040204020203" pitchFamily="34" charset="0"/>
              </a:rPr>
              <a:t>Preliminary FY26 Chapter 70 aid and Charter reimbursements (House 1)</a:t>
            </a:r>
            <a:endParaRPr lang="en-US" sz="4000" dirty="0"/>
          </a:p>
        </p:txBody>
      </p:sp>
      <p:sp>
        <p:nvSpPr>
          <p:cNvPr id="3" name="Subtitle 2"/>
          <p:cNvSpPr>
            <a:spLocks noGrp="1"/>
          </p:cNvSpPr>
          <p:nvPr>
            <p:ph type="subTitle" idx="1"/>
          </p:nvPr>
        </p:nvSpPr>
        <p:spPr/>
        <p:txBody>
          <a:bodyPr/>
          <a:lstStyle/>
          <a:p>
            <a:pPr>
              <a:lnSpc>
                <a:spcPct val="100000"/>
              </a:lnSpc>
            </a:pPr>
            <a:r>
              <a:rPr lang="en-US" dirty="0">
                <a:latin typeface="Segoe"/>
              </a:rPr>
              <a:t>January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Foundation budget rate increases being implemented in FY26 have been incorporated into our projected FY26 tuition rates</a:t>
            </a:r>
          </a:p>
          <a:p>
            <a:r>
              <a:rPr lang="en-US" dirty="0"/>
              <a:t>In addition, charter school low-income enrollment for FY26 has been identified using the same eligibility criteria used for districts (see slide 4)</a:t>
            </a:r>
          </a:p>
        </p:txBody>
      </p:sp>
      <p:sp>
        <p:nvSpPr>
          <p:cNvPr id="2" name="Title 1"/>
          <p:cNvSpPr>
            <a:spLocks noGrp="1"/>
          </p:cNvSpPr>
          <p:nvPr>
            <p:ph type="title"/>
          </p:nvPr>
        </p:nvSpPr>
        <p:spPr/>
        <p:txBody>
          <a:bodyPr>
            <a:normAutofit/>
          </a:bodyPr>
          <a:lstStyle/>
          <a:p>
            <a:r>
              <a:rPr lang="en-US" sz="3200" dirty="0"/>
              <a:t>Tuition rates for Commonwealth charter schools are based on the same foundation budget rates used in Chapter 70</a:t>
            </a:r>
          </a:p>
        </p:txBody>
      </p:sp>
    </p:spTree>
    <p:extLst>
      <p:ext uri="{BB962C8B-B14F-4D97-AF65-F5344CB8AC3E}">
        <p14:creationId xmlns:p14="http://schemas.microsoft.com/office/powerpoint/2010/main" val="249199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Autofit/>
          </a:bodyPr>
          <a:lstStyle/>
          <a:p>
            <a:r>
              <a:rPr lang="en-US" sz="2000" dirty="0"/>
              <a:t>Funding for first year reimbursements is prioritized over funding for second year reimbursements</a:t>
            </a:r>
          </a:p>
          <a:p>
            <a:r>
              <a:rPr lang="en-US" sz="2000" dirty="0"/>
              <a:t>The reimbursement formula for transitional aid to districts reflects the change enacted by Section 38 of the FY20 budget, with an entitlement of 100% of any tuition increase in the first year, 60% in the second year, and 40% in the third year</a:t>
            </a:r>
            <a:endParaRPr lang="en-US" sz="2000" dirty="0">
              <a:highlight>
                <a:srgbClr val="FFFF00"/>
              </a:highlight>
            </a:endParaRPr>
          </a:p>
          <a:p>
            <a:r>
              <a:rPr lang="en-US" sz="2000" dirty="0"/>
              <a:t>FY26 budget allocates $179.1 million for these reimbursements</a:t>
            </a:r>
          </a:p>
          <a:p>
            <a:r>
              <a:rPr lang="en-US" sz="2000" dirty="0">
                <a:latin typeface="Segoe UI"/>
                <a:cs typeface="Segoe UI"/>
              </a:rPr>
              <a:t>The facilities component of the tuition rate is $1,188 per pupil, with this cost fully reimbursed by the state as in prior years</a:t>
            </a:r>
          </a:p>
        </p:txBody>
      </p:sp>
      <p:sp>
        <p:nvSpPr>
          <p:cNvPr id="2" name="Title 1"/>
          <p:cNvSpPr>
            <a:spLocks noGrp="1"/>
          </p:cNvSpPr>
          <p:nvPr>
            <p:ph type="title"/>
          </p:nvPr>
        </p:nvSpPr>
        <p:spPr/>
        <p:txBody>
          <a:bodyPr>
            <a:normAutofit/>
          </a:bodyPr>
          <a:lstStyle/>
          <a:p>
            <a:r>
              <a:rPr lang="en-US" sz="3200" dirty="0"/>
              <a:t>House 1 implements the 3-year (100%/60%/40%) schedule for transition aid tied to year over year tuition growth</a:t>
            </a:r>
          </a:p>
        </p:txBody>
      </p:sp>
    </p:spTree>
    <p:extLst>
      <p:ext uri="{BB962C8B-B14F-4D97-AF65-F5344CB8AC3E}">
        <p14:creationId xmlns:p14="http://schemas.microsoft.com/office/powerpoint/2010/main" val="325161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Calculating Chapter 70 local contribution requirements and state aid</a:t>
            </a:r>
            <a:endParaRPr kumimoji="0" lang="zh-CN" altLang="en-US" sz="3600" b="1"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71670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To ensure that every district has sufficient resources to meet its foundation budget spending level, through an equitable combination of local property taxes and state aid.</a:t>
            </a:r>
          </a:p>
        </p:txBody>
      </p:sp>
      <p:sp>
        <p:nvSpPr>
          <p:cNvPr id="2" name="Title 1"/>
          <p:cNvSpPr>
            <a:spLocks noGrp="1"/>
          </p:cNvSpPr>
          <p:nvPr>
            <p:ph type="title"/>
          </p:nvPr>
        </p:nvSpPr>
        <p:spPr/>
        <p:txBody>
          <a:bodyPr>
            <a:normAutofit/>
          </a:bodyPr>
          <a:lstStyle/>
          <a:p>
            <a:r>
              <a:rPr lang="en-US" sz="3200" dirty="0"/>
              <a:t>Goal of the Chapter 70 formula </a:t>
            </a:r>
          </a:p>
        </p:txBody>
      </p:sp>
    </p:spTree>
    <p:extLst>
      <p:ext uri="{BB962C8B-B14F-4D97-AF65-F5344CB8AC3E}">
        <p14:creationId xmlns:p14="http://schemas.microsoft.com/office/powerpoint/2010/main" val="8792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House 1, these are specified as:</a:t>
            </a:r>
          </a:p>
          <a:p>
            <a:pPr lvl="1"/>
            <a:r>
              <a:rPr lang="en-US" dirty="0">
                <a:latin typeface="Segoe UI" panose="020B0502040204020203" pitchFamily="34" charset="0"/>
                <a:cs typeface="Segoe UI" panose="020B0502040204020203" pitchFamily="34" charset="0"/>
              </a:rPr>
              <a:t>Total state target local contribution = 59%</a:t>
            </a:r>
          </a:p>
          <a:p>
            <a:pPr lvl="1"/>
            <a:r>
              <a:rPr lang="en-US" dirty="0">
                <a:latin typeface="Segoe UI" panose="020B0502040204020203" pitchFamily="34" charset="0"/>
                <a:cs typeface="Segoe UI" panose="020B0502040204020203" pitchFamily="34" charset="0"/>
              </a:rPr>
              <a:t>Effort reduction = 100%</a:t>
            </a:r>
          </a:p>
          <a:p>
            <a:pPr lvl="1"/>
            <a:r>
              <a:rPr lang="en-US" dirty="0">
                <a:latin typeface="Segoe UI" panose="020B0502040204020203" pitchFamily="34" charset="0"/>
                <a:cs typeface="Segoe UI" panose="020B0502040204020203" pitchFamily="34" charset="0"/>
              </a:rPr>
              <a:t>Minimum aid = $75 per pupil</a:t>
            </a:r>
          </a:p>
          <a:p>
            <a:endParaRPr lang="en-US" dirty="0"/>
          </a:p>
        </p:txBody>
      </p:sp>
      <p:sp>
        <p:nvSpPr>
          <p:cNvPr id="2" name="Title 1"/>
          <p:cNvSpPr>
            <a:spLocks noGrp="1"/>
          </p:cNvSpPr>
          <p:nvPr>
            <p:ph type="title"/>
          </p:nvPr>
        </p:nvSpPr>
        <p:spPr/>
        <p:txBody>
          <a:bodyPr>
            <a:normAutofit/>
          </a:bodyPr>
          <a:lstStyle/>
          <a:p>
            <a:r>
              <a:rPr lang="en-US" sz="3200" dirty="0"/>
              <a:t>The updated formula includes three parameters to be specified in each year’s general appropriations act</a:t>
            </a:r>
          </a:p>
        </p:txBody>
      </p:sp>
    </p:spTree>
    <p:extLst>
      <p:ext uri="{BB962C8B-B14F-4D97-AF65-F5344CB8AC3E}">
        <p14:creationId xmlns:p14="http://schemas.microsoft.com/office/powerpoint/2010/main" val="186766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sz="3200" dirty="0"/>
              <a:t>There are 6 factors that work together to determine a district’s Chapter 70 aid</a:t>
            </a:r>
          </a:p>
        </p:txBody>
      </p:sp>
      <p:sp>
        <p:nvSpPr>
          <p:cNvPr id="25604" name="Content Placeholder 5"/>
          <p:cNvSpPr txBox="1">
            <a:spLocks/>
          </p:cNvSpPr>
          <p:nvPr/>
        </p:nvSpPr>
        <p:spPr bwMode="auto">
          <a:xfrm>
            <a:off x="838200" y="1966911"/>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Foundation Budget</a:t>
            </a:r>
          </a:p>
          <a:p>
            <a:pPr marL="342900" indent="-342900" fontAlgn="base">
              <a:spcBef>
                <a:spcPct val="20000"/>
              </a:spcBef>
              <a:spcAft>
                <a:spcPct val="0"/>
              </a:spcAft>
              <a:buFont typeface="Arial" charset="0"/>
              <a:buChar char="•"/>
            </a:pPr>
            <a:r>
              <a:rPr lang="en-US" sz="3200" dirty="0">
                <a:solidFill>
                  <a:srgbClr val="0D1969"/>
                </a:solidFill>
                <a:cs typeface="Arial" charset="0"/>
              </a:rPr>
              <a:t>Enrollment</a:t>
            </a:r>
          </a:p>
          <a:p>
            <a:pPr marL="342900" indent="-342900" fontAlgn="base">
              <a:spcBef>
                <a:spcPct val="20000"/>
              </a:spcBef>
              <a:spcAft>
                <a:spcPct val="0"/>
              </a:spcAft>
              <a:buFont typeface="Arial" charset="0"/>
              <a:buChar char="•"/>
            </a:pPr>
            <a:r>
              <a:rPr lang="en-US" sz="3200" dirty="0">
                <a:solidFill>
                  <a:srgbClr val="0D1969"/>
                </a:solidFill>
                <a:cs typeface="Arial" charset="0"/>
              </a:rPr>
              <a:t>Wage Adjustment Factor</a:t>
            </a:r>
          </a:p>
          <a:p>
            <a:pPr marL="342900" indent="-342900" fontAlgn="base">
              <a:spcBef>
                <a:spcPct val="20000"/>
              </a:spcBef>
              <a:spcAft>
                <a:spcPct val="0"/>
              </a:spcAft>
              <a:buFont typeface="Arial" charset="0"/>
              <a:buChar char="•"/>
            </a:pPr>
            <a:r>
              <a:rPr lang="en-US" sz="3200" dirty="0">
                <a:solidFill>
                  <a:srgbClr val="0D1969"/>
                </a:solidFill>
                <a:cs typeface="Arial" charset="0"/>
              </a:rPr>
              <a:t>Inflation</a:t>
            </a:r>
          </a:p>
        </p:txBody>
      </p:sp>
      <p:sp>
        <p:nvSpPr>
          <p:cNvPr id="25605" name="Content Placeholder 6"/>
          <p:cNvSpPr txBox="1">
            <a:spLocks/>
          </p:cNvSpPr>
          <p:nvPr/>
        </p:nvSpPr>
        <p:spPr bwMode="auto">
          <a:xfrm>
            <a:off x="6324600" y="1966911"/>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Local Contribution</a:t>
            </a:r>
          </a:p>
          <a:p>
            <a:pPr marL="342900" indent="-342900" fontAlgn="base">
              <a:spcBef>
                <a:spcPct val="20000"/>
              </a:spcBef>
              <a:spcAft>
                <a:spcPct val="0"/>
              </a:spcAft>
              <a:buFont typeface="Arial" charset="0"/>
              <a:buChar char="•"/>
            </a:pPr>
            <a:r>
              <a:rPr lang="en-US" sz="3200" dirty="0">
                <a:solidFill>
                  <a:srgbClr val="0D1969"/>
                </a:solidFill>
                <a:cs typeface="Arial" charset="0"/>
              </a:rPr>
              <a:t>Property value</a:t>
            </a:r>
          </a:p>
          <a:p>
            <a:pPr marL="342900" indent="-342900" fontAlgn="base">
              <a:spcBef>
                <a:spcPct val="20000"/>
              </a:spcBef>
              <a:spcAft>
                <a:spcPct val="0"/>
              </a:spcAft>
              <a:buFont typeface="Arial" charset="0"/>
              <a:buChar char="•"/>
            </a:pPr>
            <a:r>
              <a:rPr lang="en-US" sz="3200" dirty="0">
                <a:solidFill>
                  <a:srgbClr val="0D1969"/>
                </a:solidFill>
                <a:cs typeface="Arial" charset="0"/>
              </a:rPr>
              <a:t>Income</a:t>
            </a:r>
          </a:p>
          <a:p>
            <a:pPr marL="342900" indent="-342900" fontAlgn="base">
              <a:spcBef>
                <a:spcPct val="20000"/>
              </a:spcBef>
              <a:spcAft>
                <a:spcPct val="0"/>
              </a:spcAft>
              <a:buFont typeface="Arial" charset="0"/>
              <a:buChar char="•"/>
            </a:pPr>
            <a:r>
              <a:rPr lang="en-US" sz="3200" dirty="0">
                <a:solidFill>
                  <a:srgbClr val="0D1969"/>
                </a:solidFill>
                <a:cs typeface="Arial" charset="0"/>
              </a:rPr>
              <a:t>Municipal Revenue Growth Factor</a:t>
            </a:r>
          </a:p>
        </p:txBody>
      </p:sp>
    </p:spTree>
    <p:extLst>
      <p:ext uri="{BB962C8B-B14F-4D97-AF65-F5344CB8AC3E}">
        <p14:creationId xmlns:p14="http://schemas.microsoft.com/office/powerpoint/2010/main" val="273347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is a flow chart showing the 3 steps for determining each district's Chapter 70 aid."/>
          <p:cNvGraphicFramePr>
            <a:graphicFrameLocks noGrp="1"/>
          </p:cNvGraphicFramePr>
          <p:nvPr>
            <p:ph idx="1"/>
            <p:extLst>
              <p:ext uri="{D42A27DB-BD31-4B8C-83A1-F6EECF244321}">
                <p14:modId xmlns:p14="http://schemas.microsoft.com/office/powerpoint/2010/main" val="1632010998"/>
              </p:ext>
            </p:extLst>
          </p:nvPr>
        </p:nvGraphicFramePr>
        <p:xfrm>
          <a:off x="838200" y="1594405"/>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3200" dirty="0"/>
              <a:t>There are three primary steps in determining each district’s Chapter 70 aid</a:t>
            </a:r>
          </a:p>
        </p:txBody>
      </p:sp>
      <p:sp>
        <p:nvSpPr>
          <p:cNvPr id="5" name="TextBox 4"/>
          <p:cNvSpPr txBox="1"/>
          <p:nvPr/>
        </p:nvSpPr>
        <p:spPr>
          <a:xfrm>
            <a:off x="641350" y="5350690"/>
            <a:ext cx="10909300" cy="7747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Required Local Contribution + State Aid = a district’s net school spending (NSS) requirement</a:t>
            </a:r>
          </a:p>
          <a:p>
            <a:pPr algn="ctr"/>
            <a:r>
              <a:rPr lang="en-US" sz="2200" dirty="0">
                <a:solidFill>
                  <a:schemeClr val="tx1"/>
                </a:solidFill>
              </a:rPr>
              <a:t>This is the minimum amount that a district must spend to comply with state law</a:t>
            </a:r>
          </a:p>
        </p:txBody>
      </p:sp>
    </p:spTree>
    <p:extLst>
      <p:ext uri="{BB962C8B-B14F-4D97-AF65-F5344CB8AC3E}">
        <p14:creationId xmlns:p14="http://schemas.microsoft.com/office/powerpoint/2010/main" val="41497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Each district's foundation budget is calculated by multiplying the number of pupils in 13 enrollment categories by cost rates in 11 functional areas</a:t>
            </a:r>
          </a:p>
        </p:txBody>
      </p:sp>
      <p:sp>
        <p:nvSpPr>
          <p:cNvPr id="4" name="Rectangle 3" descr="All of your students are counted in categories 1-10.  Special education and economically disadvantaged costs are treated as “costs above the base” and are captured in 11-13.&#10;"/>
          <p:cNvSpPr/>
          <p:nvPr/>
        </p:nvSpPr>
        <p:spPr>
          <a:xfrm>
            <a:off x="2399265" y="5886598"/>
            <a:ext cx="7393466" cy="584775"/>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square" anchor="ctr">
            <a:spAutoFit/>
          </a:bodyPr>
          <a:lstStyle/>
          <a:p>
            <a:pPr algn="ctr">
              <a:defRPr/>
            </a:pPr>
            <a:r>
              <a:rPr lang="en-US" sz="1600" dirty="0"/>
              <a:t>All students are counted in categories 1−7; special education, English learner, </a:t>
            </a:r>
            <a:br>
              <a:rPr lang="en-US" sz="1600" dirty="0"/>
            </a:br>
            <a:r>
              <a:rPr lang="en-US" sz="1600" dirty="0"/>
              <a:t>and low-income costs are treated as costs above the base and are captured in 8−13</a:t>
            </a:r>
            <a:endParaRPr lang="en-US" sz="1600" dirty="0">
              <a:solidFill>
                <a:prstClr val="white"/>
              </a:solidFill>
            </a:endParaRPr>
          </a:p>
        </p:txBody>
      </p:sp>
      <p:pic>
        <p:nvPicPr>
          <p:cNvPr id="6" name="Picture 5" descr="Foundation budget table">
            <a:extLst>
              <a:ext uri="{FF2B5EF4-FFF2-40B4-BE49-F238E27FC236}">
                <a16:creationId xmlns:a16="http://schemas.microsoft.com/office/drawing/2014/main" id="{AC415FE5-E974-8919-C755-DBC08196DE40}"/>
              </a:ext>
            </a:extLst>
          </p:cNvPr>
          <p:cNvPicPr>
            <a:picLocks noChangeAspect="1"/>
          </p:cNvPicPr>
          <p:nvPr/>
        </p:nvPicPr>
        <p:blipFill>
          <a:blip r:embed="rId3"/>
          <a:stretch>
            <a:fillRect/>
          </a:stretch>
        </p:blipFill>
        <p:spPr>
          <a:xfrm>
            <a:off x="191268" y="1698171"/>
            <a:ext cx="11928724" cy="4139445"/>
          </a:xfrm>
          <a:prstGeom prst="rect">
            <a:avLst/>
          </a:prstGeom>
          <a:solidFill>
            <a:schemeClr val="accent2"/>
          </a:solidFill>
        </p:spPr>
      </p:pic>
    </p:spTree>
    <p:extLst>
      <p:ext uri="{BB962C8B-B14F-4D97-AF65-F5344CB8AC3E}">
        <p14:creationId xmlns:p14="http://schemas.microsoft.com/office/powerpoint/2010/main" val="103390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Foundation budgets vary based on student needs, </a:t>
            </a:r>
            <a:br>
              <a:rPr lang="en-US" sz="3200" dirty="0"/>
            </a:br>
            <a:r>
              <a:rPr lang="en-US" sz="3200" dirty="0"/>
              <a:t>including concentrations of low-income students</a:t>
            </a:r>
            <a:endParaRPr lang="en-US" dirty="0"/>
          </a:p>
        </p:txBody>
      </p:sp>
      <p:graphicFrame>
        <p:nvGraphicFramePr>
          <p:cNvPr id="4" name="Chart 3" descr="This is a bar graph showing the preliminary foundation budget per pupil amounts by low income group, showing that foundation budgets per pupil increase as low income concentrations increase.">
            <a:extLst>
              <a:ext uri="{FF2B5EF4-FFF2-40B4-BE49-F238E27FC236}">
                <a16:creationId xmlns:a16="http://schemas.microsoft.com/office/drawing/2014/main" id="{1ED915A0-8DE6-48E4-867C-780C80D8AFC7}"/>
              </a:ext>
            </a:extLst>
          </p:cNvPr>
          <p:cNvGraphicFramePr/>
          <p:nvPr>
            <p:extLst>
              <p:ext uri="{D42A27DB-BD31-4B8C-83A1-F6EECF244321}">
                <p14:modId xmlns:p14="http://schemas.microsoft.com/office/powerpoint/2010/main" val="194849416"/>
              </p:ext>
            </p:extLst>
          </p:nvPr>
        </p:nvGraphicFramePr>
        <p:xfrm>
          <a:off x="1168400" y="1818695"/>
          <a:ext cx="10185400"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118869F-43B4-47B3-98EE-1AA7C929758F}"/>
              </a:ext>
            </a:extLst>
          </p:cNvPr>
          <p:cNvSpPr txBox="1"/>
          <p:nvPr/>
        </p:nvSpPr>
        <p:spPr>
          <a:xfrm>
            <a:off x="2501723" y="6115149"/>
            <a:ext cx="5947590" cy="369332"/>
          </a:xfrm>
          <a:prstGeom prst="rect">
            <a:avLst/>
          </a:prstGeom>
          <a:solidFill>
            <a:schemeClr val="bg1"/>
          </a:solidFill>
        </p:spPr>
        <p:txBody>
          <a:bodyPr wrap="none" rtlCol="0">
            <a:spAutoFit/>
          </a:bodyPr>
          <a:lstStyle/>
          <a:p>
            <a:r>
              <a:rPr lang="en-US" dirty="0"/>
              <a:t>Note: Chart excludes vocational and agricultural districts.</a:t>
            </a:r>
          </a:p>
        </p:txBody>
      </p:sp>
    </p:spTree>
    <p:extLst>
      <p:ext uri="{BB962C8B-B14F-4D97-AF65-F5344CB8AC3E}">
        <p14:creationId xmlns:p14="http://schemas.microsoft.com/office/powerpoint/2010/main" val="23418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Determining each municipality’s target local share starts with the local share of statewide foundation</a:t>
            </a:r>
          </a:p>
        </p:txBody>
      </p:sp>
      <p:sp>
        <p:nvSpPr>
          <p:cNvPr id="17" name="Rounded Rectangle 16" descr="Calculate statewide foundation budget.&#10;"/>
          <p:cNvSpPr/>
          <p:nvPr/>
        </p:nvSpPr>
        <p:spPr>
          <a:xfrm>
            <a:off x="508000" y="1939723"/>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D1969"/>
                </a:solidFill>
              </a:rPr>
              <a:t>Calculate </a:t>
            </a:r>
            <a:r>
              <a:rPr lang="en-US" sz="1600" b="1" u="sng" dirty="0">
                <a:solidFill>
                  <a:srgbClr val="0D1969"/>
                </a:solidFill>
              </a:rPr>
              <a:t>statewide</a:t>
            </a:r>
            <a:r>
              <a:rPr lang="en-US" sz="1600" dirty="0">
                <a:solidFill>
                  <a:srgbClr val="0D1969"/>
                </a:solidFill>
              </a:rPr>
              <a:t> foundation budget</a:t>
            </a:r>
          </a:p>
        </p:txBody>
      </p:sp>
      <p:sp>
        <p:nvSpPr>
          <p:cNvPr id="13" name="Rounded Rectangle 12" descr="Determine local share of statewide foundation.&#10;"/>
          <p:cNvSpPr/>
          <p:nvPr/>
        </p:nvSpPr>
        <p:spPr>
          <a:xfrm>
            <a:off x="4368800" y="1939723"/>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D1969"/>
                </a:solidFill>
              </a:rPr>
              <a:t>Determine target local share </a:t>
            </a:r>
            <a:br>
              <a:rPr lang="en-US" sz="1600" dirty="0">
                <a:solidFill>
                  <a:srgbClr val="0D1969"/>
                </a:solidFill>
              </a:rPr>
            </a:br>
            <a:r>
              <a:rPr lang="en-US" sz="1600" dirty="0">
                <a:solidFill>
                  <a:srgbClr val="0D1969"/>
                </a:solidFill>
              </a:rPr>
              <a:t>of </a:t>
            </a:r>
            <a:r>
              <a:rPr lang="en-US" sz="1600" b="1" u="sng" dirty="0">
                <a:solidFill>
                  <a:srgbClr val="0D1969"/>
                </a:solidFill>
              </a:rPr>
              <a:t>statewide</a:t>
            </a:r>
            <a:r>
              <a:rPr lang="en-US" sz="1600" dirty="0">
                <a:solidFill>
                  <a:srgbClr val="0D1969"/>
                </a:solidFill>
              </a:rPr>
              <a:t> foundation</a:t>
            </a:r>
          </a:p>
        </p:txBody>
      </p:sp>
      <p:sp>
        <p:nvSpPr>
          <p:cNvPr id="19" name="Rounded Rectangle 18" descr="Statewide, determine percentages that yield ½ from property and ½ from income"/>
          <p:cNvSpPr/>
          <p:nvPr/>
        </p:nvSpPr>
        <p:spPr>
          <a:xfrm>
            <a:off x="8229600" y="1939723"/>
            <a:ext cx="3657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rgbClr val="0D1969"/>
                </a:solidFill>
              </a:rPr>
              <a:t>Statewide</a:t>
            </a:r>
            <a:r>
              <a:rPr lang="en-US" sz="1600" dirty="0">
                <a:solidFill>
                  <a:srgbClr val="0D1969"/>
                </a:solidFill>
              </a:rPr>
              <a:t>, determine percentages that yield ½ from property and ½ from income</a:t>
            </a:r>
          </a:p>
        </p:txBody>
      </p:sp>
      <p:grpSp>
        <p:nvGrpSpPr>
          <p:cNvPr id="3" name="Group 22" descr="This shows the process for calculating the required local contribution, starting with calculating the statewide foundation budget."/>
          <p:cNvGrpSpPr/>
          <p:nvPr/>
        </p:nvGrpSpPr>
        <p:grpSpPr>
          <a:xfrm>
            <a:off x="508000" y="2479877"/>
            <a:ext cx="10363200" cy="2667000"/>
            <a:chOff x="381000" y="2133600"/>
            <a:chExt cx="7772400" cy="2667000"/>
          </a:xfrm>
        </p:grpSpPr>
        <p:sp>
          <p:nvSpPr>
            <p:cNvPr id="21" name="Rounded Rectangle 20" descr="59% Local Contribution&#10;$6.221B &#10;"/>
            <p:cNvSpPr/>
            <p:nvPr/>
          </p:nvSpPr>
          <p:spPr>
            <a:xfrm>
              <a:off x="3276601" y="3352800"/>
              <a:ext cx="1840230" cy="14478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59% Local contribution</a:t>
              </a:r>
            </a:p>
            <a:p>
              <a:pPr algn="ctr"/>
              <a:r>
                <a:rPr lang="en-US" sz="1400" dirty="0">
                  <a:solidFill>
                    <a:schemeClr val="tx1"/>
                  </a:solidFill>
                </a:rPr>
                <a:t>$9.035 B</a:t>
              </a:r>
              <a:r>
                <a:rPr lang="en-US" sz="1400" dirty="0">
                  <a:solidFill>
                    <a:schemeClr val="tx1"/>
                  </a:solidFill>
                  <a:highlight>
                    <a:srgbClr val="FF0000"/>
                  </a:highlight>
                </a:rPr>
                <a:t> </a:t>
              </a:r>
            </a:p>
          </p:txBody>
        </p:sp>
        <p:sp>
          <p:nvSpPr>
            <p:cNvPr id="22" name="Rounded Rectangle 21" descr="41% State Aid&#10;$4.463B &#10;"/>
            <p:cNvSpPr/>
            <p:nvPr/>
          </p:nvSpPr>
          <p:spPr>
            <a:xfrm>
              <a:off x="3276600" y="2209800"/>
              <a:ext cx="1840230" cy="1143000"/>
            </a:xfrm>
            <a:prstGeom prst="roundRect">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rgbClr val="0D1969"/>
                  </a:solidFill>
                </a:rPr>
                <a:t>41% State aid</a:t>
              </a:r>
              <a:endParaRPr lang="en-US" sz="1400" b="1" dirty="0">
                <a:solidFill>
                  <a:srgbClr val="0D1969"/>
                </a:solidFill>
                <a:highlight>
                  <a:srgbClr val="FF0000"/>
                </a:highlight>
              </a:endParaRPr>
            </a:p>
            <a:p>
              <a:pPr algn="ctr"/>
              <a:r>
                <a:rPr lang="en-US" sz="1400" dirty="0">
                  <a:solidFill>
                    <a:schemeClr val="tx1"/>
                  </a:solidFill>
                </a:rPr>
                <a:t>$7.322 B </a:t>
              </a:r>
            </a:p>
          </p:txBody>
        </p:sp>
        <p:sp>
          <p:nvSpPr>
            <p:cNvPr id="24" name="Rounded Rectangle 23" descr="Property Effort&#10;0.3642%&#10;$3.111B&#10;"/>
            <p:cNvSpPr/>
            <p:nvPr/>
          </p:nvSpPr>
          <p:spPr>
            <a:xfrm>
              <a:off x="6400800" y="4038600"/>
              <a:ext cx="17526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Property effort</a:t>
              </a:r>
            </a:p>
            <a:p>
              <a:pPr algn="ctr"/>
              <a:r>
                <a:rPr lang="en-US" sz="1050" dirty="0">
                  <a:solidFill>
                    <a:srgbClr val="0D1969"/>
                  </a:solidFill>
                </a:rPr>
                <a:t>0.3243%</a:t>
              </a:r>
            </a:p>
            <a:p>
              <a:pPr algn="ctr"/>
              <a:r>
                <a:rPr lang="en-US" sz="1050" dirty="0">
                  <a:solidFill>
                    <a:srgbClr val="0D1969"/>
                  </a:solidFill>
                </a:rPr>
                <a:t>$4.517 B</a:t>
              </a:r>
            </a:p>
          </p:txBody>
        </p:sp>
        <p:sp>
          <p:nvSpPr>
            <p:cNvPr id="31" name="Rounded Rectangle 30" descr="Income Effort&#10;1.4174%&#10;$3.111B&#10;"/>
            <p:cNvSpPr/>
            <p:nvPr/>
          </p:nvSpPr>
          <p:spPr>
            <a:xfrm>
              <a:off x="6400800" y="3276600"/>
              <a:ext cx="17526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Income effort</a:t>
              </a:r>
            </a:p>
            <a:p>
              <a:pPr algn="ctr"/>
              <a:r>
                <a:rPr lang="en-US" sz="1050" dirty="0">
                  <a:solidFill>
                    <a:srgbClr val="0D1969"/>
                  </a:solidFill>
                </a:rPr>
                <a:t>1.5699%</a:t>
              </a:r>
            </a:p>
            <a:p>
              <a:pPr algn="ctr"/>
              <a:r>
                <a:rPr lang="en-US" sz="1050" dirty="0">
                  <a:solidFill>
                    <a:srgbClr val="0D1969"/>
                  </a:solidFill>
                </a:rPr>
                <a:t>$4.517 B</a:t>
              </a:r>
            </a:p>
          </p:txBody>
        </p:sp>
        <p:sp>
          <p:nvSpPr>
            <p:cNvPr id="34" name="Rounded Rectangle 33" descr="Statewide Foundation Budget &#10;$10.683B&#10;"/>
            <p:cNvSpPr/>
            <p:nvPr/>
          </p:nvSpPr>
          <p:spPr>
            <a:xfrm>
              <a:off x="381000" y="2133600"/>
              <a:ext cx="1840230" cy="2667000"/>
            </a:xfrm>
            <a:prstGeom prst="roundRect">
              <a:avLst/>
            </a:prstGeom>
            <a:solidFill>
              <a:schemeClr val="accent3">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D1969"/>
                  </a:solidFill>
                </a:rPr>
                <a:t>Statewide foundation budget </a:t>
              </a:r>
            </a:p>
            <a:p>
              <a:pPr algn="ctr"/>
              <a:r>
                <a:rPr lang="en-US" sz="1400" dirty="0">
                  <a:solidFill>
                    <a:srgbClr val="0D1969"/>
                  </a:solidFill>
                </a:rPr>
                <a:t>$15.314 B</a:t>
              </a:r>
            </a:p>
          </p:txBody>
        </p:sp>
        <p:sp>
          <p:nvSpPr>
            <p:cNvPr id="25" name="Right Arrow 24"/>
            <p:cNvSpPr/>
            <p:nvPr/>
          </p:nvSpPr>
          <p:spPr>
            <a:xfrm>
              <a:off x="23622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ight Arrow 25"/>
            <p:cNvSpPr/>
            <p:nvPr/>
          </p:nvSpPr>
          <p:spPr>
            <a:xfrm>
              <a:off x="53340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7" name="Rectangle 26" descr="Property and income percentages are applied uniformly across all cities and towns to determine the combined effort yield from property and income. &#10;"/>
          <p:cNvSpPr/>
          <p:nvPr/>
        </p:nvSpPr>
        <p:spPr>
          <a:xfrm>
            <a:off x="914400" y="5539769"/>
            <a:ext cx="995680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a:solidFill>
                  <a:schemeClr val="tx1"/>
                </a:solidFill>
              </a:rPr>
              <a:t>Property and income percentages are applied uniformly across </a:t>
            </a:r>
            <a:r>
              <a:rPr lang="en-US" b="1" u="sng" dirty="0">
                <a:solidFill>
                  <a:schemeClr val="tx1"/>
                </a:solidFill>
              </a:rPr>
              <a:t>all cities and towns</a:t>
            </a:r>
            <a:r>
              <a:rPr lang="en-US" b="1" dirty="0">
                <a:solidFill>
                  <a:schemeClr val="tx1"/>
                </a:solidFill>
              </a:rPr>
              <a:t> </a:t>
            </a:r>
            <a:r>
              <a:rPr lang="en-US" dirty="0">
                <a:solidFill>
                  <a:schemeClr val="tx1"/>
                </a:solidFill>
              </a:rPr>
              <a:t>to determine the </a:t>
            </a:r>
            <a:r>
              <a:rPr lang="en-US" b="1" dirty="0">
                <a:solidFill>
                  <a:schemeClr val="tx1"/>
                </a:solidFill>
              </a:rPr>
              <a:t>combined effort yield </a:t>
            </a:r>
            <a:r>
              <a:rPr lang="en-US" dirty="0">
                <a:solidFill>
                  <a:schemeClr val="tx1"/>
                </a:solidFill>
              </a:rPr>
              <a:t>from property and income. </a:t>
            </a:r>
          </a:p>
        </p:txBody>
      </p:sp>
    </p:spTree>
    <p:extLst>
      <p:ext uri="{BB962C8B-B14F-4D97-AF65-F5344CB8AC3E}">
        <p14:creationId xmlns:p14="http://schemas.microsoft.com/office/powerpoint/2010/main" val="37015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FY26 House 2 proposed Chapter 70 funding</a:t>
            </a:r>
            <a:endParaRPr kumimoji="0" lang="zh-CN" altLang="en-US" sz="36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93299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dirty="0"/>
              <a:t>The sum of a municipality’s local property and income effort equals its Combined Effort Yield (CEY)</a:t>
            </a:r>
          </a:p>
          <a:p>
            <a:endParaRPr lang="en-US" sz="2800" dirty="0"/>
          </a:p>
          <a:p>
            <a:endParaRPr lang="en-US" sz="2800" dirty="0"/>
          </a:p>
          <a:p>
            <a:endParaRPr lang="en-US" sz="2800" dirty="0"/>
          </a:p>
          <a:p>
            <a:endParaRPr lang="en-US" sz="2800" dirty="0"/>
          </a:p>
          <a:p>
            <a:r>
              <a:rPr lang="en-US" sz="2800" dirty="0"/>
              <a:t>Target Local Share = CEY/Foundation budget (calculated at the city/town level)</a:t>
            </a:r>
          </a:p>
          <a:p>
            <a:pPr lvl="1"/>
            <a:r>
              <a:rPr lang="en-US" sz="2400" dirty="0"/>
              <a:t>Capped at 82.5% of foundation (192 municipalities or 5</a:t>
            </a:r>
            <a:r>
              <a:rPr lang="en-US" dirty="0"/>
              <a:t>5</a:t>
            </a:r>
            <a:r>
              <a:rPr lang="en-US" sz="2400" dirty="0"/>
              <a:t>% are capped)</a:t>
            </a:r>
          </a:p>
        </p:txBody>
      </p:sp>
      <p:sp>
        <p:nvSpPr>
          <p:cNvPr id="2" name="Title 1"/>
          <p:cNvSpPr>
            <a:spLocks noGrp="1"/>
          </p:cNvSpPr>
          <p:nvPr>
            <p:ph type="title"/>
          </p:nvPr>
        </p:nvSpPr>
        <p:spPr/>
        <p:txBody>
          <a:bodyPr/>
          <a:lstStyle/>
          <a:p>
            <a:r>
              <a:rPr lang="en-US" sz="2800" dirty="0"/>
              <a:t>An individual municipality’s target local share is based on its local property value, income, and foundation budget</a:t>
            </a:r>
          </a:p>
        </p:txBody>
      </p:sp>
      <p:graphicFrame>
        <p:nvGraphicFramePr>
          <p:cNvPr id="4" name="Diagram 3" descr="This is a smart art graphic that shows that local income effort plus local property effort equals each communities Combined Effort Yield (CEY)."/>
          <p:cNvGraphicFramePr/>
          <p:nvPr>
            <p:extLst>
              <p:ext uri="{D42A27DB-BD31-4B8C-83A1-F6EECF244321}">
                <p14:modId xmlns:p14="http://schemas.microsoft.com/office/powerpoint/2010/main" val="26174892"/>
              </p:ext>
            </p:extLst>
          </p:nvPr>
        </p:nvGraphicFramePr>
        <p:xfrm>
          <a:off x="2792122" y="2086984"/>
          <a:ext cx="6607756" cy="3403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957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is a smart art graphic that shows how preliminary contributions are increased or decreased based on whether they are above or below target."/>
          <p:cNvGraphicFramePr>
            <a:graphicFrameLocks noGrp="1"/>
          </p:cNvGraphicFramePr>
          <p:nvPr>
            <p:ph idx="1"/>
            <p:extLst>
              <p:ext uri="{D42A27DB-BD31-4B8C-83A1-F6EECF244321}">
                <p14:modId xmlns:p14="http://schemas.microsoft.com/office/powerpoint/2010/main" val="503733887"/>
              </p:ext>
            </p:extLst>
          </p:nvPr>
        </p:nvGraphicFramePr>
        <p:xfrm>
          <a:off x="838200" y="2313660"/>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Autofit/>
          </a:bodyPr>
          <a:lstStyle/>
          <a:p>
            <a:r>
              <a:rPr lang="en-US" sz="2800" dirty="0"/>
              <a:t>Next the formula calculates each municipality’s preliminary local contribution (PLC) and makes adjustments relative to target to determine the required local contribution (RLC)</a:t>
            </a:r>
          </a:p>
        </p:txBody>
      </p:sp>
      <p:sp>
        <p:nvSpPr>
          <p:cNvPr id="6" name="TextBox 5"/>
          <p:cNvSpPr txBox="1"/>
          <p:nvPr/>
        </p:nvSpPr>
        <p:spPr>
          <a:xfrm>
            <a:off x="2425863" y="1944328"/>
            <a:ext cx="7720552" cy="369332"/>
          </a:xfrm>
          <a:prstGeom prst="rect">
            <a:avLst/>
          </a:prstGeom>
          <a:noFill/>
        </p:spPr>
        <p:txBody>
          <a:bodyPr wrap="square" rtlCol="0">
            <a:spAutoFit/>
          </a:bodyPr>
          <a:lstStyle/>
          <a:p>
            <a:r>
              <a:rPr lang="en-US" dirty="0"/>
              <a:t>Preliminary contribution 			           Required contribution</a:t>
            </a:r>
          </a:p>
        </p:txBody>
      </p:sp>
      <p:sp>
        <p:nvSpPr>
          <p:cNvPr id="7" name="Right Arrow 6" descr="This is a right facing arrow"/>
          <p:cNvSpPr/>
          <p:nvPr/>
        </p:nvSpPr>
        <p:spPr>
          <a:xfrm>
            <a:off x="5604264" y="1940313"/>
            <a:ext cx="983472" cy="3223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xtBox 4"/>
          <p:cNvSpPr txBox="1"/>
          <p:nvPr/>
        </p:nvSpPr>
        <p:spPr>
          <a:xfrm>
            <a:off x="838200" y="4693321"/>
            <a:ext cx="3271102" cy="1815882"/>
          </a:xfrm>
          <a:prstGeom prst="rect">
            <a:avLst/>
          </a:prstGeom>
          <a:noFill/>
        </p:spPr>
        <p:txBody>
          <a:bodyPr wrap="square" rtlCol="0">
            <a:spAutoFit/>
          </a:bodyPr>
          <a:lstStyle/>
          <a:p>
            <a:r>
              <a:rPr lang="en-US" sz="1400" b="1" dirty="0"/>
              <a:t>Municipal Revenue Growth Factors (MRGF)</a:t>
            </a:r>
            <a:r>
              <a:rPr lang="en-US" sz="1400" dirty="0"/>
              <a:t> are calculated annually by the Department of Revenue. MRGFs quantify the most recent annual % change in each municipality’s local revenues, such as the annual increase in the Proposition 2½ levy limit, that should be available for schools</a:t>
            </a:r>
          </a:p>
        </p:txBody>
      </p:sp>
    </p:spTree>
    <p:extLst>
      <p:ext uri="{BB962C8B-B14F-4D97-AF65-F5344CB8AC3E}">
        <p14:creationId xmlns:p14="http://schemas.microsoft.com/office/powerpoint/2010/main" val="390117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a:t>Once a city or town’s required local contribution is calculated, it is allocated among the districts to which it belongs</a:t>
            </a:r>
          </a:p>
        </p:txBody>
      </p:sp>
      <p:graphicFrame>
        <p:nvGraphicFramePr>
          <p:cNvPr id="6" name="Chart 5" descr="This is a pie chart showing a town's total local contribution apportioned to the districts to which it belongs."/>
          <p:cNvGraphicFramePr>
            <a:graphicFrameLocks/>
          </p:cNvGraphicFramePr>
          <p:nvPr>
            <p:extLst>
              <p:ext uri="{D42A27DB-BD31-4B8C-83A1-F6EECF244321}">
                <p14:modId xmlns:p14="http://schemas.microsoft.com/office/powerpoint/2010/main" val="2571981214"/>
              </p:ext>
            </p:extLst>
          </p:nvPr>
        </p:nvGraphicFramePr>
        <p:xfrm>
          <a:off x="5747987" y="2152169"/>
          <a:ext cx="5749437" cy="447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This is a pie chart showing a town's total foundation budget apportioned to the districts to which it belongs."/>
          <p:cNvGraphicFramePr>
            <a:graphicFrameLocks/>
          </p:cNvGraphicFramePr>
          <p:nvPr>
            <p:extLst>
              <p:ext uri="{D42A27DB-BD31-4B8C-83A1-F6EECF244321}">
                <p14:modId xmlns:p14="http://schemas.microsoft.com/office/powerpoint/2010/main" val="3098503569"/>
              </p:ext>
            </p:extLst>
          </p:nvPr>
        </p:nvGraphicFramePr>
        <p:xfrm>
          <a:off x="300171" y="2152169"/>
          <a:ext cx="5795829" cy="447040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944879" y="1779763"/>
            <a:ext cx="6502400" cy="523220"/>
          </a:xfrm>
          <a:prstGeom prst="rect">
            <a:avLst/>
          </a:prstGeom>
          <a:noFill/>
        </p:spPr>
        <p:txBody>
          <a:bodyPr wrap="square" rtlCol="0">
            <a:spAutoFit/>
          </a:bodyPr>
          <a:lstStyle/>
          <a:p>
            <a:pPr algn="ctr"/>
            <a:r>
              <a:rPr lang="en-US" sz="2800" b="1" dirty="0"/>
              <a:t>Town of Orleans</a:t>
            </a:r>
          </a:p>
        </p:txBody>
      </p:sp>
    </p:spTree>
    <p:extLst>
      <p:ext uri="{BB962C8B-B14F-4D97-AF65-F5344CB8AC3E}">
        <p14:creationId xmlns:p14="http://schemas.microsoft.com/office/powerpoint/2010/main" val="38754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86984"/>
            <a:ext cx="4768294" cy="4052559"/>
          </a:xfrm>
        </p:spPr>
        <p:txBody>
          <a:bodyPr/>
          <a:lstStyle/>
          <a:p>
            <a:r>
              <a:rPr lang="en-US" sz="2400" dirty="0"/>
              <a:t>Start with prior year’s aid</a:t>
            </a:r>
          </a:p>
          <a:p>
            <a:r>
              <a:rPr lang="en-US" sz="2400" dirty="0"/>
              <a:t>Add together the prior year’s aid and the required local contribution </a:t>
            </a:r>
          </a:p>
          <a:p>
            <a:r>
              <a:rPr lang="en-US" sz="2400" dirty="0"/>
              <a:t>If this year’s foundation aid exceeds last year’s total Chapter 70 aid, the district receives the amount needed to ensure it meets its foundation budget</a:t>
            </a:r>
          </a:p>
        </p:txBody>
      </p:sp>
      <p:sp>
        <p:nvSpPr>
          <p:cNvPr id="5" name="Title 4"/>
          <p:cNvSpPr>
            <a:spLocks noGrp="1"/>
          </p:cNvSpPr>
          <p:nvPr>
            <p:ph type="title"/>
          </p:nvPr>
        </p:nvSpPr>
        <p:spPr/>
        <p:txBody>
          <a:bodyPr>
            <a:normAutofit/>
          </a:bodyPr>
          <a:lstStyle/>
          <a:p>
            <a:r>
              <a:rPr lang="en-US" sz="3200" dirty="0"/>
              <a:t>Foundation aid provides additional funding for districts to spend at their foundation budgets</a:t>
            </a:r>
          </a:p>
        </p:txBody>
      </p:sp>
      <p:graphicFrame>
        <p:nvGraphicFramePr>
          <p:cNvPr id="7" name="Content Placeholder 6" descr="This is a smart art graphic showing how each district's required contribution plus prior year's aid determine whether the district needs a foundation aid increase to meet its foundation budget."/>
          <p:cNvGraphicFramePr>
            <a:graphicFrameLocks noGrp="1"/>
          </p:cNvGraphicFramePr>
          <p:nvPr>
            <p:ph idx="4294967295"/>
            <p:extLst>
              <p:ext uri="{D42A27DB-BD31-4B8C-83A1-F6EECF244321}">
                <p14:modId xmlns:p14="http://schemas.microsoft.com/office/powerpoint/2010/main" val="798136582"/>
              </p:ext>
            </p:extLst>
          </p:nvPr>
        </p:nvGraphicFramePr>
        <p:xfrm>
          <a:off x="6738938" y="2211388"/>
          <a:ext cx="5453062" cy="4146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descr="Foundation aid is the core of Chapter 70. It provides additional funding for districts to spend at their foundation budgets. &#10;&#10;Foundation Budget – Required Local Contribution = Foundation Aid&#10;"/>
          <p:cNvSpPr/>
          <p:nvPr/>
        </p:nvSpPr>
        <p:spPr>
          <a:xfrm>
            <a:off x="709105" y="1640619"/>
            <a:ext cx="10758714"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solidFill>
                  <a:prstClr val="white"/>
                </a:solidFill>
              </a:rPr>
              <a:t>Foundation budget – Required local contribution = Foundation aid</a:t>
            </a:r>
          </a:p>
        </p:txBody>
      </p:sp>
      <p:sp>
        <p:nvSpPr>
          <p:cNvPr id="11" name="TextBox 10"/>
          <p:cNvSpPr txBox="1"/>
          <p:nvPr/>
        </p:nvSpPr>
        <p:spPr>
          <a:xfrm>
            <a:off x="5744521" y="3930720"/>
            <a:ext cx="1988834" cy="707886"/>
          </a:xfrm>
          <a:prstGeom prst="rect">
            <a:avLst/>
          </a:prstGeom>
          <a:noFill/>
        </p:spPr>
        <p:txBody>
          <a:bodyPr wrap="square" rtlCol="0">
            <a:spAutoFit/>
          </a:bodyPr>
          <a:lstStyle/>
          <a:p>
            <a:pPr algn="ctr"/>
            <a:r>
              <a:rPr lang="en-US" sz="2000" b="1" dirty="0"/>
              <a:t>(1) Foundation budget</a:t>
            </a:r>
          </a:p>
        </p:txBody>
      </p:sp>
      <p:sp>
        <p:nvSpPr>
          <p:cNvPr id="10" name="Left Brace 9" descr="This is a left facing bracket."/>
          <p:cNvSpPr/>
          <p:nvPr/>
        </p:nvSpPr>
        <p:spPr>
          <a:xfrm>
            <a:off x="7871382" y="2211936"/>
            <a:ext cx="216816" cy="41033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0958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2086984"/>
            <a:ext cx="6447971" cy="4052559"/>
          </a:xfrm>
        </p:spPr>
        <p:txBody>
          <a:bodyPr/>
          <a:lstStyle/>
          <a:p>
            <a:r>
              <a:rPr lang="en-US" dirty="0"/>
              <a:t>Districts are held harmless to the previous year’s level of aid</a:t>
            </a:r>
          </a:p>
          <a:p>
            <a:endParaRPr lang="en-US" dirty="0"/>
          </a:p>
          <a:p>
            <a:r>
              <a:rPr lang="en-US" dirty="0"/>
              <a:t>233 districts receive minimum aid increases of $75 per pupil in FY26</a:t>
            </a:r>
          </a:p>
        </p:txBody>
      </p:sp>
      <p:sp>
        <p:nvSpPr>
          <p:cNvPr id="2" name="Title 1"/>
          <p:cNvSpPr>
            <a:spLocks noGrp="1"/>
          </p:cNvSpPr>
          <p:nvPr>
            <p:ph type="title"/>
          </p:nvPr>
        </p:nvSpPr>
        <p:spPr/>
        <p:txBody>
          <a:bodyPr>
            <a:noAutofit/>
          </a:bodyPr>
          <a:lstStyle/>
          <a:p>
            <a:r>
              <a:rPr lang="en-US" sz="3200" dirty="0"/>
              <a:t>Calculating Chapter 70 aid: Districts are held harmless to previous aid levels and guaranteed at least a $30 per pupil increase</a:t>
            </a:r>
          </a:p>
        </p:txBody>
      </p:sp>
      <p:pic>
        <p:nvPicPr>
          <p:cNvPr id="6" name="Picture 5" descr="State aid summary">
            <a:extLst>
              <a:ext uri="{FF2B5EF4-FFF2-40B4-BE49-F238E27FC236}">
                <a16:creationId xmlns:a16="http://schemas.microsoft.com/office/drawing/2014/main" id="{BDF65937-785B-F754-839C-24ACBB95C7A3}"/>
              </a:ext>
            </a:extLst>
          </p:cNvPr>
          <p:cNvPicPr>
            <a:picLocks noChangeAspect="1"/>
          </p:cNvPicPr>
          <p:nvPr/>
        </p:nvPicPr>
        <p:blipFill>
          <a:blip r:embed="rId3"/>
          <a:stretch>
            <a:fillRect/>
          </a:stretch>
        </p:blipFill>
        <p:spPr>
          <a:xfrm>
            <a:off x="7458890" y="1535670"/>
            <a:ext cx="3587934" cy="4788146"/>
          </a:xfrm>
          <a:prstGeom prst="rect">
            <a:avLst/>
          </a:prstGeom>
        </p:spPr>
      </p:pic>
    </p:spTree>
    <p:extLst>
      <p:ext uri="{BB962C8B-B14F-4D97-AF65-F5344CB8AC3E}">
        <p14:creationId xmlns:p14="http://schemas.microsoft.com/office/powerpoint/2010/main" val="200845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rtlCol="0">
            <a:noAutofit/>
          </a:bodyPr>
          <a:lstStyle/>
          <a:p>
            <a:pPr eaLnBrk="1" fontAlgn="auto" hangingPunct="1">
              <a:spcAft>
                <a:spcPts val="0"/>
              </a:spcAft>
              <a:defRPr/>
            </a:pPr>
            <a:r>
              <a:rPr lang="en-US" sz="3200" dirty="0"/>
              <a:t>Districts receive different levels of Chapter 70 aid because their municipality’s ability to pay differs</a:t>
            </a:r>
          </a:p>
        </p:txBody>
      </p:sp>
      <p:graphicFrame>
        <p:nvGraphicFramePr>
          <p:cNvPr id="6" name="Chart 5" descr="This is a bar chart comparing local contribution and state aid as a proportion of required net school spending."/>
          <p:cNvGraphicFramePr/>
          <p:nvPr>
            <p:extLst>
              <p:ext uri="{D42A27DB-BD31-4B8C-83A1-F6EECF244321}">
                <p14:modId xmlns:p14="http://schemas.microsoft.com/office/powerpoint/2010/main" val="899808155"/>
              </p:ext>
            </p:extLst>
          </p:nvPr>
        </p:nvGraphicFramePr>
        <p:xfrm>
          <a:off x="495300" y="1825625"/>
          <a:ext cx="11201400" cy="418686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48686DF-44C0-435D-A333-07EFBAE68127}"/>
              </a:ext>
            </a:extLst>
          </p:cNvPr>
          <p:cNvSpPr txBox="1"/>
          <p:nvPr/>
        </p:nvSpPr>
        <p:spPr>
          <a:xfrm>
            <a:off x="2226719" y="6154320"/>
            <a:ext cx="773856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solidFill>
                  <a:schemeClr val="tx1"/>
                </a:solidFill>
              </a:rPr>
              <a:t>Required Local Contribution + State Aid = a district’s net school spending (NSS) requirement</a:t>
            </a:r>
          </a:p>
        </p:txBody>
      </p:sp>
    </p:spTree>
    <p:extLst>
      <p:ext uri="{BB962C8B-B14F-4D97-AF65-F5344CB8AC3E}">
        <p14:creationId xmlns:p14="http://schemas.microsoft.com/office/powerpoint/2010/main" val="151688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aggregate wealth model has eliminated required excess effort, but in recent years effort shortfalls have increased</a:t>
            </a:r>
          </a:p>
        </p:txBody>
      </p:sp>
      <p:sp>
        <p:nvSpPr>
          <p:cNvPr id="7" name="TextBox 6">
            <a:extLst>
              <a:ext uri="{FF2B5EF4-FFF2-40B4-BE49-F238E27FC236}">
                <a16:creationId xmlns:a16="http://schemas.microsoft.com/office/drawing/2014/main" id="{1281E104-E9A1-482C-A4FA-7A0E51FE7134}"/>
              </a:ext>
            </a:extLst>
          </p:cNvPr>
          <p:cNvSpPr txBox="1"/>
          <p:nvPr/>
        </p:nvSpPr>
        <p:spPr>
          <a:xfrm>
            <a:off x="1497132" y="5808829"/>
            <a:ext cx="92301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For communities that are below target, recent expansions in foundation budgets have resulted in required local contributions not keeping pace with the foundation budget increases</a:t>
            </a:r>
          </a:p>
        </p:txBody>
      </p:sp>
      <p:graphicFrame>
        <p:nvGraphicFramePr>
          <p:cNvPr id="4" name="Chart 3" descr="A bar graph that shows how effort reductions for above effort communities and additional increments for below efforrt communities have brought cities and towns down to and up to their contribution targets over time. This graph displays data from FY07 to FY20.">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3037178471"/>
              </p:ext>
            </p:extLst>
          </p:nvPr>
        </p:nvGraphicFramePr>
        <p:xfrm>
          <a:off x="1237939" y="1639889"/>
          <a:ext cx="9716127" cy="40424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120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There are no longer any districts funded below target, while above target aid has increased</a:t>
            </a:r>
          </a:p>
        </p:txBody>
      </p:sp>
      <p:graphicFrame>
        <p:nvGraphicFramePr>
          <p:cNvPr id="5" name="Chart 4" descr="This is a bar graph that shows total aid above target and below target from FY07 to FY20.">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1592157135"/>
              </p:ext>
            </p:extLst>
          </p:nvPr>
        </p:nvGraphicFramePr>
        <p:xfrm>
          <a:off x="446315" y="1994913"/>
          <a:ext cx="11288485" cy="3796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522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Robert O'Donnell, Robert.F.O'Donnell@mass.gov 781-338-6512&#10;&#10;Meghan Ryan&#10;Meghan.Ryan2@mass.gov&#10;781-338-6507">
            <a:extLst>
              <a:ext uri="{FF2B5EF4-FFF2-40B4-BE49-F238E27FC236}">
                <a16:creationId xmlns:a16="http://schemas.microsoft.com/office/drawing/2014/main" id="{C16B9C18-3301-5957-CD72-B770C5AAD847}"/>
              </a:ext>
            </a:extLst>
          </p:cNvPr>
          <p:cNvSpPr/>
          <p:nvPr/>
        </p:nvSpPr>
        <p:spPr>
          <a:xfrm>
            <a:off x="1228605" y="3946420"/>
            <a:ext cx="9734790" cy="1250756"/>
          </a:xfrm>
          <a:prstGeom prst="rect">
            <a:avLst/>
          </a:prstGeom>
          <a:solidFill>
            <a:srgbClr val="2A33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838200" y="2125037"/>
            <a:ext cx="10515600" cy="1093686"/>
          </a:xfrm>
        </p:spPr>
        <p:txBody>
          <a:bodyPr/>
          <a:lstStyle/>
          <a:p>
            <a:pPr algn="ctr"/>
            <a:r>
              <a:rPr lang="en-US" dirty="0"/>
              <a:t>QUESTIONS?</a:t>
            </a:r>
          </a:p>
        </p:txBody>
      </p:sp>
      <p:pic>
        <p:nvPicPr>
          <p:cNvPr id="4" name="图片 9" descr="email icon">
            <a:extLst>
              <a:ext uri="{FF2B5EF4-FFF2-40B4-BE49-F238E27FC236}">
                <a16:creationId xmlns:a16="http://schemas.microsoft.com/office/drawing/2014/main" id="{B5CEFBB0-7DE2-CE9E-7EA2-FDBD918526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060" t="19266" r="18307" b="28003"/>
          <a:stretch/>
        </p:blipFill>
        <p:spPr>
          <a:xfrm>
            <a:off x="5756824" y="4191401"/>
            <a:ext cx="317798" cy="281016"/>
          </a:xfrm>
          <a:prstGeom prst="rect">
            <a:avLst/>
          </a:prstGeom>
        </p:spPr>
      </p:pic>
      <p:sp>
        <p:nvSpPr>
          <p:cNvPr id="5" name="文本框 7">
            <a:extLst>
              <a:ext uri="{FF2B5EF4-FFF2-40B4-BE49-F238E27FC236}">
                <a16:creationId xmlns:a16="http://schemas.microsoft.com/office/drawing/2014/main" id="{8FEFA993-DD9A-1C0C-8DA2-2C5ABFFC5BB5}"/>
              </a:ext>
            </a:extLst>
          </p:cNvPr>
          <p:cNvSpPr txBox="1"/>
          <p:nvPr/>
        </p:nvSpPr>
        <p:spPr>
          <a:xfrm>
            <a:off x="6045835" y="4213423"/>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Robert.F.O’Donnell@mass.gov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6" name="Picture 5" descr="This is a telephone icon">
            <a:extLst>
              <a:ext uri="{FF2B5EF4-FFF2-40B4-BE49-F238E27FC236}">
                <a16:creationId xmlns:a16="http://schemas.microsoft.com/office/drawing/2014/main" id="{475CC1CF-0D66-5B1A-650F-52E924E28977}"/>
              </a:ext>
            </a:extLst>
          </p:cNvPr>
          <p:cNvPicPr>
            <a:picLocks noChangeAspect="1"/>
          </p:cNvPicPr>
          <p:nvPr/>
        </p:nvPicPr>
        <p:blipFill>
          <a:blip r:embed="rId3"/>
          <a:stretch>
            <a:fillRect/>
          </a:stretch>
        </p:blipFill>
        <p:spPr>
          <a:xfrm>
            <a:off x="8960696" y="4228556"/>
            <a:ext cx="249958" cy="243861"/>
          </a:xfrm>
          <a:prstGeom prst="rect">
            <a:avLst/>
          </a:prstGeom>
        </p:spPr>
      </p:pic>
      <p:sp>
        <p:nvSpPr>
          <p:cNvPr id="7" name="文本框 10">
            <a:extLst>
              <a:ext uri="{FF2B5EF4-FFF2-40B4-BE49-F238E27FC236}">
                <a16:creationId xmlns:a16="http://schemas.microsoft.com/office/drawing/2014/main" id="{3D77D9F7-8599-8114-01D1-3F5C957FDCDE}"/>
              </a:ext>
            </a:extLst>
          </p:cNvPr>
          <p:cNvSpPr txBox="1"/>
          <p:nvPr/>
        </p:nvSpPr>
        <p:spPr>
          <a:xfrm>
            <a:off x="9270430" y="4213423"/>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781.338.6512</a:t>
            </a:r>
            <a:endParaRPr lang="zh-CN" altLang="en-US" sz="1500">
              <a:solidFill>
                <a:schemeClr val="bg1"/>
              </a:solidFill>
              <a:latin typeface="Segoe SemiBold" panose="020B0703040204020203" pitchFamily="34" charset="0"/>
              <a:cs typeface="Segoe SemiBold" panose="020B0703040204020203" pitchFamily="34" charset="0"/>
            </a:endParaRPr>
          </a:p>
        </p:txBody>
      </p:sp>
      <p:pic>
        <p:nvPicPr>
          <p:cNvPr id="8" name="图片 9" descr="email icon">
            <a:extLst>
              <a:ext uri="{FF2B5EF4-FFF2-40B4-BE49-F238E27FC236}">
                <a16:creationId xmlns:a16="http://schemas.microsoft.com/office/drawing/2014/main" id="{50A881B9-3CE5-B11C-82A4-A651CCE2CB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060" t="19266" r="18307" b="28003"/>
          <a:stretch/>
        </p:blipFill>
        <p:spPr>
          <a:xfrm>
            <a:off x="5754129" y="4606558"/>
            <a:ext cx="317798" cy="281016"/>
          </a:xfrm>
          <a:prstGeom prst="rect">
            <a:avLst/>
          </a:prstGeom>
        </p:spPr>
      </p:pic>
      <p:sp>
        <p:nvSpPr>
          <p:cNvPr id="9" name="文本框 7">
            <a:extLst>
              <a:ext uri="{FF2B5EF4-FFF2-40B4-BE49-F238E27FC236}">
                <a16:creationId xmlns:a16="http://schemas.microsoft.com/office/drawing/2014/main" id="{D33D49BD-7A5D-B2AA-0488-2BFF5F63F085}"/>
              </a:ext>
            </a:extLst>
          </p:cNvPr>
          <p:cNvSpPr txBox="1"/>
          <p:nvPr/>
        </p:nvSpPr>
        <p:spPr>
          <a:xfrm>
            <a:off x="6030071" y="4628580"/>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Meghan.Ryan2@mass.gov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10" name="Picture 9" descr="This is a telephone icon">
            <a:extLst>
              <a:ext uri="{FF2B5EF4-FFF2-40B4-BE49-F238E27FC236}">
                <a16:creationId xmlns:a16="http://schemas.microsoft.com/office/drawing/2014/main" id="{9BD4FA42-121F-3988-B2AE-6BE8BDDC3ADA}"/>
              </a:ext>
            </a:extLst>
          </p:cNvPr>
          <p:cNvPicPr>
            <a:picLocks noChangeAspect="1"/>
          </p:cNvPicPr>
          <p:nvPr/>
        </p:nvPicPr>
        <p:blipFill>
          <a:blip r:embed="rId3"/>
          <a:stretch>
            <a:fillRect/>
          </a:stretch>
        </p:blipFill>
        <p:spPr>
          <a:xfrm>
            <a:off x="8955442" y="4651390"/>
            <a:ext cx="249958" cy="243861"/>
          </a:xfrm>
          <a:prstGeom prst="rect">
            <a:avLst/>
          </a:prstGeom>
        </p:spPr>
      </p:pic>
      <p:sp>
        <p:nvSpPr>
          <p:cNvPr id="11" name="文本框 10">
            <a:extLst>
              <a:ext uri="{FF2B5EF4-FFF2-40B4-BE49-F238E27FC236}">
                <a16:creationId xmlns:a16="http://schemas.microsoft.com/office/drawing/2014/main" id="{92AF4FAE-C10E-741A-B883-E27A066B6FB1}"/>
              </a:ext>
            </a:extLst>
          </p:cNvPr>
          <p:cNvSpPr txBox="1"/>
          <p:nvPr/>
        </p:nvSpPr>
        <p:spPr>
          <a:xfrm>
            <a:off x="9254666" y="4628580"/>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781.338.6507</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
        <p:nvSpPr>
          <p:cNvPr id="3" name="文本框 10">
            <a:extLst>
              <a:ext uri="{FF2B5EF4-FFF2-40B4-BE49-F238E27FC236}">
                <a16:creationId xmlns:a16="http://schemas.microsoft.com/office/drawing/2014/main" id="{D87F0B75-A021-06E8-D082-C5B43C76BA0F}"/>
              </a:ext>
            </a:extLst>
          </p:cNvPr>
          <p:cNvSpPr txBox="1"/>
          <p:nvPr/>
        </p:nvSpPr>
        <p:spPr>
          <a:xfrm>
            <a:off x="1227128" y="4166915"/>
            <a:ext cx="4359165" cy="784830"/>
          </a:xfrm>
          <a:prstGeom prst="rect">
            <a:avLst/>
          </a:prstGeom>
          <a:noFill/>
        </p:spPr>
        <p:txBody>
          <a:bodyPr wrap="square" rtlCol="0">
            <a:spAutoFit/>
          </a:bodyPr>
          <a:lstStyle/>
          <a:p>
            <a:r>
              <a:rPr lang="en-US" altLang="zh-CN" sz="1500" b="1" dirty="0">
                <a:solidFill>
                  <a:schemeClr val="bg1"/>
                </a:solidFill>
                <a:latin typeface="Segoe SemiBold" panose="020B0703040204020203" pitchFamily="34" charset="0"/>
                <a:cs typeface="Segoe SemiBold" panose="020B0703040204020203" pitchFamily="34" charset="0"/>
              </a:rPr>
              <a:t>Rob O’Donnell, Director of School Finance</a:t>
            </a:r>
          </a:p>
          <a:p>
            <a:endParaRPr lang="en-US" altLang="zh-CN" sz="1500" b="1" dirty="0">
              <a:solidFill>
                <a:schemeClr val="bg1"/>
              </a:solidFill>
              <a:latin typeface="Segoe SemiBold" panose="020B0703040204020203" pitchFamily="34" charset="0"/>
              <a:cs typeface="Segoe SemiBold" panose="020B0703040204020203" pitchFamily="34" charset="0"/>
            </a:endParaRPr>
          </a:p>
          <a:p>
            <a:r>
              <a:rPr lang="en-US" altLang="zh-CN" sz="1500" b="1" dirty="0">
                <a:solidFill>
                  <a:schemeClr val="bg1"/>
                </a:solidFill>
                <a:latin typeface="Segoe SemiBold" panose="020B0703040204020203" pitchFamily="34" charset="0"/>
                <a:cs typeface="Segoe SemiBold" panose="020B0703040204020203" pitchFamily="34" charset="0"/>
              </a:rPr>
              <a:t>Meghan Ryan, State Aid Programs Manager</a:t>
            </a:r>
          </a:p>
        </p:txBody>
      </p:sp>
    </p:spTree>
    <p:extLst>
      <p:ext uri="{BB962C8B-B14F-4D97-AF65-F5344CB8AC3E}">
        <p14:creationId xmlns:p14="http://schemas.microsoft.com/office/powerpoint/2010/main" val="408647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800" dirty="0"/>
              <a:t>Preliminary FY26 Chapter 70 is $7,322,168,436, a $</a:t>
            </a:r>
            <a:r>
              <a:rPr lang="en-US" dirty="0"/>
              <a:t>420</a:t>
            </a:r>
            <a:r>
              <a:rPr lang="en-US" sz="2800" dirty="0"/>
              <a:t> million increase (6.1%) over FY25</a:t>
            </a:r>
          </a:p>
          <a:p>
            <a:r>
              <a:rPr lang="en-US" sz="2800" dirty="0"/>
              <a:t>The SOA establishes new, higher foundation budget rates in 5 areas:</a:t>
            </a:r>
          </a:p>
          <a:p>
            <a:pPr lvl="1"/>
            <a:r>
              <a:rPr lang="en-US" sz="2000" dirty="0">
                <a:solidFill>
                  <a:srgbClr val="203B6A">
                    <a:lumMod val="50000"/>
                  </a:srgbClr>
                </a:solidFill>
              </a:rPr>
              <a:t>B</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enefits and fixed charges</a:t>
            </a:r>
            <a:endParaRPr lang="en-US" sz="2000" dirty="0">
              <a:solidFill>
                <a:srgbClr val="203B6A">
                  <a:lumMod val="50000"/>
                </a:srgbClr>
              </a:solidFill>
            </a:endParaRPr>
          </a:p>
          <a:p>
            <a:pPr lvl="1"/>
            <a:r>
              <a:rPr lang="en-US" sz="2000" dirty="0">
                <a:solidFill>
                  <a:srgbClr val="203B6A">
                    <a:lumMod val="50000"/>
                  </a:srgbClr>
                </a:solidFill>
              </a:rPr>
              <a:t>G</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uidance and psychological services</a:t>
            </a:r>
            <a:endParaRPr lang="en-US" sz="2000" dirty="0">
              <a:solidFill>
                <a:srgbClr val="203B6A">
                  <a:lumMod val="50000"/>
                </a:srgbClr>
              </a:solidFill>
            </a:endParaRPr>
          </a:p>
          <a:p>
            <a:pPr lvl="1"/>
            <a:r>
              <a:rPr lang="en-US" sz="2000" dirty="0">
                <a:solidFill>
                  <a:srgbClr val="203B6A">
                    <a:lumMod val="50000"/>
                  </a:srgbClr>
                </a:solidFill>
              </a:rPr>
              <a:t>S</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pecial education out-of-district tuition</a:t>
            </a:r>
            <a:endParaRPr lang="en-US" sz="2000" dirty="0">
              <a:solidFill>
                <a:srgbClr val="203B6A">
                  <a:lumMod val="50000"/>
                </a:srgbClr>
              </a:solidFill>
            </a:endParaRPr>
          </a:p>
          <a:p>
            <a:pPr lvl="1"/>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English learners</a:t>
            </a:r>
            <a:endParaRPr lang="en-US" sz="2000" dirty="0">
              <a:solidFill>
                <a:srgbClr val="203B6A">
                  <a:lumMod val="50000"/>
                </a:srgbClr>
              </a:solidFill>
            </a:endParaRPr>
          </a:p>
          <a:p>
            <a:pPr lvl="1"/>
            <a:r>
              <a:rPr lang="en-US" sz="2000" dirty="0">
                <a:solidFill>
                  <a:srgbClr val="203B6A">
                    <a:lumMod val="50000"/>
                  </a:srgbClr>
                </a:solidFill>
              </a:rPr>
              <a:t>Low-income students</a:t>
            </a:r>
          </a:p>
          <a:p>
            <a:r>
              <a:rPr lang="en-US" sz="2800" dirty="0"/>
              <a:t>House 1 includes rate changes above inflation toward the goal rates in these 5 areas and closes an additional 1/6</a:t>
            </a:r>
            <a:r>
              <a:rPr lang="en-US" sz="2800" baseline="30000" dirty="0"/>
              <a:t>th</a:t>
            </a:r>
            <a:r>
              <a:rPr lang="en-US" sz="2800" dirty="0"/>
              <a:t> of the gap</a:t>
            </a:r>
          </a:p>
          <a:p>
            <a:r>
              <a:rPr lang="en-US" dirty="0"/>
              <a:t>FY26 will be the fifth year of implementation of the SOA</a:t>
            </a:r>
            <a:endParaRPr lang="en-US" sz="2800" dirty="0"/>
          </a:p>
          <a:p>
            <a:pPr marL="0" indent="0">
              <a:buNone/>
            </a:pPr>
            <a:endParaRPr lang="en-US" dirty="0"/>
          </a:p>
          <a:p>
            <a:endParaRPr lang="en-US" dirty="0"/>
          </a:p>
        </p:txBody>
      </p:sp>
      <p:sp>
        <p:nvSpPr>
          <p:cNvPr id="2" name="Title 1"/>
          <p:cNvSpPr>
            <a:spLocks noGrp="1"/>
          </p:cNvSpPr>
          <p:nvPr>
            <p:ph type="title"/>
          </p:nvPr>
        </p:nvSpPr>
        <p:spPr/>
        <p:txBody>
          <a:bodyPr/>
          <a:lstStyle/>
          <a:p>
            <a:r>
              <a:rPr lang="en-US" sz="3200" dirty="0"/>
              <a:t>FY26 House 2 Chapter 70 continues implementation of </a:t>
            </a:r>
            <a:br>
              <a:rPr lang="en-US" sz="3200" dirty="0"/>
            </a:br>
            <a:r>
              <a:rPr lang="en-US" sz="3200" dirty="0"/>
              <a:t>the </a:t>
            </a:r>
            <a:r>
              <a:rPr lang="en-US" sz="32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Student Opportunity Act</a:t>
            </a:r>
            <a:r>
              <a:rPr lang="en-US" sz="3200" dirty="0">
                <a:solidFill>
                  <a:schemeClr val="accent1">
                    <a:lumMod val="60000"/>
                    <a:lumOff val="40000"/>
                  </a:schemeClr>
                </a:solidFill>
              </a:rPr>
              <a:t> </a:t>
            </a:r>
            <a:r>
              <a:rPr lang="en-US" sz="3200" dirty="0"/>
              <a:t>(the SOA)</a:t>
            </a:r>
          </a:p>
        </p:txBody>
      </p:sp>
    </p:spTree>
    <p:extLst>
      <p:ext uri="{BB962C8B-B14F-4D97-AF65-F5344CB8AC3E}">
        <p14:creationId xmlns:p14="http://schemas.microsoft.com/office/powerpoint/2010/main" val="112250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3892"/>
            <a:ext cx="10515600" cy="4052559"/>
          </a:xfrm>
        </p:spPr>
        <p:txBody>
          <a:bodyPr vert="horz" lIns="91440" tIns="45720" rIns="91440" bIns="45720" rtlCol="0" anchor="t">
            <a:noAutofit/>
          </a:bodyPr>
          <a:lstStyle/>
          <a:p>
            <a:r>
              <a:rPr lang="en-US" sz="2000" dirty="0"/>
              <a:t>The SOA restores the definition of low-income enrollment used prior to FY17, based on 185% of the federal poverty level, up from the 133% threshold used for the economically disadvantaged match from FY17 to FY22</a:t>
            </a:r>
          </a:p>
          <a:p>
            <a:pPr lvl="1"/>
            <a:r>
              <a:rPr lang="en-US" sz="1800" dirty="0">
                <a:latin typeface="Segoe UI"/>
                <a:cs typeface="Segoe UI"/>
              </a:rPr>
              <a:t>Statewide low-income enrollment for FY26 is 419,861, compared to 415,821 for FY25</a:t>
            </a:r>
            <a:br>
              <a:rPr lang="en-US" sz="1800" dirty="0"/>
            </a:br>
            <a:endParaRPr lang="en-US" sz="1800" dirty="0"/>
          </a:p>
          <a:p>
            <a:r>
              <a:rPr lang="en-US" sz="2000" dirty="0"/>
              <a:t>Starting in FY24, the Department has designated a student enrolled on October 1st as low income if the student is:</a:t>
            </a:r>
          </a:p>
          <a:p>
            <a:pPr lvl="1"/>
            <a:r>
              <a:rPr lang="en-US" sz="1800" dirty="0">
                <a:latin typeface="Segoe UI" panose="020B0502040204020203" pitchFamily="34" charset="0"/>
                <a:cs typeface="Segoe UI" panose="020B0502040204020203" pitchFamily="34" charset="0"/>
              </a:rPr>
              <a:t>Identified as participating in state public assistance programs, including the Supplemental Nutrition Assistance Program, Transitional Aid to Families with Dependent Children, MassHealth, and foster care; or</a:t>
            </a:r>
          </a:p>
          <a:p>
            <a:pPr lvl="1"/>
            <a:r>
              <a:rPr lang="en-US" sz="1800" dirty="0">
                <a:latin typeface="Segoe UI" panose="020B0502040204020203" pitchFamily="34" charset="0"/>
                <a:cs typeface="Segoe UI" panose="020B0502040204020203" pitchFamily="34" charset="0"/>
              </a:rPr>
              <a:t>Verified as low income through a supplemental data collection process; or</a:t>
            </a:r>
          </a:p>
          <a:p>
            <a:pPr lvl="1"/>
            <a:r>
              <a:rPr lang="en-US" sz="1800" dirty="0">
                <a:latin typeface="Segoe UI" panose="020B0502040204020203" pitchFamily="34" charset="0"/>
                <a:cs typeface="Segoe UI" panose="020B0502040204020203" pitchFamily="34" charset="0"/>
              </a:rPr>
              <a:t>Reported as homeless through the McKinney-Vento Homeless Education Assistance program application</a:t>
            </a:r>
          </a:p>
        </p:txBody>
      </p:sp>
      <p:sp>
        <p:nvSpPr>
          <p:cNvPr id="2" name="Title 1"/>
          <p:cNvSpPr>
            <a:spLocks noGrp="1"/>
          </p:cNvSpPr>
          <p:nvPr>
            <p:ph type="title"/>
          </p:nvPr>
        </p:nvSpPr>
        <p:spPr/>
        <p:txBody>
          <a:bodyPr/>
          <a:lstStyle/>
          <a:p>
            <a:r>
              <a:rPr lang="en-US" sz="3200" dirty="0">
                <a:latin typeface="Segoe UI Semibold"/>
                <a:cs typeface="Segoe UI Semibold"/>
              </a:rPr>
              <a:t>House 1 sets the low-income threshold at 185% of the federal poverty level in accordance with the SOA</a:t>
            </a:r>
          </a:p>
        </p:txBody>
      </p:sp>
    </p:spTree>
    <p:extLst>
      <p:ext uri="{BB962C8B-B14F-4D97-AF65-F5344CB8AC3E}">
        <p14:creationId xmlns:p14="http://schemas.microsoft.com/office/powerpoint/2010/main" val="245124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SOA increases the rate for vocational students from 4.75% to 5% and from 3.75% to 4% for non-vocational students</a:t>
            </a:r>
          </a:p>
          <a:p>
            <a:endParaRPr lang="en-US" dirty="0"/>
          </a:p>
          <a:p>
            <a:r>
              <a:rPr lang="en-US" dirty="0"/>
              <a:t>Proposed rate increases for FY26 close an additional 1/6</a:t>
            </a:r>
            <a:r>
              <a:rPr lang="en-US" baseline="30000" dirty="0"/>
              <a:t>th</a:t>
            </a:r>
            <a:r>
              <a:rPr lang="en-US" dirty="0"/>
              <a:t> of the gaps, so the factors used for FY26 are 4.97% and 3.97%, respectively</a:t>
            </a:r>
          </a:p>
          <a:p>
            <a:endParaRPr lang="en-US" dirty="0"/>
          </a:p>
        </p:txBody>
      </p:sp>
      <p:sp>
        <p:nvSpPr>
          <p:cNvPr id="2" name="Title 1"/>
          <p:cNvSpPr>
            <a:spLocks noGrp="1"/>
          </p:cNvSpPr>
          <p:nvPr>
            <p:ph type="title"/>
          </p:nvPr>
        </p:nvSpPr>
        <p:spPr/>
        <p:txBody>
          <a:bodyPr/>
          <a:lstStyle/>
          <a:p>
            <a:r>
              <a:rPr lang="en-US" sz="3200" dirty="0"/>
              <a:t>The SOA also increases the assumed in-district special education enrollment percentages</a:t>
            </a:r>
          </a:p>
        </p:txBody>
      </p:sp>
    </p:spTree>
    <p:extLst>
      <p:ext uri="{BB962C8B-B14F-4D97-AF65-F5344CB8AC3E}">
        <p14:creationId xmlns:p14="http://schemas.microsoft.com/office/powerpoint/2010/main" val="302729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An employee benefits inflation rate is applied to the employee benefits and fixed charges category</a:t>
            </a:r>
          </a:p>
          <a:p>
            <a:pPr lvl="1"/>
            <a:r>
              <a:rPr lang="en-US" dirty="0"/>
              <a:t>Based on the enrollment-weighted, three-year average premium increase for all GIC plans</a:t>
            </a:r>
          </a:p>
          <a:p>
            <a:pPr lvl="1"/>
            <a:r>
              <a:rPr lang="en-US" dirty="0"/>
              <a:t>For FY26 the increase is 6.13%</a:t>
            </a:r>
          </a:p>
          <a:p>
            <a:pPr lvl="1"/>
            <a:endParaRPr lang="en-US" dirty="0"/>
          </a:p>
          <a:p>
            <a:r>
              <a:rPr lang="en-US" dirty="0"/>
              <a:t>An inflation increase of 1.93% has been applied to all other foundation budget rates, based on the U.S. Department of Commerce’s state and local government price deflator</a:t>
            </a:r>
          </a:p>
          <a:p>
            <a:endParaRPr lang="en-US" dirty="0"/>
          </a:p>
        </p:txBody>
      </p:sp>
      <p:sp>
        <p:nvSpPr>
          <p:cNvPr id="2" name="Title 1"/>
          <p:cNvSpPr>
            <a:spLocks noGrp="1"/>
          </p:cNvSpPr>
          <p:nvPr>
            <p:ph type="title"/>
          </p:nvPr>
        </p:nvSpPr>
        <p:spPr/>
        <p:txBody>
          <a:bodyPr>
            <a:normAutofit/>
          </a:bodyPr>
          <a:lstStyle/>
          <a:p>
            <a:r>
              <a:rPr lang="en-US" sz="3200" dirty="0"/>
              <a:t>On top of the targeted rate increases, all foundation budget categories have been adjusted upward for inflation</a:t>
            </a:r>
          </a:p>
        </p:txBody>
      </p:sp>
    </p:spTree>
    <p:extLst>
      <p:ext uri="{BB962C8B-B14F-4D97-AF65-F5344CB8AC3E}">
        <p14:creationId xmlns:p14="http://schemas.microsoft.com/office/powerpoint/2010/main" val="96993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vert="horz" lIns="91440" tIns="45720" rIns="91440" bIns="45720" rtlCol="0" anchor="t">
            <a:noAutofit/>
          </a:bodyPr>
          <a:lstStyle/>
          <a:p>
            <a:r>
              <a:rPr lang="en-US" dirty="0">
                <a:latin typeface="Segoe UI"/>
                <a:cs typeface="Segoe UI"/>
              </a:rPr>
              <a:t>This provision provides hold harmless aid to operating districts that otherwise would have lost aid due to the foundation budget factors</a:t>
            </a:r>
          </a:p>
          <a:p>
            <a:pPr lvl="1"/>
            <a:r>
              <a:rPr lang="en-US" dirty="0"/>
              <a:t>Determines the aid that these districts would have received if foundation budget rates were only increased by inflation</a:t>
            </a:r>
          </a:p>
          <a:p>
            <a:pPr lvl="1"/>
            <a:r>
              <a:rPr lang="en-US" dirty="0"/>
              <a:t>If this amount is higher than the revised formula amount, districts get the higher amount</a:t>
            </a:r>
          </a:p>
          <a:p>
            <a:endParaRPr lang="en-US" dirty="0"/>
          </a:p>
        </p:txBody>
      </p:sp>
      <p:sp>
        <p:nvSpPr>
          <p:cNvPr id="2" name="Title 1"/>
          <p:cNvSpPr>
            <a:spLocks noGrp="1"/>
          </p:cNvSpPr>
          <p:nvPr>
            <p:ph type="title"/>
          </p:nvPr>
        </p:nvSpPr>
        <p:spPr/>
        <p:txBody>
          <a:bodyPr/>
          <a:lstStyle/>
          <a:p>
            <a:r>
              <a:rPr lang="en-US" sz="3200" dirty="0"/>
              <a:t>The SOA also adds a new minimum aid adjustment to the formula</a:t>
            </a:r>
          </a:p>
        </p:txBody>
      </p:sp>
    </p:spTree>
    <p:extLst>
      <p:ext uri="{BB962C8B-B14F-4D97-AF65-F5344CB8AC3E}">
        <p14:creationId xmlns:p14="http://schemas.microsoft.com/office/powerpoint/2010/main" val="128006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For municipalities with required contributions above targets, the requirement is reduced by 100% of the gap</a:t>
            </a:r>
          </a:p>
          <a:p>
            <a:r>
              <a:rPr lang="en-US" sz="2400" dirty="0"/>
              <a:t>Cities and towns with combined effort yields greater than 175% of foundation have required local contributions set at not less than 82.5% of foundation</a:t>
            </a:r>
          </a:p>
          <a:p>
            <a:pPr marR="0" lvl="0"/>
            <a:r>
              <a:rPr lang="en-US" sz="2400" dirty="0"/>
              <a:t>Due to rapid increases to foundation, many communities are below target and fewer are eligible for excess effort reductions </a:t>
            </a:r>
          </a:p>
          <a:p>
            <a:pPr lvl="1"/>
            <a:r>
              <a:rPr lang="en-US" sz="2000" dirty="0">
                <a:latin typeface="Segoe UI" panose="020B0502040204020203" pitchFamily="34" charset="0"/>
                <a:cs typeface="Segoe UI" panose="020B0502040204020203" pitchFamily="34" charset="0"/>
              </a:rPr>
              <a:t>224 communities are subject to below effort increments to bring their contributions closer to target compared to 48 in FY21 (year prior to implementation of the SOA)</a:t>
            </a:r>
            <a:endParaRPr lang="en-US" sz="1600" dirty="0">
              <a:latin typeface="Segoe UI" panose="020B0502040204020203" pitchFamily="34" charset="0"/>
              <a:cs typeface="Segoe UI" panose="020B0502040204020203" pitchFamily="34" charset="0"/>
            </a:endParaRPr>
          </a:p>
          <a:p>
            <a:pPr lvl="1"/>
            <a:r>
              <a:rPr lang="en-US" sz="2000" dirty="0">
                <a:latin typeface="Segoe UI" panose="020B0502040204020203" pitchFamily="34" charset="0"/>
                <a:cs typeface="Segoe UI" panose="020B0502040204020203" pitchFamily="34" charset="0"/>
              </a:rPr>
              <a:t>79 communities are eligible for excess effort reduction compared to 201 in FY21 </a:t>
            </a:r>
          </a:p>
          <a:p>
            <a:pPr marL="0" indent="0">
              <a:buNone/>
            </a:pPr>
            <a:endParaRPr lang="en-US" dirty="0"/>
          </a:p>
          <a:p>
            <a:endParaRPr lang="en-US" dirty="0"/>
          </a:p>
        </p:txBody>
      </p:sp>
      <p:sp>
        <p:nvSpPr>
          <p:cNvPr id="2" name="Title 1"/>
          <p:cNvSpPr>
            <a:spLocks noGrp="1"/>
          </p:cNvSpPr>
          <p:nvPr>
            <p:ph type="title"/>
          </p:nvPr>
        </p:nvSpPr>
        <p:spPr/>
        <p:txBody>
          <a:bodyPr/>
          <a:lstStyle/>
          <a:p>
            <a:r>
              <a:rPr lang="en-US" sz="3200" dirty="0"/>
              <a:t>The SOA codified the aggregate wealth model for determining local contribution requirements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Charter school tuition and reimbursements</a:t>
            </a:r>
            <a:endParaRPr kumimoji="0" lang="zh-CN" altLang="en-US" sz="36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034511555"/>
      </p:ext>
    </p:extLst>
  </p:cSld>
  <p:clrMapOvr>
    <a:masterClrMapping/>
  </p:clrMapOvr>
</p:sld>
</file>

<file path=ppt/theme/theme1.xml><?xml version="1.0" encoding="utf-8"?>
<a:theme xmlns:a="http://schemas.openxmlformats.org/drawingml/2006/main" name="DESE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id="{110A3389-38C4-4F2F-91AA-D652753E2C0B}" vid="{2002FE3D-CD5B-4CB1-8BD7-8096B06CBF1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2" ma:contentTypeDescription="Create a new document." ma:contentTypeScope="" ma:versionID="3a0bffc5f8cf7127341ad8f908e2ff35">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677bfe84c9d84cf3c8a24b4bbe6a3787"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b6c7347-9531-4106-9b48-3384f9a2c700}"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DEDD18-AD45-40E9-AF53-F0ED2A8CDDD1}">
  <ds:schemaRef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schemas.microsoft.com/office/2006/metadata/properties"/>
    <ds:schemaRef ds:uri="http://purl.org/dc/terms/"/>
    <ds:schemaRef ds:uri="http://schemas.openxmlformats.org/package/2006/metadata/core-properties"/>
    <ds:schemaRef ds:uri="c7223b7f-d29a-40a7-89e9-7fcbaea795a5"/>
    <ds:schemaRef ds:uri="6cc6ac48-9972-4fdd-8495-0ab5ba7fdac9"/>
  </ds:schemaRefs>
</ds:datastoreItem>
</file>

<file path=customXml/itemProps2.xml><?xml version="1.0" encoding="utf-8"?>
<ds:datastoreItem xmlns:ds="http://schemas.openxmlformats.org/officeDocument/2006/customXml" ds:itemID="{C799C7AE-45B1-4EE4-9FC6-3D2916B8C8AA}">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3E8C57-4129-4C5D-9450-A467B9CC11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1543</TotalTime>
  <Words>1874</Words>
  <Application>Microsoft Office PowerPoint</Application>
  <PresentationFormat>Widescreen</PresentationFormat>
  <Paragraphs>187</Paragraphs>
  <Slides>28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等线</vt:lpstr>
      <vt:lpstr>Segoe</vt:lpstr>
      <vt:lpstr>Segoe SemiBold</vt:lpstr>
      <vt:lpstr>Arial</vt:lpstr>
      <vt:lpstr>Calibri</vt:lpstr>
      <vt:lpstr>Courier New</vt:lpstr>
      <vt:lpstr>Segoe UI</vt:lpstr>
      <vt:lpstr>Segoe UI Semibold</vt:lpstr>
      <vt:lpstr>Wingdings</vt:lpstr>
      <vt:lpstr>DESE PowerPoint Template</vt:lpstr>
      <vt:lpstr>Preliminary FY26 Chapter 70 aid and Charter reimbursements (House 1)</vt:lpstr>
      <vt:lpstr>FY26 House 2 proposed Chapter 70 funding</vt:lpstr>
      <vt:lpstr>FY26 House 2 Chapter 70 continues implementation of  the Student Opportunity Act (the SOA)</vt:lpstr>
      <vt:lpstr>House 1 sets the low-income threshold at 185% of the federal poverty level in accordance with the SOA</vt:lpstr>
      <vt:lpstr>The SOA also increases the assumed in-district special education enrollment percentages</vt:lpstr>
      <vt:lpstr>On top of the targeted rate increases, all foundation budget categories have been adjusted upward for inflation</vt:lpstr>
      <vt:lpstr>The SOA also adds a new minimum aid adjustment to the formula</vt:lpstr>
      <vt:lpstr>The SOA codified the aggregate wealth model for determining local contribution requirements</vt:lpstr>
      <vt:lpstr>Charter school tuition and reimbursements</vt:lpstr>
      <vt:lpstr>Tuition rates for Commonwealth charter schools are based on the same foundation budget rates used in Chapter 70</vt:lpstr>
      <vt:lpstr>House 1 implements the 3-year (100%/60%/40%) schedule for transition aid tied to year over year tuition growth</vt:lpstr>
      <vt:lpstr>Calculating Chapter 70 local contribution requirements and state aid</vt:lpstr>
      <vt:lpstr>Goal of the Chapter 70 formula </vt:lpstr>
      <vt:lpstr>The updated formula includes three parameters to be specified in each year’s general appropriations act</vt:lpstr>
      <vt:lpstr>There are 6 factors that work together to determine a district’s Chapter 70 aid</vt:lpstr>
      <vt:lpstr>There are three primary steps in determining each district’s Chapter 70 aid</vt:lpstr>
      <vt:lpstr>Each district's foundation budget is calculated by multiplying the number of pupils in 13 enrollment categories by cost rates in 11 functional areas</vt:lpstr>
      <vt:lpstr>Foundation budgets vary based on student needs,  including concentrations of low-income students</vt:lpstr>
      <vt:lpstr>Determining each municipality’s target local share starts with the local share of statewide foundation</vt:lpstr>
      <vt:lpstr>An individual municipality’s target local share is based on its local property value, income, and foundation budget</vt:lpstr>
      <vt:lpstr>Next the formula calculates each municipality’s preliminary local contribution (PLC) and makes adjustments relative to target to determine the required local contribution (RLC)</vt:lpstr>
      <vt:lpstr>Once a city or town’s required local contribution is calculated, it is allocated among the districts to which it belongs</vt:lpstr>
      <vt:lpstr>Foundation aid provides additional funding for districts to spend at their foundation budgets</vt:lpstr>
      <vt:lpstr>Calculating Chapter 70 aid: Districts are held harmless to previous aid levels and guaranteed at least a $30 per pupil increase</vt:lpstr>
      <vt:lpstr>Districts receive different levels of Chapter 70 aid because their municipality’s ability to pay differs</vt:lpstr>
      <vt:lpstr>The aggregate wealth model has eliminated required excess effort, but in recent years effort shortfalls have increased</vt:lpstr>
      <vt:lpstr>There are no longer any districts funded below target, while above target aid has increased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FY26 Preliminary Chapter 70</dc:title>
  <dc:creator>DESE</dc:creator>
  <cp:lastModifiedBy>Zou, Dong (EOE)</cp:lastModifiedBy>
  <cp:revision>33</cp:revision>
  <cp:lastPrinted>2017-08-07T14:46:10Z</cp:lastPrinted>
  <dcterms:created xsi:type="dcterms:W3CDTF">2018-01-08T17:30:59Z</dcterms:created>
  <dcterms:modified xsi:type="dcterms:W3CDTF">2025-01-17T20:40:23Z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17 2025 12:00AM</vt:lpwstr>
  </property>
</Properties>
</file>