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Lst>
  <p:notesMasterIdLst>
    <p:notesMasterId r:id="rId37"/>
  </p:notesMasterIdLst>
  <p:sldIdLst>
    <p:sldId id="681" r:id="rId6"/>
    <p:sldId id="682" r:id="rId7"/>
    <p:sldId id="284" r:id="rId8"/>
    <p:sldId id="690" r:id="rId9"/>
    <p:sldId id="669" r:id="rId10"/>
    <p:sldId id="670" r:id="rId11"/>
    <p:sldId id="674" r:id="rId12"/>
    <p:sldId id="679" r:id="rId13"/>
    <p:sldId id="708" r:id="rId14"/>
    <p:sldId id="687" r:id="rId15"/>
    <p:sldId id="688" r:id="rId16"/>
    <p:sldId id="689" r:id="rId17"/>
    <p:sldId id="686" r:id="rId18"/>
    <p:sldId id="704" r:id="rId19"/>
    <p:sldId id="705" r:id="rId20"/>
    <p:sldId id="706" r:id="rId21"/>
    <p:sldId id="693" r:id="rId22"/>
    <p:sldId id="692" r:id="rId23"/>
    <p:sldId id="707" r:id="rId24"/>
    <p:sldId id="694" r:id="rId25"/>
    <p:sldId id="695" r:id="rId26"/>
    <p:sldId id="698" r:id="rId27"/>
    <p:sldId id="711" r:id="rId28"/>
    <p:sldId id="701" r:id="rId29"/>
    <p:sldId id="702" r:id="rId30"/>
    <p:sldId id="712" r:id="rId31"/>
    <p:sldId id="684" r:id="rId32"/>
    <p:sldId id="703" r:id="rId33"/>
    <p:sldId id="709" r:id="rId34"/>
    <p:sldId id="710" r:id="rId35"/>
    <p:sldId id="677"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455C3D-F478-5200-7890-9518D1F80781}" name="Winner, Kendra (DESE)" initials="WK(" userId="S::Kendra.L.Winner@mass.gov::c4a8ae17-bfa4-40c2-a450-c325afb6dbe1" providerId="AD"/>
  <p188:author id="{DB0DB54E-BBD4-635D-6827-F0FF270D4472}" name="Jacobsen, Leif (DESE)" initials="J(" userId="S::leif.jacobsen@mass.gov::3cdc3877-ab1c-4726-8835-23af03d4ee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4E349-293D-4877-BE8C-16F1DA7D383F}" v="3" dt="2025-02-05T15:00:31.9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348" y="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setarits, Jake S. (DESE)" userId="37741e96-5ecb-4258-9857-666183bdd9bd" providerId="ADAL" clId="{1314E349-293D-4877-BE8C-16F1DA7D383F}"/>
    <pc:docChg chg="undo custSel modSld">
      <pc:chgData name="Resetarits, Jake S. (DESE)" userId="37741e96-5ecb-4258-9857-666183bdd9bd" providerId="ADAL" clId="{1314E349-293D-4877-BE8C-16F1DA7D383F}" dt="2025-02-05T15:03:19.326" v="106" actId="13244"/>
      <pc:docMkLst>
        <pc:docMk/>
      </pc:docMkLst>
      <pc:sldChg chg="modSp mod">
        <pc:chgData name="Resetarits, Jake S. (DESE)" userId="37741e96-5ecb-4258-9857-666183bdd9bd" providerId="ADAL" clId="{1314E349-293D-4877-BE8C-16F1DA7D383F}" dt="2025-02-05T15:01:35.899" v="82" actId="13244"/>
        <pc:sldMkLst>
          <pc:docMk/>
          <pc:sldMk cId="1946468448" sldId="284"/>
        </pc:sldMkLst>
        <pc:spChg chg="ord">
          <ac:chgData name="Resetarits, Jake S. (DESE)" userId="37741e96-5ecb-4258-9857-666183bdd9bd" providerId="ADAL" clId="{1314E349-293D-4877-BE8C-16F1DA7D383F}" dt="2025-02-05T15:01:35.899" v="82" actId="13244"/>
          <ac:spMkLst>
            <pc:docMk/>
            <pc:sldMk cId="1946468448" sldId="284"/>
            <ac:spMk id="6" creationId="{47B26DC9-278D-42BF-ADD3-28F5B0B01D26}"/>
          </ac:spMkLst>
        </pc:spChg>
        <pc:graphicFrameChg chg="mod">
          <ac:chgData name="Resetarits, Jake S. (DESE)" userId="37741e96-5ecb-4258-9857-666183bdd9bd" providerId="ADAL" clId="{1314E349-293D-4877-BE8C-16F1DA7D383F}" dt="2025-02-05T14:54:39.176" v="3" actId="962"/>
          <ac:graphicFrameMkLst>
            <pc:docMk/>
            <pc:sldMk cId="1946468448" sldId="284"/>
            <ac:graphicFrameMk id="7" creationId="{4C7423AA-417F-49CB-B986-B1E3095A040A}"/>
          </ac:graphicFrameMkLst>
        </pc:graphicFrameChg>
      </pc:sldChg>
      <pc:sldChg chg="modSp mod">
        <pc:chgData name="Resetarits, Jake S. (DESE)" userId="37741e96-5ecb-4258-9857-666183bdd9bd" providerId="ADAL" clId="{1314E349-293D-4877-BE8C-16F1DA7D383F}" dt="2025-02-05T15:01:43.024" v="84" actId="13244"/>
        <pc:sldMkLst>
          <pc:docMk/>
          <pc:sldMk cId="2762942127" sldId="669"/>
        </pc:sldMkLst>
        <pc:spChg chg="ord">
          <ac:chgData name="Resetarits, Jake S. (DESE)" userId="37741e96-5ecb-4258-9857-666183bdd9bd" providerId="ADAL" clId="{1314E349-293D-4877-BE8C-16F1DA7D383F}" dt="2025-02-05T15:01:43.024" v="84" actId="13244"/>
          <ac:spMkLst>
            <pc:docMk/>
            <pc:sldMk cId="2762942127" sldId="669"/>
            <ac:spMk id="2" creationId="{E5CE4C94-3343-DA33-9EFE-F5669750F08B}"/>
          </ac:spMkLst>
        </pc:spChg>
      </pc:sldChg>
      <pc:sldChg chg="modSp mod">
        <pc:chgData name="Resetarits, Jake S. (DESE)" userId="37741e96-5ecb-4258-9857-666183bdd9bd" providerId="ADAL" clId="{1314E349-293D-4877-BE8C-16F1DA7D383F}" dt="2025-02-05T15:01:47.277" v="85" actId="13244"/>
        <pc:sldMkLst>
          <pc:docMk/>
          <pc:sldMk cId="2260598587" sldId="670"/>
        </pc:sldMkLst>
        <pc:spChg chg="ord">
          <ac:chgData name="Resetarits, Jake S. (DESE)" userId="37741e96-5ecb-4258-9857-666183bdd9bd" providerId="ADAL" clId="{1314E349-293D-4877-BE8C-16F1DA7D383F}" dt="2025-02-05T15:01:47.277" v="85" actId="13244"/>
          <ac:spMkLst>
            <pc:docMk/>
            <pc:sldMk cId="2260598587" sldId="670"/>
            <ac:spMk id="2" creationId="{5F199CD7-7825-BE73-2DC3-C6487D8004DB}"/>
          </ac:spMkLst>
        </pc:spChg>
        <pc:picChg chg="mod">
          <ac:chgData name="Resetarits, Jake S. (DESE)" userId="37741e96-5ecb-4258-9857-666183bdd9bd" providerId="ADAL" clId="{1314E349-293D-4877-BE8C-16F1DA7D383F}" dt="2025-02-05T14:55:29.845" v="5" actId="962"/>
          <ac:picMkLst>
            <pc:docMk/>
            <pc:sldMk cId="2260598587" sldId="670"/>
            <ac:picMk id="5" creationId="{B9E29DA3-0407-AB32-015C-7AA36328EC32}"/>
          </ac:picMkLst>
        </pc:picChg>
        <pc:picChg chg="mod">
          <ac:chgData name="Resetarits, Jake S. (DESE)" userId="37741e96-5ecb-4258-9857-666183bdd9bd" providerId="ADAL" clId="{1314E349-293D-4877-BE8C-16F1DA7D383F}" dt="2025-02-05T14:55:42.939" v="7" actId="962"/>
          <ac:picMkLst>
            <pc:docMk/>
            <pc:sldMk cId="2260598587" sldId="670"/>
            <ac:picMk id="6" creationId="{C20B239B-7C47-6CA5-3D6D-024389E8C6DB}"/>
          </ac:picMkLst>
        </pc:picChg>
      </pc:sldChg>
      <pc:sldChg chg="modSp mod">
        <pc:chgData name="Resetarits, Jake S. (DESE)" userId="37741e96-5ecb-4258-9857-666183bdd9bd" providerId="ADAL" clId="{1314E349-293D-4877-BE8C-16F1DA7D383F}" dt="2025-02-05T15:01:57.321" v="86" actId="13244"/>
        <pc:sldMkLst>
          <pc:docMk/>
          <pc:sldMk cId="1835414195" sldId="674"/>
        </pc:sldMkLst>
        <pc:spChg chg="ord">
          <ac:chgData name="Resetarits, Jake S. (DESE)" userId="37741e96-5ecb-4258-9857-666183bdd9bd" providerId="ADAL" clId="{1314E349-293D-4877-BE8C-16F1DA7D383F}" dt="2025-02-05T15:01:57.321" v="86" actId="13244"/>
          <ac:spMkLst>
            <pc:docMk/>
            <pc:sldMk cId="1835414195" sldId="674"/>
            <ac:spMk id="2" creationId="{9E136AC9-168E-FB9C-3EFC-41691002B78D}"/>
          </ac:spMkLst>
        </pc:spChg>
        <pc:picChg chg="mod">
          <ac:chgData name="Resetarits, Jake S. (DESE)" userId="37741e96-5ecb-4258-9857-666183bdd9bd" providerId="ADAL" clId="{1314E349-293D-4877-BE8C-16F1DA7D383F}" dt="2025-02-05T14:56:07.481" v="9" actId="962"/>
          <ac:picMkLst>
            <pc:docMk/>
            <pc:sldMk cId="1835414195" sldId="674"/>
            <ac:picMk id="6" creationId="{A246367D-15C4-5B83-C7D3-C94B3DD9F828}"/>
          </ac:picMkLst>
        </pc:picChg>
        <pc:picChg chg="mod">
          <ac:chgData name="Resetarits, Jake S. (DESE)" userId="37741e96-5ecb-4258-9857-666183bdd9bd" providerId="ADAL" clId="{1314E349-293D-4877-BE8C-16F1DA7D383F}" dt="2025-02-05T14:56:22.576" v="11" actId="962"/>
          <ac:picMkLst>
            <pc:docMk/>
            <pc:sldMk cId="1835414195" sldId="674"/>
            <ac:picMk id="7" creationId="{92BF4C4B-6AC8-9A4A-BCC3-208495F768A7}"/>
          </ac:picMkLst>
        </pc:picChg>
      </pc:sldChg>
      <pc:sldChg chg="modSp mod">
        <pc:chgData name="Resetarits, Jake S. (DESE)" userId="37741e96-5ecb-4258-9857-666183bdd9bd" providerId="ADAL" clId="{1314E349-293D-4877-BE8C-16F1DA7D383F}" dt="2025-02-05T15:03:19.326" v="106" actId="13244"/>
        <pc:sldMkLst>
          <pc:docMk/>
          <pc:sldMk cId="3798779330" sldId="677"/>
        </pc:sldMkLst>
        <pc:spChg chg="ord">
          <ac:chgData name="Resetarits, Jake S. (DESE)" userId="37741e96-5ecb-4258-9857-666183bdd9bd" providerId="ADAL" clId="{1314E349-293D-4877-BE8C-16F1DA7D383F}" dt="2025-02-05T15:03:19.326" v="106" actId="13244"/>
          <ac:spMkLst>
            <pc:docMk/>
            <pc:sldMk cId="3798779330" sldId="677"/>
            <ac:spMk id="2" creationId="{C7950D24-7DF6-96B0-72B9-AB78E0755FD9}"/>
          </ac:spMkLst>
        </pc:spChg>
      </pc:sldChg>
      <pc:sldChg chg="addSp delSp modSp mod">
        <pc:chgData name="Resetarits, Jake S. (DESE)" userId="37741e96-5ecb-4258-9857-666183bdd9bd" providerId="ADAL" clId="{1314E349-293D-4877-BE8C-16F1DA7D383F}" dt="2025-02-05T15:02:03.845" v="87" actId="13244"/>
        <pc:sldMkLst>
          <pc:docMk/>
          <pc:sldMk cId="521214461" sldId="679"/>
        </pc:sldMkLst>
        <pc:spChg chg="ord">
          <ac:chgData name="Resetarits, Jake S. (DESE)" userId="37741e96-5ecb-4258-9857-666183bdd9bd" providerId="ADAL" clId="{1314E349-293D-4877-BE8C-16F1DA7D383F}" dt="2025-02-05T15:02:03.845" v="87" actId="13244"/>
          <ac:spMkLst>
            <pc:docMk/>
            <pc:sldMk cId="521214461" sldId="679"/>
            <ac:spMk id="2" creationId="{0D0545EB-32CE-0320-A9C1-CF33A3574524}"/>
          </ac:spMkLst>
        </pc:spChg>
        <pc:spChg chg="add del mod">
          <ac:chgData name="Resetarits, Jake S. (DESE)" userId="37741e96-5ecb-4258-9857-666183bdd9bd" providerId="ADAL" clId="{1314E349-293D-4877-BE8C-16F1DA7D383F}" dt="2025-02-05T14:57:05.917" v="13" actId="478"/>
          <ac:spMkLst>
            <pc:docMk/>
            <pc:sldMk cId="521214461" sldId="679"/>
            <ac:spMk id="4" creationId="{B91570FF-34E0-C1DF-6394-63390B21CF57}"/>
          </ac:spMkLst>
        </pc:spChg>
        <pc:picChg chg="add del mod">
          <ac:chgData name="Resetarits, Jake S. (DESE)" userId="37741e96-5ecb-4258-9857-666183bdd9bd" providerId="ADAL" clId="{1314E349-293D-4877-BE8C-16F1DA7D383F}" dt="2025-02-05T14:59:38.302" v="58" actId="962"/>
          <ac:picMkLst>
            <pc:docMk/>
            <pc:sldMk cId="521214461" sldId="679"/>
            <ac:picMk id="6" creationId="{6A2588C5-188A-2ACA-56A4-5DA424BD4015}"/>
          </ac:picMkLst>
        </pc:picChg>
      </pc:sldChg>
      <pc:sldChg chg="modSp mod">
        <pc:chgData name="Resetarits, Jake S. (DESE)" userId="37741e96-5ecb-4258-9857-666183bdd9bd" providerId="ADAL" clId="{1314E349-293D-4877-BE8C-16F1DA7D383F}" dt="2025-02-05T15:01:31.864" v="81"/>
        <pc:sldMkLst>
          <pc:docMk/>
          <pc:sldMk cId="3956702198" sldId="682"/>
        </pc:sldMkLst>
        <pc:spChg chg="ord">
          <ac:chgData name="Resetarits, Jake S. (DESE)" userId="37741e96-5ecb-4258-9857-666183bdd9bd" providerId="ADAL" clId="{1314E349-293D-4877-BE8C-16F1DA7D383F}" dt="2025-02-05T15:01:31.864" v="81"/>
          <ac:spMkLst>
            <pc:docMk/>
            <pc:sldMk cId="3956702198" sldId="682"/>
            <ac:spMk id="2" creationId="{00000000-0000-0000-0000-000000000000}"/>
          </ac:spMkLst>
        </pc:spChg>
        <pc:spChg chg="ord">
          <ac:chgData name="Resetarits, Jake S. (DESE)" userId="37741e96-5ecb-4258-9857-666183bdd9bd" providerId="ADAL" clId="{1314E349-293D-4877-BE8C-16F1DA7D383F}" dt="2025-02-05T15:01:10.375" v="76" actId="13244"/>
          <ac:spMkLst>
            <pc:docMk/>
            <pc:sldMk cId="3956702198" sldId="682"/>
            <ac:spMk id="3" creationId="{00000000-0000-0000-0000-000000000000}"/>
          </ac:spMkLst>
        </pc:spChg>
        <pc:spChg chg="ord">
          <ac:chgData name="Resetarits, Jake S. (DESE)" userId="37741e96-5ecb-4258-9857-666183bdd9bd" providerId="ADAL" clId="{1314E349-293D-4877-BE8C-16F1DA7D383F}" dt="2025-02-05T15:01:24.039" v="78" actId="13244"/>
          <ac:spMkLst>
            <pc:docMk/>
            <pc:sldMk cId="3956702198" sldId="682"/>
            <ac:spMk id="4" creationId="{00000000-0000-0000-0000-000000000000}"/>
          </ac:spMkLst>
        </pc:spChg>
        <pc:picChg chg="mod ord">
          <ac:chgData name="Resetarits, Jake S. (DESE)" userId="37741e96-5ecb-4258-9857-666183bdd9bd" providerId="ADAL" clId="{1314E349-293D-4877-BE8C-16F1DA7D383F}" dt="2025-02-05T15:01:04.711" v="75" actId="13244"/>
          <ac:picMkLst>
            <pc:docMk/>
            <pc:sldMk cId="3956702198" sldId="682"/>
            <ac:picMk id="6" creationId="{E24674B7-3190-8C73-F8B7-6590089038A3}"/>
          </ac:picMkLst>
        </pc:picChg>
      </pc:sldChg>
      <pc:sldChg chg="delSp modSp mod">
        <pc:chgData name="Resetarits, Jake S. (DESE)" userId="37741e96-5ecb-4258-9857-666183bdd9bd" providerId="ADAL" clId="{1314E349-293D-4877-BE8C-16F1DA7D383F}" dt="2025-02-05T15:00:40.011" v="70"/>
        <pc:sldMkLst>
          <pc:docMk/>
          <pc:sldMk cId="335390830" sldId="684"/>
        </pc:sldMkLst>
        <pc:spChg chg="del mod">
          <ac:chgData name="Resetarits, Jake S. (DESE)" userId="37741e96-5ecb-4258-9857-666183bdd9bd" providerId="ADAL" clId="{1314E349-293D-4877-BE8C-16F1DA7D383F}" dt="2025-02-05T15:00:40.011" v="70"/>
          <ac:spMkLst>
            <pc:docMk/>
            <pc:sldMk cId="335390830" sldId="684"/>
            <ac:spMk id="8" creationId="{DBA79BD5-71C4-1930-4979-3B533EB4DC62}"/>
          </ac:spMkLst>
        </pc:spChg>
        <pc:spChg chg="mod">
          <ac:chgData name="Resetarits, Jake S. (DESE)" userId="37741e96-5ecb-4258-9857-666183bdd9bd" providerId="ADAL" clId="{1314E349-293D-4877-BE8C-16F1DA7D383F}" dt="2025-02-05T15:00:31.923" v="66" actId="962"/>
          <ac:spMkLst>
            <pc:docMk/>
            <pc:sldMk cId="335390830" sldId="684"/>
            <ac:spMk id="11" creationId="{FE995ED6-B4CE-E19A-9B48-5B164440DF24}"/>
          </ac:spMkLst>
        </pc:spChg>
        <pc:graphicFrameChg chg="mod modGraphic">
          <ac:chgData name="Resetarits, Jake S. (DESE)" userId="37741e96-5ecb-4258-9857-666183bdd9bd" providerId="ADAL" clId="{1314E349-293D-4877-BE8C-16F1DA7D383F}" dt="2025-02-05T14:58:45.024" v="56" actId="255"/>
          <ac:graphicFrameMkLst>
            <pc:docMk/>
            <pc:sldMk cId="335390830" sldId="684"/>
            <ac:graphicFrameMk id="10" creationId="{9056A7A3-4C77-AFF8-F497-B62F8ACDF30D}"/>
          </ac:graphicFrameMkLst>
        </pc:graphicFrameChg>
      </pc:sldChg>
      <pc:sldChg chg="modSp mod">
        <pc:chgData name="Resetarits, Jake S. (DESE)" userId="37741e96-5ecb-4258-9857-666183bdd9bd" providerId="ADAL" clId="{1314E349-293D-4877-BE8C-16F1DA7D383F}" dt="2025-02-05T15:02:16.884" v="91" actId="13244"/>
        <pc:sldMkLst>
          <pc:docMk/>
          <pc:sldMk cId="118311317" sldId="686"/>
        </pc:sldMkLst>
        <pc:spChg chg="ord">
          <ac:chgData name="Resetarits, Jake S. (DESE)" userId="37741e96-5ecb-4258-9857-666183bdd9bd" providerId="ADAL" clId="{1314E349-293D-4877-BE8C-16F1DA7D383F}" dt="2025-02-05T15:02:16.884" v="91" actId="13244"/>
          <ac:spMkLst>
            <pc:docMk/>
            <pc:sldMk cId="118311317" sldId="686"/>
            <ac:spMk id="3" creationId="{D0C4B82E-D59A-6EFD-9052-BE2E5FADC755}"/>
          </ac:spMkLst>
        </pc:spChg>
      </pc:sldChg>
      <pc:sldChg chg="modSp mod">
        <pc:chgData name="Resetarits, Jake S. (DESE)" userId="37741e96-5ecb-4258-9857-666183bdd9bd" providerId="ADAL" clId="{1314E349-293D-4877-BE8C-16F1DA7D383F}" dt="2025-02-05T15:02:07.741" v="88" actId="13244"/>
        <pc:sldMkLst>
          <pc:docMk/>
          <pc:sldMk cId="2982830206" sldId="687"/>
        </pc:sldMkLst>
        <pc:spChg chg="ord">
          <ac:chgData name="Resetarits, Jake S. (DESE)" userId="37741e96-5ecb-4258-9857-666183bdd9bd" providerId="ADAL" clId="{1314E349-293D-4877-BE8C-16F1DA7D383F}" dt="2025-02-05T15:02:07.741" v="88" actId="13244"/>
          <ac:spMkLst>
            <pc:docMk/>
            <pc:sldMk cId="2982830206" sldId="687"/>
            <ac:spMk id="3" creationId="{BBCEEC90-7CA3-C8EE-2A4E-5DFB67C38E03}"/>
          </ac:spMkLst>
        </pc:spChg>
      </pc:sldChg>
      <pc:sldChg chg="modSp mod">
        <pc:chgData name="Resetarits, Jake S. (DESE)" userId="37741e96-5ecb-4258-9857-666183bdd9bd" providerId="ADAL" clId="{1314E349-293D-4877-BE8C-16F1DA7D383F}" dt="2025-02-05T15:02:10.956" v="89" actId="13244"/>
        <pc:sldMkLst>
          <pc:docMk/>
          <pc:sldMk cId="3848522781" sldId="688"/>
        </pc:sldMkLst>
        <pc:spChg chg="ord">
          <ac:chgData name="Resetarits, Jake S. (DESE)" userId="37741e96-5ecb-4258-9857-666183bdd9bd" providerId="ADAL" clId="{1314E349-293D-4877-BE8C-16F1DA7D383F}" dt="2025-02-05T15:02:10.956" v="89" actId="13244"/>
          <ac:spMkLst>
            <pc:docMk/>
            <pc:sldMk cId="3848522781" sldId="688"/>
            <ac:spMk id="13" creationId="{36A2DCC3-2863-BCF8-21A6-71C073EAB7D4}"/>
          </ac:spMkLst>
        </pc:spChg>
        <pc:picChg chg="mod">
          <ac:chgData name="Resetarits, Jake S. (DESE)" userId="37741e96-5ecb-4258-9857-666183bdd9bd" providerId="ADAL" clId="{1314E349-293D-4877-BE8C-16F1DA7D383F}" dt="2025-02-05T15:00:18.347" v="60" actId="962"/>
          <ac:picMkLst>
            <pc:docMk/>
            <pc:sldMk cId="3848522781" sldId="688"/>
            <ac:picMk id="10" creationId="{943F21B6-62BF-AE7E-C08B-22EC1BC73DD2}"/>
          </ac:picMkLst>
        </pc:picChg>
      </pc:sldChg>
      <pc:sldChg chg="modSp mod">
        <pc:chgData name="Resetarits, Jake S. (DESE)" userId="37741e96-5ecb-4258-9857-666183bdd9bd" providerId="ADAL" clId="{1314E349-293D-4877-BE8C-16F1DA7D383F}" dt="2025-02-05T15:02:13.917" v="90" actId="13244"/>
        <pc:sldMkLst>
          <pc:docMk/>
          <pc:sldMk cId="3488528579" sldId="689"/>
        </pc:sldMkLst>
        <pc:spChg chg="ord">
          <ac:chgData name="Resetarits, Jake S. (DESE)" userId="37741e96-5ecb-4258-9857-666183bdd9bd" providerId="ADAL" clId="{1314E349-293D-4877-BE8C-16F1DA7D383F}" dt="2025-02-05T15:02:13.917" v="90" actId="13244"/>
          <ac:spMkLst>
            <pc:docMk/>
            <pc:sldMk cId="3488528579" sldId="689"/>
            <ac:spMk id="3" creationId="{BBCEEC90-7CA3-C8EE-2A4E-5DFB67C38E03}"/>
          </ac:spMkLst>
        </pc:spChg>
      </pc:sldChg>
      <pc:sldChg chg="modSp mod">
        <pc:chgData name="Resetarits, Jake S. (DESE)" userId="37741e96-5ecb-4258-9857-666183bdd9bd" providerId="ADAL" clId="{1314E349-293D-4877-BE8C-16F1DA7D383F}" dt="2025-02-05T15:01:39.841" v="83" actId="13244"/>
        <pc:sldMkLst>
          <pc:docMk/>
          <pc:sldMk cId="2755640326" sldId="690"/>
        </pc:sldMkLst>
        <pc:spChg chg="ord">
          <ac:chgData name="Resetarits, Jake S. (DESE)" userId="37741e96-5ecb-4258-9857-666183bdd9bd" providerId="ADAL" clId="{1314E349-293D-4877-BE8C-16F1DA7D383F}" dt="2025-02-05T15:01:39.841" v="83" actId="13244"/>
          <ac:spMkLst>
            <pc:docMk/>
            <pc:sldMk cId="2755640326" sldId="690"/>
            <ac:spMk id="3" creationId="{C36B3FBA-1B60-8402-DDDC-655B37DAEFDC}"/>
          </ac:spMkLst>
        </pc:spChg>
      </pc:sldChg>
      <pc:sldChg chg="modSp mod">
        <pc:chgData name="Resetarits, Jake S. (DESE)" userId="37741e96-5ecb-4258-9857-666183bdd9bd" providerId="ADAL" clId="{1314E349-293D-4877-BE8C-16F1DA7D383F}" dt="2025-02-05T15:02:34.338" v="93" actId="13244"/>
        <pc:sldMkLst>
          <pc:docMk/>
          <pc:sldMk cId="3636132689" sldId="692"/>
        </pc:sldMkLst>
        <pc:spChg chg="ord">
          <ac:chgData name="Resetarits, Jake S. (DESE)" userId="37741e96-5ecb-4258-9857-666183bdd9bd" providerId="ADAL" clId="{1314E349-293D-4877-BE8C-16F1DA7D383F}" dt="2025-02-05T15:02:34.338" v="93" actId="13244"/>
          <ac:spMkLst>
            <pc:docMk/>
            <pc:sldMk cId="3636132689" sldId="692"/>
            <ac:spMk id="3" creationId="{F06769A0-D9C9-BA4E-928E-222FB75B7E94}"/>
          </ac:spMkLst>
        </pc:spChg>
      </pc:sldChg>
      <pc:sldChg chg="modSp mod">
        <pc:chgData name="Resetarits, Jake S. (DESE)" userId="37741e96-5ecb-4258-9857-666183bdd9bd" providerId="ADAL" clId="{1314E349-293D-4877-BE8C-16F1DA7D383F}" dt="2025-02-05T15:02:41.280" v="95" actId="13244"/>
        <pc:sldMkLst>
          <pc:docMk/>
          <pc:sldMk cId="1084810028" sldId="694"/>
        </pc:sldMkLst>
        <pc:spChg chg="ord">
          <ac:chgData name="Resetarits, Jake S. (DESE)" userId="37741e96-5ecb-4258-9857-666183bdd9bd" providerId="ADAL" clId="{1314E349-293D-4877-BE8C-16F1DA7D383F}" dt="2025-02-05T15:02:41.280" v="95" actId="13244"/>
          <ac:spMkLst>
            <pc:docMk/>
            <pc:sldMk cId="1084810028" sldId="694"/>
            <ac:spMk id="3" creationId="{3F49DE66-EDA0-7DF1-2EF9-FD01EF373C5A}"/>
          </ac:spMkLst>
        </pc:spChg>
      </pc:sldChg>
      <pc:sldChg chg="modSp mod">
        <pc:chgData name="Resetarits, Jake S. (DESE)" userId="37741e96-5ecb-4258-9857-666183bdd9bd" providerId="ADAL" clId="{1314E349-293D-4877-BE8C-16F1DA7D383F}" dt="2025-02-05T15:02:46.197" v="97" actId="13244"/>
        <pc:sldMkLst>
          <pc:docMk/>
          <pc:sldMk cId="2628632089" sldId="695"/>
        </pc:sldMkLst>
        <pc:spChg chg="mod ord">
          <ac:chgData name="Resetarits, Jake S. (DESE)" userId="37741e96-5ecb-4258-9857-666183bdd9bd" providerId="ADAL" clId="{1314E349-293D-4877-BE8C-16F1DA7D383F}" dt="2025-02-05T15:02:46.197" v="97" actId="13244"/>
          <ac:spMkLst>
            <pc:docMk/>
            <pc:sldMk cId="2628632089" sldId="695"/>
            <ac:spMk id="3" creationId="{F9A670E0-608A-B33B-B813-EE336CD1F966}"/>
          </ac:spMkLst>
        </pc:spChg>
      </pc:sldChg>
      <pc:sldChg chg="modSp mod">
        <pc:chgData name="Resetarits, Jake S. (DESE)" userId="37741e96-5ecb-4258-9857-666183bdd9bd" providerId="ADAL" clId="{1314E349-293D-4877-BE8C-16F1DA7D383F}" dt="2025-02-05T15:02:49.612" v="98" actId="13244"/>
        <pc:sldMkLst>
          <pc:docMk/>
          <pc:sldMk cId="208227339" sldId="698"/>
        </pc:sldMkLst>
        <pc:spChg chg="ord">
          <ac:chgData name="Resetarits, Jake S. (DESE)" userId="37741e96-5ecb-4258-9857-666183bdd9bd" providerId="ADAL" clId="{1314E349-293D-4877-BE8C-16F1DA7D383F}" dt="2025-02-05T15:02:49.612" v="98" actId="13244"/>
          <ac:spMkLst>
            <pc:docMk/>
            <pc:sldMk cId="208227339" sldId="698"/>
            <ac:spMk id="3" creationId="{806118D7-8C57-347D-7D8F-7B0F34094CA4}"/>
          </ac:spMkLst>
        </pc:spChg>
      </pc:sldChg>
      <pc:sldChg chg="modSp mod">
        <pc:chgData name="Resetarits, Jake S. (DESE)" userId="37741e96-5ecb-4258-9857-666183bdd9bd" providerId="ADAL" clId="{1314E349-293D-4877-BE8C-16F1DA7D383F}" dt="2025-02-05T15:02:56.617" v="100" actId="13244"/>
        <pc:sldMkLst>
          <pc:docMk/>
          <pc:sldMk cId="1095081768" sldId="701"/>
        </pc:sldMkLst>
        <pc:spChg chg="ord">
          <ac:chgData name="Resetarits, Jake S. (DESE)" userId="37741e96-5ecb-4258-9857-666183bdd9bd" providerId="ADAL" clId="{1314E349-293D-4877-BE8C-16F1DA7D383F}" dt="2025-02-05T15:02:56.617" v="100" actId="13244"/>
          <ac:spMkLst>
            <pc:docMk/>
            <pc:sldMk cId="1095081768" sldId="701"/>
            <ac:spMk id="3" creationId="{806118D7-8C57-347D-7D8F-7B0F34094CA4}"/>
          </ac:spMkLst>
        </pc:spChg>
      </pc:sldChg>
      <pc:sldChg chg="modSp mod">
        <pc:chgData name="Resetarits, Jake S. (DESE)" userId="37741e96-5ecb-4258-9857-666183bdd9bd" providerId="ADAL" clId="{1314E349-293D-4877-BE8C-16F1DA7D383F}" dt="2025-02-05T15:03:00.721" v="101" actId="13244"/>
        <pc:sldMkLst>
          <pc:docMk/>
          <pc:sldMk cId="2649790185" sldId="702"/>
        </pc:sldMkLst>
        <pc:spChg chg="mod ord">
          <ac:chgData name="Resetarits, Jake S. (DESE)" userId="37741e96-5ecb-4258-9857-666183bdd9bd" providerId="ADAL" clId="{1314E349-293D-4877-BE8C-16F1DA7D383F}" dt="2025-02-05T15:03:00.721" v="101" actId="13244"/>
          <ac:spMkLst>
            <pc:docMk/>
            <pc:sldMk cId="2649790185" sldId="702"/>
            <ac:spMk id="3" creationId="{4484CE19-A327-F337-B92F-AEDEE5CB103E}"/>
          </ac:spMkLst>
        </pc:spChg>
      </pc:sldChg>
      <pc:sldChg chg="modSp mod">
        <pc:chgData name="Resetarits, Jake S. (DESE)" userId="37741e96-5ecb-4258-9857-666183bdd9bd" providerId="ADAL" clId="{1314E349-293D-4877-BE8C-16F1DA7D383F}" dt="2025-02-05T15:03:08.497" v="103" actId="13244"/>
        <pc:sldMkLst>
          <pc:docMk/>
          <pc:sldMk cId="3280772603" sldId="703"/>
        </pc:sldMkLst>
        <pc:spChg chg="ord">
          <ac:chgData name="Resetarits, Jake S. (DESE)" userId="37741e96-5ecb-4258-9857-666183bdd9bd" providerId="ADAL" clId="{1314E349-293D-4877-BE8C-16F1DA7D383F}" dt="2025-02-05T15:03:08.497" v="103" actId="13244"/>
          <ac:spMkLst>
            <pc:docMk/>
            <pc:sldMk cId="3280772603" sldId="703"/>
            <ac:spMk id="3" creationId="{6D39E73D-530A-8034-5F55-9513239ED9B8}"/>
          </ac:spMkLst>
        </pc:spChg>
      </pc:sldChg>
      <pc:sldChg chg="modSp mod">
        <pc:chgData name="Resetarits, Jake S. (DESE)" userId="37741e96-5ecb-4258-9857-666183bdd9bd" providerId="ADAL" clId="{1314E349-293D-4877-BE8C-16F1DA7D383F}" dt="2025-02-05T15:02:20.835" v="92" actId="13244"/>
        <pc:sldMkLst>
          <pc:docMk/>
          <pc:sldMk cId="1869254666" sldId="706"/>
        </pc:sldMkLst>
        <pc:spChg chg="mod">
          <ac:chgData name="Resetarits, Jake S. (DESE)" userId="37741e96-5ecb-4258-9857-666183bdd9bd" providerId="ADAL" clId="{1314E349-293D-4877-BE8C-16F1DA7D383F}" dt="2025-02-05T15:00:22.798" v="62" actId="962"/>
          <ac:spMkLst>
            <pc:docMk/>
            <pc:sldMk cId="1869254666" sldId="706"/>
            <ac:spMk id="2" creationId="{0234C133-E4ED-B5A7-252E-E4DADE56341E}"/>
          </ac:spMkLst>
        </pc:spChg>
        <pc:spChg chg="ord">
          <ac:chgData name="Resetarits, Jake S. (DESE)" userId="37741e96-5ecb-4258-9857-666183bdd9bd" providerId="ADAL" clId="{1314E349-293D-4877-BE8C-16F1DA7D383F}" dt="2025-02-05T15:02:20.835" v="92" actId="13244"/>
          <ac:spMkLst>
            <pc:docMk/>
            <pc:sldMk cId="1869254666" sldId="706"/>
            <ac:spMk id="3" creationId="{F06769A0-D9C9-BA4E-928E-222FB75B7E94}"/>
          </ac:spMkLst>
        </pc:spChg>
      </pc:sldChg>
      <pc:sldChg chg="modSp mod">
        <pc:chgData name="Resetarits, Jake S. (DESE)" userId="37741e96-5ecb-4258-9857-666183bdd9bd" providerId="ADAL" clId="{1314E349-293D-4877-BE8C-16F1DA7D383F}" dt="2025-02-05T15:02:38.498" v="94" actId="13244"/>
        <pc:sldMkLst>
          <pc:docMk/>
          <pc:sldMk cId="1959805470" sldId="707"/>
        </pc:sldMkLst>
        <pc:spChg chg="ord">
          <ac:chgData name="Resetarits, Jake S. (DESE)" userId="37741e96-5ecb-4258-9857-666183bdd9bd" providerId="ADAL" clId="{1314E349-293D-4877-BE8C-16F1DA7D383F}" dt="2025-02-05T15:02:38.498" v="94" actId="13244"/>
          <ac:spMkLst>
            <pc:docMk/>
            <pc:sldMk cId="1959805470" sldId="707"/>
            <ac:spMk id="3" creationId="{F06769A0-D9C9-BA4E-928E-222FB75B7E94}"/>
          </ac:spMkLst>
        </pc:spChg>
      </pc:sldChg>
      <pc:sldChg chg="modSp mod">
        <pc:chgData name="Resetarits, Jake S. (DESE)" userId="37741e96-5ecb-4258-9857-666183bdd9bd" providerId="ADAL" clId="{1314E349-293D-4877-BE8C-16F1DA7D383F}" dt="2025-02-05T15:03:12.423" v="104" actId="13244"/>
        <pc:sldMkLst>
          <pc:docMk/>
          <pc:sldMk cId="470856743" sldId="709"/>
        </pc:sldMkLst>
        <pc:spChg chg="mod">
          <ac:chgData name="Resetarits, Jake S. (DESE)" userId="37741e96-5ecb-4258-9857-666183bdd9bd" providerId="ADAL" clId="{1314E349-293D-4877-BE8C-16F1DA7D383F}" dt="2025-02-05T15:00:35.254" v="68" actId="962"/>
          <ac:spMkLst>
            <pc:docMk/>
            <pc:sldMk cId="470856743" sldId="709"/>
            <ac:spMk id="2" creationId="{3FD4FB75-9094-087D-54B7-E99661268DD2}"/>
          </ac:spMkLst>
        </pc:spChg>
        <pc:spChg chg="ord">
          <ac:chgData name="Resetarits, Jake S. (DESE)" userId="37741e96-5ecb-4258-9857-666183bdd9bd" providerId="ADAL" clId="{1314E349-293D-4877-BE8C-16F1DA7D383F}" dt="2025-02-05T15:03:12.423" v="104" actId="13244"/>
          <ac:spMkLst>
            <pc:docMk/>
            <pc:sldMk cId="470856743" sldId="709"/>
            <ac:spMk id="3" creationId="{6D39E73D-530A-8034-5F55-9513239ED9B8}"/>
          </ac:spMkLst>
        </pc:spChg>
        <pc:graphicFrameChg chg="modGraphic">
          <ac:chgData name="Resetarits, Jake S. (DESE)" userId="37741e96-5ecb-4258-9857-666183bdd9bd" providerId="ADAL" clId="{1314E349-293D-4877-BE8C-16F1DA7D383F}" dt="2025-02-05T14:57:31.492" v="18" actId="207"/>
          <ac:graphicFrameMkLst>
            <pc:docMk/>
            <pc:sldMk cId="470856743" sldId="709"/>
            <ac:graphicFrameMk id="4" creationId="{A0239414-9860-EB6E-0334-0BDF6D409DF6}"/>
          </ac:graphicFrameMkLst>
        </pc:graphicFrameChg>
      </pc:sldChg>
      <pc:sldChg chg="modSp mod">
        <pc:chgData name="Resetarits, Jake S. (DESE)" userId="37741e96-5ecb-4258-9857-666183bdd9bd" providerId="ADAL" clId="{1314E349-293D-4877-BE8C-16F1DA7D383F}" dt="2025-02-05T15:03:16.301" v="105" actId="13244"/>
        <pc:sldMkLst>
          <pc:docMk/>
          <pc:sldMk cId="509192554" sldId="710"/>
        </pc:sldMkLst>
        <pc:spChg chg="ord">
          <ac:chgData name="Resetarits, Jake S. (DESE)" userId="37741e96-5ecb-4258-9857-666183bdd9bd" providerId="ADAL" clId="{1314E349-293D-4877-BE8C-16F1DA7D383F}" dt="2025-02-05T15:03:16.301" v="105" actId="13244"/>
          <ac:spMkLst>
            <pc:docMk/>
            <pc:sldMk cId="509192554" sldId="710"/>
            <ac:spMk id="3" creationId="{8F2D3150-9D34-E2D5-91C3-F9E984EE4604}"/>
          </ac:spMkLst>
        </pc:spChg>
      </pc:sldChg>
      <pc:sldChg chg="modSp mod">
        <pc:chgData name="Resetarits, Jake S. (DESE)" userId="37741e96-5ecb-4258-9857-666183bdd9bd" providerId="ADAL" clId="{1314E349-293D-4877-BE8C-16F1DA7D383F}" dt="2025-02-05T15:02:53.377" v="99" actId="13244"/>
        <pc:sldMkLst>
          <pc:docMk/>
          <pc:sldMk cId="2572791749" sldId="711"/>
        </pc:sldMkLst>
        <pc:spChg chg="ord">
          <ac:chgData name="Resetarits, Jake S. (DESE)" userId="37741e96-5ecb-4258-9857-666183bdd9bd" providerId="ADAL" clId="{1314E349-293D-4877-BE8C-16F1DA7D383F}" dt="2025-02-05T15:02:53.377" v="99" actId="13244"/>
          <ac:spMkLst>
            <pc:docMk/>
            <pc:sldMk cId="2572791749" sldId="711"/>
            <ac:spMk id="3" creationId="{7CC3E881-54AC-A75D-9C44-7133926C8119}"/>
          </ac:spMkLst>
        </pc:spChg>
      </pc:sldChg>
      <pc:sldChg chg="modSp mod">
        <pc:chgData name="Resetarits, Jake S. (DESE)" userId="37741e96-5ecb-4258-9857-666183bdd9bd" providerId="ADAL" clId="{1314E349-293D-4877-BE8C-16F1DA7D383F}" dt="2025-02-05T15:03:04.617" v="102" actId="13244"/>
        <pc:sldMkLst>
          <pc:docMk/>
          <pc:sldMk cId="292671658" sldId="712"/>
        </pc:sldMkLst>
        <pc:spChg chg="ord">
          <ac:chgData name="Resetarits, Jake S. (DESE)" userId="37741e96-5ecb-4258-9857-666183bdd9bd" providerId="ADAL" clId="{1314E349-293D-4877-BE8C-16F1DA7D383F}" dt="2025-02-05T15:03:04.617" v="102" actId="13244"/>
          <ac:spMkLst>
            <pc:docMk/>
            <pc:sldMk cId="292671658" sldId="712"/>
            <ac:spMk id="3" creationId="{9354901F-D700-62D5-3F86-EC06083E6F6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0814B5F-59FE-44E9-B06A-15F0B9EB0C00}" type="datetimeFigureOut">
              <a:rPr lang="en-US" smtClean="0"/>
              <a:t>2/5/2025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7D603F3-A9CC-416A-9684-068743EDAB64}" type="slidenum">
              <a:rPr lang="en-US" smtClean="0"/>
              <a:t>‹#›</a:t>
            </a:fld>
            <a:endParaRPr lang="en-US"/>
          </a:p>
        </p:txBody>
      </p:sp>
    </p:spTree>
    <p:extLst>
      <p:ext uri="{BB962C8B-B14F-4D97-AF65-F5344CB8AC3E}">
        <p14:creationId xmlns:p14="http://schemas.microsoft.com/office/powerpoint/2010/main" val="3563788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LJ</a:t>
            </a:r>
          </a:p>
        </p:txBody>
      </p:sp>
      <p:sp>
        <p:nvSpPr>
          <p:cNvPr id="5" name="Date Placeholder 4">
            <a:extLst>
              <a:ext uri="{FF2B5EF4-FFF2-40B4-BE49-F238E27FC236}">
                <a16:creationId xmlns:a16="http://schemas.microsoft.com/office/drawing/2014/main" id="{E9A4C877-5BD7-4CD3-B6C4-27BAD32AB6B1}"/>
              </a:ext>
            </a:extLst>
          </p:cNvPr>
          <p:cNvSpPr>
            <a:spLocks noGrp="1"/>
          </p:cNvSpPr>
          <p:nvPr>
            <p:ph type="dt" idx="1"/>
          </p:nvPr>
        </p:nvSpPr>
        <p:spPr/>
        <p:txBody>
          <a:bodyPr/>
          <a:lstStyle/>
          <a:p>
            <a:r>
              <a:rPr lang="en-US" altLang="zh-CN"/>
              <a:t>November 1, 2019</a:t>
            </a:r>
            <a:endParaRPr lang="zh-CN" altLang="en-US"/>
          </a:p>
        </p:txBody>
      </p:sp>
    </p:spTree>
    <p:extLst>
      <p:ext uri="{BB962C8B-B14F-4D97-AF65-F5344CB8AC3E}">
        <p14:creationId xmlns:p14="http://schemas.microsoft.com/office/powerpoint/2010/main" val="2456220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a:p>
        </p:txBody>
      </p:sp>
      <p:sp>
        <p:nvSpPr>
          <p:cNvPr id="4" name="Slide Number Placeholder 3"/>
          <p:cNvSpPr>
            <a:spLocks noGrp="1"/>
          </p:cNvSpPr>
          <p:nvPr>
            <p:ph type="sldNum" sz="quarter" idx="5"/>
          </p:nvPr>
        </p:nvSpPr>
        <p:spPr/>
        <p:txBody>
          <a:bodyPr/>
          <a:lstStyle/>
          <a:p>
            <a:fld id="{B7D603F3-A9CC-416A-9684-068743EDAB64}" type="slidenum">
              <a:rPr lang="en-US" smtClean="0"/>
              <a:t>15</a:t>
            </a:fld>
            <a:endParaRPr lang="en-US"/>
          </a:p>
        </p:txBody>
      </p:sp>
    </p:spTree>
    <p:extLst>
      <p:ext uri="{BB962C8B-B14F-4D97-AF65-F5344CB8AC3E}">
        <p14:creationId xmlns:p14="http://schemas.microsoft.com/office/powerpoint/2010/main" val="2818830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D603F3-A9CC-416A-9684-068743EDAB64}" type="slidenum">
              <a:rPr lang="en-US" smtClean="0"/>
              <a:t>16</a:t>
            </a:fld>
            <a:endParaRPr lang="en-US"/>
          </a:p>
        </p:txBody>
      </p:sp>
    </p:spTree>
    <p:extLst>
      <p:ext uri="{BB962C8B-B14F-4D97-AF65-F5344CB8AC3E}">
        <p14:creationId xmlns:p14="http://schemas.microsoft.com/office/powerpoint/2010/main" val="3442626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7D603F3-A9CC-416A-9684-068743EDAB64}" type="slidenum">
              <a:rPr lang="en-US" smtClean="0"/>
              <a:t>17</a:t>
            </a:fld>
            <a:endParaRPr lang="en-US"/>
          </a:p>
        </p:txBody>
      </p:sp>
    </p:spTree>
    <p:extLst>
      <p:ext uri="{BB962C8B-B14F-4D97-AF65-F5344CB8AC3E}">
        <p14:creationId xmlns:p14="http://schemas.microsoft.com/office/powerpoint/2010/main" val="1734332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D603F3-A9CC-416A-9684-068743EDAB64}" type="slidenum">
              <a:rPr lang="en-US" smtClean="0"/>
              <a:t>18</a:t>
            </a:fld>
            <a:endParaRPr lang="en-US"/>
          </a:p>
        </p:txBody>
      </p:sp>
    </p:spTree>
    <p:extLst>
      <p:ext uri="{BB962C8B-B14F-4D97-AF65-F5344CB8AC3E}">
        <p14:creationId xmlns:p14="http://schemas.microsoft.com/office/powerpoint/2010/main" val="1936282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D603F3-A9CC-416A-9684-068743EDAB64}" type="slidenum">
              <a:rPr lang="en-US" smtClean="0"/>
              <a:t>19</a:t>
            </a:fld>
            <a:endParaRPr lang="en-US"/>
          </a:p>
        </p:txBody>
      </p:sp>
    </p:spTree>
    <p:extLst>
      <p:ext uri="{BB962C8B-B14F-4D97-AF65-F5344CB8AC3E}">
        <p14:creationId xmlns:p14="http://schemas.microsoft.com/office/powerpoint/2010/main" val="2079850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D603F3-A9CC-416A-9684-068743EDAB64}" type="slidenum">
              <a:rPr lang="en-US" smtClean="0"/>
              <a:t>20</a:t>
            </a:fld>
            <a:endParaRPr lang="en-US"/>
          </a:p>
        </p:txBody>
      </p:sp>
    </p:spTree>
    <p:extLst>
      <p:ext uri="{BB962C8B-B14F-4D97-AF65-F5344CB8AC3E}">
        <p14:creationId xmlns:p14="http://schemas.microsoft.com/office/powerpoint/2010/main" val="591357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D603F3-A9CC-416A-9684-068743EDAB64}" type="slidenum">
              <a:rPr lang="en-US" smtClean="0"/>
              <a:t>21</a:t>
            </a:fld>
            <a:endParaRPr lang="en-US"/>
          </a:p>
        </p:txBody>
      </p:sp>
    </p:spTree>
    <p:extLst>
      <p:ext uri="{BB962C8B-B14F-4D97-AF65-F5344CB8AC3E}">
        <p14:creationId xmlns:p14="http://schemas.microsoft.com/office/powerpoint/2010/main" val="1349342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D603F3-A9CC-416A-9684-068743EDAB64}" type="slidenum">
              <a:rPr lang="en-US" smtClean="0"/>
              <a:t>22</a:t>
            </a:fld>
            <a:endParaRPr lang="en-US"/>
          </a:p>
        </p:txBody>
      </p:sp>
    </p:spTree>
    <p:extLst>
      <p:ext uri="{BB962C8B-B14F-4D97-AF65-F5344CB8AC3E}">
        <p14:creationId xmlns:p14="http://schemas.microsoft.com/office/powerpoint/2010/main" val="2426467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D603F3-A9CC-416A-9684-068743EDAB64}" type="slidenum">
              <a:rPr lang="en-US" smtClean="0"/>
              <a:t>23</a:t>
            </a:fld>
            <a:endParaRPr lang="en-US"/>
          </a:p>
        </p:txBody>
      </p:sp>
    </p:spTree>
    <p:extLst>
      <p:ext uri="{BB962C8B-B14F-4D97-AF65-F5344CB8AC3E}">
        <p14:creationId xmlns:p14="http://schemas.microsoft.com/office/powerpoint/2010/main" val="274542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D603F3-A9CC-416A-9684-068743EDAB64}" type="slidenum">
              <a:rPr lang="en-US" smtClean="0"/>
              <a:t>24</a:t>
            </a:fld>
            <a:endParaRPr lang="en-US"/>
          </a:p>
        </p:txBody>
      </p:sp>
    </p:spTree>
    <p:extLst>
      <p:ext uri="{BB962C8B-B14F-4D97-AF65-F5344CB8AC3E}">
        <p14:creationId xmlns:p14="http://schemas.microsoft.com/office/powerpoint/2010/main" val="1662939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LJ &amp; KW: when you sign your federal grant assurance, it has all sorts of conditions and one is that they will follow all the expectations of the grant. We will circle back to these. While subject to change, here’s what we’re thinking for November, December, February and May to support your evaluation work.</a:t>
            </a:r>
          </a:p>
        </p:txBody>
      </p:sp>
      <p:sp>
        <p:nvSpPr>
          <p:cNvPr id="4" name="Slide Number Placeholder 3"/>
          <p:cNvSpPr>
            <a:spLocks noGrp="1"/>
          </p:cNvSpPr>
          <p:nvPr>
            <p:ph type="sldNum" sz="quarter" idx="5"/>
          </p:nvPr>
        </p:nvSpPr>
        <p:spPr/>
        <p:txBody>
          <a:bodyPr/>
          <a:lstStyle/>
          <a:p>
            <a:fld id="{B7D603F3-A9CC-416A-9684-068743EDAB64}" type="slidenum">
              <a:rPr lang="en-US" smtClean="0"/>
              <a:t>5</a:t>
            </a:fld>
            <a:endParaRPr lang="en-US"/>
          </a:p>
        </p:txBody>
      </p:sp>
    </p:spTree>
    <p:extLst>
      <p:ext uri="{BB962C8B-B14F-4D97-AF65-F5344CB8AC3E}">
        <p14:creationId xmlns:p14="http://schemas.microsoft.com/office/powerpoint/2010/main" val="491866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D603F3-A9CC-416A-9684-068743EDAB64}" type="slidenum">
              <a:rPr lang="en-US" smtClean="0"/>
              <a:t>25</a:t>
            </a:fld>
            <a:endParaRPr lang="en-US"/>
          </a:p>
        </p:txBody>
      </p:sp>
    </p:spTree>
    <p:extLst>
      <p:ext uri="{BB962C8B-B14F-4D97-AF65-F5344CB8AC3E}">
        <p14:creationId xmlns:p14="http://schemas.microsoft.com/office/powerpoint/2010/main" val="778371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D603F3-A9CC-416A-9684-068743EDAB64}" type="slidenum">
              <a:rPr lang="en-US" smtClean="0"/>
              <a:t>26</a:t>
            </a:fld>
            <a:endParaRPr lang="en-US"/>
          </a:p>
        </p:txBody>
      </p:sp>
    </p:spTree>
    <p:extLst>
      <p:ext uri="{BB962C8B-B14F-4D97-AF65-F5344CB8AC3E}">
        <p14:creationId xmlns:p14="http://schemas.microsoft.com/office/powerpoint/2010/main" val="2773317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D603F3-A9CC-416A-9684-068743EDAB64}" type="slidenum">
              <a:rPr lang="en-US" smtClean="0"/>
              <a:t>27</a:t>
            </a:fld>
            <a:endParaRPr lang="en-US"/>
          </a:p>
        </p:txBody>
      </p:sp>
    </p:spTree>
    <p:extLst>
      <p:ext uri="{BB962C8B-B14F-4D97-AF65-F5344CB8AC3E}">
        <p14:creationId xmlns:p14="http://schemas.microsoft.com/office/powerpoint/2010/main" val="1134297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US"/>
          </a:p>
        </p:txBody>
      </p:sp>
      <p:sp>
        <p:nvSpPr>
          <p:cNvPr id="4" name="Slide Number Placeholder 3"/>
          <p:cNvSpPr>
            <a:spLocks noGrp="1"/>
          </p:cNvSpPr>
          <p:nvPr>
            <p:ph type="sldNum" sz="quarter" idx="5"/>
          </p:nvPr>
        </p:nvSpPr>
        <p:spPr/>
        <p:txBody>
          <a:bodyPr/>
          <a:lstStyle/>
          <a:p>
            <a:fld id="{B7D603F3-A9CC-416A-9684-068743EDAB64}" type="slidenum">
              <a:rPr lang="en-US" smtClean="0"/>
              <a:t>28</a:t>
            </a:fld>
            <a:endParaRPr lang="en-US"/>
          </a:p>
        </p:txBody>
      </p:sp>
    </p:spTree>
    <p:extLst>
      <p:ext uri="{BB962C8B-B14F-4D97-AF65-F5344CB8AC3E}">
        <p14:creationId xmlns:p14="http://schemas.microsoft.com/office/powerpoint/2010/main" val="2157847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D603F3-A9CC-416A-9684-068743EDAB64}" type="slidenum">
              <a:rPr lang="en-US" smtClean="0"/>
              <a:t>29</a:t>
            </a:fld>
            <a:endParaRPr lang="en-US"/>
          </a:p>
        </p:txBody>
      </p:sp>
    </p:spTree>
    <p:extLst>
      <p:ext uri="{BB962C8B-B14F-4D97-AF65-F5344CB8AC3E}">
        <p14:creationId xmlns:p14="http://schemas.microsoft.com/office/powerpoint/2010/main" val="758130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D603F3-A9CC-416A-9684-068743EDAB64}" type="slidenum">
              <a:rPr lang="en-US" smtClean="0"/>
              <a:t>30</a:t>
            </a:fld>
            <a:endParaRPr lang="en-US"/>
          </a:p>
        </p:txBody>
      </p:sp>
    </p:spTree>
    <p:extLst>
      <p:ext uri="{BB962C8B-B14F-4D97-AF65-F5344CB8AC3E}">
        <p14:creationId xmlns:p14="http://schemas.microsoft.com/office/powerpoint/2010/main" val="2322876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D603F3-A9CC-416A-9684-068743EDAB64}" type="slidenum">
              <a:rPr lang="en-US" smtClean="0"/>
              <a:t>31</a:t>
            </a:fld>
            <a:endParaRPr lang="en-US"/>
          </a:p>
        </p:txBody>
      </p:sp>
    </p:spTree>
    <p:extLst>
      <p:ext uri="{BB962C8B-B14F-4D97-AF65-F5344CB8AC3E}">
        <p14:creationId xmlns:p14="http://schemas.microsoft.com/office/powerpoint/2010/main" val="284122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LJ</a:t>
            </a:r>
          </a:p>
        </p:txBody>
      </p:sp>
      <p:sp>
        <p:nvSpPr>
          <p:cNvPr id="4" name="Slide Number Placeholder 3"/>
          <p:cNvSpPr>
            <a:spLocks noGrp="1"/>
          </p:cNvSpPr>
          <p:nvPr>
            <p:ph type="sldNum" sz="quarter" idx="5"/>
          </p:nvPr>
        </p:nvSpPr>
        <p:spPr/>
        <p:txBody>
          <a:bodyPr/>
          <a:lstStyle/>
          <a:p>
            <a:fld id="{B7D603F3-A9CC-416A-9684-068743EDAB64}" type="slidenum">
              <a:rPr lang="en-US" smtClean="0"/>
              <a:t>6</a:t>
            </a:fld>
            <a:endParaRPr lang="en-US"/>
          </a:p>
        </p:txBody>
      </p:sp>
    </p:spTree>
    <p:extLst>
      <p:ext uri="{BB962C8B-B14F-4D97-AF65-F5344CB8AC3E}">
        <p14:creationId xmlns:p14="http://schemas.microsoft.com/office/powerpoint/2010/main" val="1821795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LJ</a:t>
            </a:r>
          </a:p>
        </p:txBody>
      </p:sp>
      <p:sp>
        <p:nvSpPr>
          <p:cNvPr id="4" name="Slide Number Placeholder 3"/>
          <p:cNvSpPr>
            <a:spLocks noGrp="1"/>
          </p:cNvSpPr>
          <p:nvPr>
            <p:ph type="sldNum" sz="quarter" idx="5"/>
          </p:nvPr>
        </p:nvSpPr>
        <p:spPr/>
        <p:txBody>
          <a:bodyPr/>
          <a:lstStyle/>
          <a:p>
            <a:fld id="{B7D603F3-A9CC-416A-9684-068743EDAB64}" type="slidenum">
              <a:rPr lang="en-US" smtClean="0"/>
              <a:t>7</a:t>
            </a:fld>
            <a:endParaRPr lang="en-US"/>
          </a:p>
        </p:txBody>
      </p:sp>
    </p:spTree>
    <p:extLst>
      <p:ext uri="{BB962C8B-B14F-4D97-AF65-F5344CB8AC3E}">
        <p14:creationId xmlns:p14="http://schemas.microsoft.com/office/powerpoint/2010/main" val="3173683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LJ</a:t>
            </a:r>
          </a:p>
        </p:txBody>
      </p:sp>
      <p:sp>
        <p:nvSpPr>
          <p:cNvPr id="4" name="Slide Number Placeholder 3"/>
          <p:cNvSpPr>
            <a:spLocks noGrp="1"/>
          </p:cNvSpPr>
          <p:nvPr>
            <p:ph type="sldNum" sz="quarter" idx="5"/>
          </p:nvPr>
        </p:nvSpPr>
        <p:spPr/>
        <p:txBody>
          <a:bodyPr/>
          <a:lstStyle/>
          <a:p>
            <a:fld id="{B7D603F3-A9CC-416A-9684-068743EDAB64}" type="slidenum">
              <a:rPr lang="en-US" smtClean="0"/>
              <a:t>8</a:t>
            </a:fld>
            <a:endParaRPr lang="en-US"/>
          </a:p>
        </p:txBody>
      </p:sp>
    </p:spTree>
    <p:extLst>
      <p:ext uri="{BB962C8B-B14F-4D97-AF65-F5344CB8AC3E}">
        <p14:creationId xmlns:p14="http://schemas.microsoft.com/office/powerpoint/2010/main" val="315162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D603F3-A9CC-416A-9684-068743EDAB64}" type="slidenum">
              <a:rPr lang="en-US" smtClean="0"/>
              <a:t>10</a:t>
            </a:fld>
            <a:endParaRPr lang="en-US"/>
          </a:p>
        </p:txBody>
      </p:sp>
    </p:spTree>
    <p:extLst>
      <p:ext uri="{BB962C8B-B14F-4D97-AF65-F5344CB8AC3E}">
        <p14:creationId xmlns:p14="http://schemas.microsoft.com/office/powerpoint/2010/main" val="526289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D603F3-A9CC-416A-9684-068743EDAB64}" type="slidenum">
              <a:rPr lang="en-US" smtClean="0"/>
              <a:t>11</a:t>
            </a:fld>
            <a:endParaRPr lang="en-US"/>
          </a:p>
        </p:txBody>
      </p:sp>
    </p:spTree>
    <p:extLst>
      <p:ext uri="{BB962C8B-B14F-4D97-AF65-F5344CB8AC3E}">
        <p14:creationId xmlns:p14="http://schemas.microsoft.com/office/powerpoint/2010/main" val="3193728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D603F3-A9CC-416A-9684-068743EDAB64}" type="slidenum">
              <a:rPr lang="en-US" smtClean="0"/>
              <a:t>12</a:t>
            </a:fld>
            <a:endParaRPr lang="en-US"/>
          </a:p>
        </p:txBody>
      </p:sp>
    </p:spTree>
    <p:extLst>
      <p:ext uri="{BB962C8B-B14F-4D97-AF65-F5344CB8AC3E}">
        <p14:creationId xmlns:p14="http://schemas.microsoft.com/office/powerpoint/2010/main" val="1600143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a:p>
        </p:txBody>
      </p:sp>
      <p:sp>
        <p:nvSpPr>
          <p:cNvPr id="4" name="Slide Number Placeholder 3"/>
          <p:cNvSpPr>
            <a:spLocks noGrp="1"/>
          </p:cNvSpPr>
          <p:nvPr>
            <p:ph type="sldNum" sz="quarter" idx="5"/>
          </p:nvPr>
        </p:nvSpPr>
        <p:spPr/>
        <p:txBody>
          <a:bodyPr/>
          <a:lstStyle/>
          <a:p>
            <a:fld id="{B7D603F3-A9CC-416A-9684-068743EDAB64}" type="slidenum">
              <a:rPr lang="en-US" smtClean="0"/>
              <a:t>13</a:t>
            </a:fld>
            <a:endParaRPr lang="en-US"/>
          </a:p>
        </p:txBody>
      </p:sp>
    </p:spTree>
    <p:extLst>
      <p:ext uri="{BB962C8B-B14F-4D97-AF65-F5344CB8AC3E}">
        <p14:creationId xmlns:p14="http://schemas.microsoft.com/office/powerpoint/2010/main" val="3478068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1233722"/>
            <a:ext cx="12192000"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3822199"/>
            <a:ext cx="12192000" cy="124942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8375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275667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3ABB-3A05-33B8-F248-A8217E1A8A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7136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123403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411069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1233722"/>
            <a:ext cx="12192000"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3822199"/>
            <a:ext cx="12192000" cy="124942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83751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275667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5" r:id="rId12"/>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oe.mass.edu/edwi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view.officeapps.live.com/op/view.aspx?src=https%3A%2F%2Fwww.doe.mass.edu%2Fedwin%2FGettingAccess.docx&amp;wdOrigin=BROWSELINK" TargetMode="External"/><Relationship Id="rId4" Type="http://schemas.openxmlformats.org/officeDocument/2006/relationships/hyperlink" Target="https://www.doe.mass.edu/edwin/gettingstarted.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doe.mass.edu/dart/" TargetMode="External"/><Relationship Id="rId7" Type="http://schemas.openxmlformats.org/officeDocument/2006/relationships/hyperlink" Target="https://view.officeapps.live.com/op/view.aspx?src=https%3A%2F%2Fwww.doe.mass.edu%2Fdart%2Fdart-finance-staff.xlsx&amp;wdOrigin=BROWSELIN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app.powerbigov.us/view?r=eyJrIjoiY2E5YTI3MDctNTNkNi00OTRmLTkyNzEtMmMzODNmYzUyZmQxIiwidCI6IjNlODYxZDE2LTQ4YjctNGEwZS05ODA2LThjMDRkODFiN2IyYSJ9" TargetMode="External"/><Relationship Id="rId5" Type="http://schemas.openxmlformats.org/officeDocument/2006/relationships/hyperlink" Target="https://app.powerbigov.us/view?r=eyJrIjoiZDcyMjUxYmUtOWFkYS00NWQ2LTllMjItMWE2Yjc4ZDQyYTY2IiwidCI6IjNlODYxZDE2LTQ4YjctNGEwZS05ODA2LThjMDRkODFiN2IyYSJ9" TargetMode="External"/><Relationship Id="rId4" Type="http://schemas.openxmlformats.org/officeDocument/2006/relationships/hyperlink" Target="https://profiles.doe.mass.edu/analysis/state.aspx"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9154" y="1714778"/>
            <a:ext cx="6678954" cy="2450031"/>
          </a:xfrm>
        </p:spPr>
        <p:txBody>
          <a:bodyPr>
            <a:normAutofit fontScale="90000"/>
          </a:bodyPr>
          <a:lstStyle/>
          <a:p>
            <a:pPr>
              <a:spcAft>
                <a:spcPts val="2400"/>
              </a:spcAft>
            </a:pPr>
            <a:r>
              <a:rPr lang="en-US"/>
              <a:t>Program Evaluation</a:t>
            </a:r>
            <a:br>
              <a:rPr lang="en-US"/>
            </a:br>
            <a:r>
              <a:rPr lang="en-US" sz="4900"/>
              <a:t>Webinar #1</a:t>
            </a:r>
          </a:p>
        </p:txBody>
      </p:sp>
      <p:sp>
        <p:nvSpPr>
          <p:cNvPr id="3" name="Subtitle 2"/>
          <p:cNvSpPr>
            <a:spLocks noGrp="1"/>
          </p:cNvSpPr>
          <p:nvPr>
            <p:ph type="subTitle" idx="1"/>
          </p:nvPr>
        </p:nvSpPr>
        <p:spPr>
          <a:xfrm>
            <a:off x="5110472" y="4533561"/>
            <a:ext cx="6659592" cy="826214"/>
          </a:xfrm>
        </p:spPr>
        <p:txBody>
          <a:bodyPr vert="horz" lIns="91440" tIns="45720" rIns="91440" bIns="45720" rtlCol="0" anchor="t">
            <a:normAutofit/>
          </a:bodyPr>
          <a:lstStyle/>
          <a:p>
            <a:r>
              <a:rPr lang="en-US" altLang="zh-CN">
                <a:solidFill>
                  <a:schemeClr val="tx1">
                    <a:lumMod val="50000"/>
                  </a:schemeClr>
                </a:solidFill>
                <a:ea typeface="等线"/>
              </a:rPr>
              <a:t>August 27th, 2024</a:t>
            </a:r>
          </a:p>
        </p:txBody>
      </p:sp>
    </p:spTree>
    <p:extLst>
      <p:ext uri="{BB962C8B-B14F-4D97-AF65-F5344CB8AC3E}">
        <p14:creationId xmlns:p14="http://schemas.microsoft.com/office/powerpoint/2010/main" val="3468117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CEEC90-7CA3-C8EE-2A4E-5DFB67C38E03}"/>
              </a:ext>
            </a:extLst>
          </p:cNvPr>
          <p:cNvSpPr>
            <a:spLocks noGrp="1"/>
          </p:cNvSpPr>
          <p:nvPr>
            <p:ph type="title"/>
          </p:nvPr>
        </p:nvSpPr>
        <p:spPr/>
        <p:txBody>
          <a:bodyPr/>
          <a:lstStyle/>
          <a:p>
            <a:r>
              <a:rPr lang="en-US"/>
              <a:t>Evaluation Challenges</a:t>
            </a:r>
          </a:p>
        </p:txBody>
      </p:sp>
      <p:sp>
        <p:nvSpPr>
          <p:cNvPr id="2" name="Content Placeholder 1">
            <a:extLst>
              <a:ext uri="{FF2B5EF4-FFF2-40B4-BE49-F238E27FC236}">
                <a16:creationId xmlns:a16="http://schemas.microsoft.com/office/drawing/2014/main" id="{BC004579-94D9-9923-C6A1-8A76672092D8}"/>
              </a:ext>
            </a:extLst>
          </p:cNvPr>
          <p:cNvSpPr>
            <a:spLocks noGrp="1"/>
          </p:cNvSpPr>
          <p:nvPr>
            <p:ph idx="1"/>
          </p:nvPr>
        </p:nvSpPr>
        <p:spPr/>
        <p:txBody>
          <a:bodyPr/>
          <a:lstStyle/>
          <a:p>
            <a:pPr marL="514350" indent="-514350">
              <a:buFont typeface="+mj-lt"/>
              <a:buAutoNum type="arabicParenR"/>
            </a:pPr>
            <a:r>
              <a:rPr lang="en-US"/>
              <a:t>Evaluation anxiety</a:t>
            </a:r>
          </a:p>
          <a:p>
            <a:pPr marL="514350" indent="-514350">
              <a:buFont typeface="+mj-lt"/>
              <a:buAutoNum type="arabicParenR"/>
            </a:pPr>
            <a:r>
              <a:rPr lang="en-US"/>
              <a:t>Support from the top </a:t>
            </a:r>
          </a:p>
          <a:p>
            <a:pPr marL="514350" indent="-514350">
              <a:buFont typeface="+mj-lt"/>
              <a:buAutoNum type="arabicParenR"/>
            </a:pPr>
            <a:r>
              <a:rPr lang="en-US"/>
              <a:t>Allocating time and energy</a:t>
            </a:r>
          </a:p>
          <a:p>
            <a:pPr marL="514350" indent="-514350">
              <a:buFont typeface="+mj-lt"/>
              <a:buAutoNum type="arabicParenR"/>
            </a:pPr>
            <a:r>
              <a:rPr lang="en-US"/>
              <a:t>Going it alone</a:t>
            </a:r>
          </a:p>
          <a:p>
            <a:pPr marL="514350" indent="-514350">
              <a:buFont typeface="+mj-lt"/>
              <a:buAutoNum type="arabicParenR"/>
            </a:pPr>
            <a:r>
              <a:rPr lang="en-US"/>
              <a:t>Trying to evaluate “the unevaluable”</a:t>
            </a:r>
          </a:p>
          <a:p>
            <a:pPr marL="514350" indent="-514350">
              <a:buFont typeface="+mj-lt"/>
              <a:buAutoNum type="arabicParenR"/>
            </a:pPr>
            <a:r>
              <a:rPr lang="en-US"/>
              <a:t>You can’t answer every question</a:t>
            </a:r>
          </a:p>
          <a:p>
            <a:endParaRPr lang="en-US"/>
          </a:p>
          <a:p>
            <a:endParaRPr lang="en-US"/>
          </a:p>
        </p:txBody>
      </p:sp>
    </p:spTree>
    <p:extLst>
      <p:ext uri="{BB962C8B-B14F-4D97-AF65-F5344CB8AC3E}">
        <p14:creationId xmlns:p14="http://schemas.microsoft.com/office/powerpoint/2010/main" val="2982830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36A2DCC3-2863-BCF8-21A6-71C073EAB7D4}"/>
              </a:ext>
            </a:extLst>
          </p:cNvPr>
          <p:cNvSpPr>
            <a:spLocks noGrp="1"/>
          </p:cNvSpPr>
          <p:nvPr>
            <p:ph type="title"/>
          </p:nvPr>
        </p:nvSpPr>
        <p:spPr>
          <a:xfrm>
            <a:off x="838200" y="365126"/>
            <a:ext cx="10515600" cy="1042852"/>
          </a:xfrm>
        </p:spPr>
        <p:txBody>
          <a:bodyPr/>
          <a:lstStyle/>
          <a:p>
            <a:r>
              <a:rPr lang="en-US"/>
              <a:t>Google research and evaluation anxiety</a:t>
            </a:r>
          </a:p>
        </p:txBody>
      </p:sp>
      <p:pic>
        <p:nvPicPr>
          <p:cNvPr id="10" name="Content Placeholder 9" descr="Screenshot of a scholarly article on evaluation anxiety titled &quot;Evaluation Anxiety: Current Theory and Research&quot;">
            <a:extLst>
              <a:ext uri="{FF2B5EF4-FFF2-40B4-BE49-F238E27FC236}">
                <a16:creationId xmlns:a16="http://schemas.microsoft.com/office/drawing/2014/main" id="{943F21B6-62BF-AE7E-C08B-22EC1BC73DD2}"/>
              </a:ext>
            </a:extLst>
          </p:cNvPr>
          <p:cNvPicPr>
            <a:picLocks noGrp="1" noChangeAspect="1"/>
          </p:cNvPicPr>
          <p:nvPr>
            <p:ph idx="1"/>
          </p:nvPr>
        </p:nvPicPr>
        <p:blipFill>
          <a:blip r:embed="rId3"/>
          <a:stretch>
            <a:fillRect/>
          </a:stretch>
        </p:blipFill>
        <p:spPr>
          <a:xfrm>
            <a:off x="1479885" y="1612232"/>
            <a:ext cx="9011652" cy="4704347"/>
          </a:xfrm>
        </p:spPr>
      </p:pic>
    </p:spTree>
    <p:extLst>
      <p:ext uri="{BB962C8B-B14F-4D97-AF65-F5344CB8AC3E}">
        <p14:creationId xmlns:p14="http://schemas.microsoft.com/office/powerpoint/2010/main" val="3848522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CEEC90-7CA3-C8EE-2A4E-5DFB67C38E03}"/>
              </a:ext>
            </a:extLst>
          </p:cNvPr>
          <p:cNvSpPr>
            <a:spLocks noGrp="1"/>
          </p:cNvSpPr>
          <p:nvPr>
            <p:ph type="title"/>
          </p:nvPr>
        </p:nvSpPr>
        <p:spPr/>
        <p:txBody>
          <a:bodyPr/>
          <a:lstStyle/>
          <a:p>
            <a:r>
              <a:rPr lang="en-US"/>
              <a:t>Common Evaluation Challenges</a:t>
            </a:r>
          </a:p>
        </p:txBody>
      </p:sp>
      <p:sp>
        <p:nvSpPr>
          <p:cNvPr id="2" name="Content Placeholder 1">
            <a:extLst>
              <a:ext uri="{FF2B5EF4-FFF2-40B4-BE49-F238E27FC236}">
                <a16:creationId xmlns:a16="http://schemas.microsoft.com/office/drawing/2014/main" id="{BC004579-94D9-9923-C6A1-8A76672092D8}"/>
              </a:ext>
            </a:extLst>
          </p:cNvPr>
          <p:cNvSpPr>
            <a:spLocks noGrp="1"/>
          </p:cNvSpPr>
          <p:nvPr>
            <p:ph idx="1"/>
          </p:nvPr>
        </p:nvSpPr>
        <p:spPr/>
        <p:txBody>
          <a:bodyPr/>
          <a:lstStyle/>
          <a:p>
            <a:pPr marL="514350" indent="-514350">
              <a:buFont typeface="+mj-lt"/>
              <a:buAutoNum type="arabicParenR"/>
            </a:pPr>
            <a:r>
              <a:rPr lang="en-US"/>
              <a:t>Evaluation anxiety</a:t>
            </a:r>
          </a:p>
          <a:p>
            <a:pPr marL="514350" indent="-514350">
              <a:buFont typeface="+mj-lt"/>
              <a:buAutoNum type="arabicParenR"/>
            </a:pPr>
            <a:r>
              <a:rPr lang="en-US"/>
              <a:t>Support from the top </a:t>
            </a:r>
          </a:p>
          <a:p>
            <a:pPr marL="514350" indent="-514350">
              <a:buFont typeface="+mj-lt"/>
              <a:buAutoNum type="arabicParenR"/>
            </a:pPr>
            <a:r>
              <a:rPr lang="en-US"/>
              <a:t>Allocating time and energy</a:t>
            </a:r>
          </a:p>
          <a:p>
            <a:pPr marL="514350" indent="-514350">
              <a:buFont typeface="+mj-lt"/>
              <a:buAutoNum type="arabicParenR"/>
            </a:pPr>
            <a:r>
              <a:rPr lang="en-US"/>
              <a:t>Establishing a team for the evaluation</a:t>
            </a:r>
          </a:p>
          <a:p>
            <a:pPr marL="514350" indent="-514350">
              <a:buFont typeface="+mj-lt"/>
              <a:buAutoNum type="arabicParenR"/>
            </a:pPr>
            <a:r>
              <a:rPr lang="en-US"/>
              <a:t>Trying to evaluate “the unevaluable”</a:t>
            </a:r>
          </a:p>
          <a:p>
            <a:pPr marL="514350" indent="-514350">
              <a:buFont typeface="+mj-lt"/>
              <a:buAutoNum type="arabicParenR"/>
            </a:pPr>
            <a:r>
              <a:rPr lang="en-US"/>
              <a:t>You can’t answer every question </a:t>
            </a:r>
          </a:p>
          <a:p>
            <a:pPr marL="514350" indent="-514350">
              <a:buFont typeface="+mj-lt"/>
              <a:buAutoNum type="arabicParenR"/>
            </a:pPr>
            <a:endParaRPr lang="en-US"/>
          </a:p>
          <a:p>
            <a:endParaRPr lang="en-US"/>
          </a:p>
        </p:txBody>
      </p:sp>
    </p:spTree>
    <p:extLst>
      <p:ext uri="{BB962C8B-B14F-4D97-AF65-F5344CB8AC3E}">
        <p14:creationId xmlns:p14="http://schemas.microsoft.com/office/powerpoint/2010/main" val="3488528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C4B82E-D59A-6EFD-9052-BE2E5FADC755}"/>
              </a:ext>
            </a:extLst>
          </p:cNvPr>
          <p:cNvSpPr>
            <a:spLocks noGrp="1"/>
          </p:cNvSpPr>
          <p:nvPr>
            <p:ph type="title"/>
          </p:nvPr>
        </p:nvSpPr>
        <p:spPr/>
        <p:txBody>
          <a:bodyPr>
            <a:normAutofit/>
          </a:bodyPr>
          <a:lstStyle/>
          <a:p>
            <a:r>
              <a:rPr lang="en-US"/>
              <a:t>Title Grants Program Evaluation Workbook</a:t>
            </a:r>
          </a:p>
        </p:txBody>
      </p:sp>
      <p:sp>
        <p:nvSpPr>
          <p:cNvPr id="2" name="Content Placeholder 1">
            <a:extLst>
              <a:ext uri="{FF2B5EF4-FFF2-40B4-BE49-F238E27FC236}">
                <a16:creationId xmlns:a16="http://schemas.microsoft.com/office/drawing/2014/main" id="{9E794F32-2F40-CC70-701A-9B80C0EE7072}"/>
              </a:ext>
            </a:extLst>
          </p:cNvPr>
          <p:cNvSpPr>
            <a:spLocks noGrp="1"/>
          </p:cNvSpPr>
          <p:nvPr>
            <p:ph idx="1"/>
          </p:nvPr>
        </p:nvSpPr>
        <p:spPr/>
        <p:txBody>
          <a:bodyPr/>
          <a:lstStyle/>
          <a:p>
            <a:r>
              <a:rPr lang="en-US"/>
              <a:t>An outline and checklist of five steps to take</a:t>
            </a:r>
          </a:p>
          <a:p>
            <a:r>
              <a:rPr lang="en-US"/>
              <a:t>The key questions each step is meant to answer</a:t>
            </a:r>
          </a:p>
          <a:p>
            <a:r>
              <a:rPr lang="en-US"/>
              <a:t>Tools to support completing the steps</a:t>
            </a:r>
          </a:p>
        </p:txBody>
      </p:sp>
    </p:spTree>
    <p:extLst>
      <p:ext uri="{BB962C8B-B14F-4D97-AF65-F5344CB8AC3E}">
        <p14:creationId xmlns:p14="http://schemas.microsoft.com/office/powerpoint/2010/main" val="118311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C1734E-67AC-A842-A3FF-B8CDCEDFC188}"/>
              </a:ext>
            </a:extLst>
          </p:cNvPr>
          <p:cNvSpPr>
            <a:spLocks noGrp="1"/>
          </p:cNvSpPr>
          <p:nvPr>
            <p:ph type="title"/>
          </p:nvPr>
        </p:nvSpPr>
        <p:spPr/>
        <p:txBody>
          <a:bodyPr/>
          <a:lstStyle/>
          <a:p>
            <a:r>
              <a:rPr lang="en-US"/>
              <a:t>Evaluation Checklist</a:t>
            </a:r>
          </a:p>
        </p:txBody>
      </p:sp>
      <p:graphicFrame>
        <p:nvGraphicFramePr>
          <p:cNvPr id="4" name="Table 3">
            <a:extLst>
              <a:ext uri="{FF2B5EF4-FFF2-40B4-BE49-F238E27FC236}">
                <a16:creationId xmlns:a16="http://schemas.microsoft.com/office/drawing/2014/main" id="{CE75CD16-0167-1B37-B8D3-1C4B52B25AE5}"/>
              </a:ext>
            </a:extLst>
          </p:cNvPr>
          <p:cNvGraphicFramePr>
            <a:graphicFrameLocks noGrp="1"/>
          </p:cNvGraphicFramePr>
          <p:nvPr>
            <p:extLst>
              <p:ext uri="{D42A27DB-BD31-4B8C-83A1-F6EECF244321}">
                <p14:modId xmlns:p14="http://schemas.microsoft.com/office/powerpoint/2010/main" val="541850625"/>
              </p:ext>
            </p:extLst>
          </p:nvPr>
        </p:nvGraphicFramePr>
        <p:xfrm>
          <a:off x="1444487" y="1603513"/>
          <a:ext cx="8889757" cy="4881473"/>
        </p:xfrm>
        <a:graphic>
          <a:graphicData uri="http://schemas.openxmlformats.org/drawingml/2006/table">
            <a:tbl>
              <a:tblPr firstRow="1" bandRow="1">
                <a:tableStyleId>{5C22544A-7EE6-4342-B048-85BDC9FD1C3A}</a:tableStyleId>
              </a:tblPr>
              <a:tblGrid>
                <a:gridCol w="2949921">
                  <a:extLst>
                    <a:ext uri="{9D8B030D-6E8A-4147-A177-3AD203B41FA5}">
                      <a16:colId xmlns:a16="http://schemas.microsoft.com/office/drawing/2014/main" val="3302590166"/>
                    </a:ext>
                  </a:extLst>
                </a:gridCol>
                <a:gridCol w="4588720">
                  <a:extLst>
                    <a:ext uri="{9D8B030D-6E8A-4147-A177-3AD203B41FA5}">
                      <a16:colId xmlns:a16="http://schemas.microsoft.com/office/drawing/2014/main" val="3456428771"/>
                    </a:ext>
                  </a:extLst>
                </a:gridCol>
                <a:gridCol w="1351116">
                  <a:extLst>
                    <a:ext uri="{9D8B030D-6E8A-4147-A177-3AD203B41FA5}">
                      <a16:colId xmlns:a16="http://schemas.microsoft.com/office/drawing/2014/main" val="982249187"/>
                    </a:ext>
                  </a:extLst>
                </a:gridCol>
              </a:tblGrid>
              <a:tr h="350967">
                <a:tc>
                  <a:txBody>
                    <a:bodyPr/>
                    <a:lstStyle/>
                    <a:p>
                      <a:r>
                        <a:rPr lang="en-US" sz="1400">
                          <a:latin typeface="+mn-lt"/>
                        </a:rPr>
                        <a:t>Step</a:t>
                      </a:r>
                    </a:p>
                  </a:txBody>
                  <a:tcPr/>
                </a:tc>
                <a:tc>
                  <a:txBody>
                    <a:bodyPr/>
                    <a:lstStyle/>
                    <a:p>
                      <a:r>
                        <a:rPr lang="en-US" sz="1400">
                          <a:latin typeface="+mn-lt"/>
                        </a:rPr>
                        <a:t>Question</a:t>
                      </a:r>
                    </a:p>
                  </a:txBody>
                  <a:tcPr/>
                </a:tc>
                <a:tc>
                  <a:txBody>
                    <a:bodyPr/>
                    <a:lstStyle/>
                    <a:p>
                      <a:r>
                        <a:rPr lang="en-US" sz="1400">
                          <a:latin typeface="+mn-lt"/>
                        </a:rPr>
                        <a:t>Checklist</a:t>
                      </a:r>
                    </a:p>
                  </a:txBody>
                  <a:tcPr/>
                </a:tc>
                <a:extLst>
                  <a:ext uri="{0D108BD9-81ED-4DB2-BD59-A6C34878D82A}">
                    <a16:rowId xmlns:a16="http://schemas.microsoft.com/office/drawing/2014/main" val="1803508083"/>
                  </a:ext>
                </a:extLst>
              </a:tr>
              <a:tr h="1238936">
                <a:tc>
                  <a:txBody>
                    <a:bodyPr/>
                    <a:lstStyle/>
                    <a:p>
                      <a:r>
                        <a:rPr lang="en-US" sz="1800">
                          <a:latin typeface="+mn-lt"/>
                        </a:rPr>
                        <a:t>1: Define program and evaluation questions </a:t>
                      </a:r>
                    </a:p>
                  </a:txBody>
                  <a:tcPr/>
                </a:tc>
                <a:tc>
                  <a:txBody>
                    <a:bodyPr/>
                    <a:lstStyle/>
                    <a:p>
                      <a:pPr marL="285750" indent="-285750">
                        <a:buFont typeface="Arial" panose="020B0604020202020204" pitchFamily="34" charset="0"/>
                        <a:buChar char="•"/>
                      </a:pPr>
                      <a:r>
                        <a:rPr lang="en-US" sz="1800" kern="1200">
                          <a:solidFill>
                            <a:schemeClr val="dk1"/>
                          </a:solidFill>
                          <a:effectLst/>
                          <a:latin typeface="+mn-lt"/>
                          <a:ea typeface="+mn-ea"/>
                          <a:cs typeface="+mn-cs"/>
                        </a:rPr>
                        <a:t>What did we design our program to do?</a:t>
                      </a:r>
                    </a:p>
                    <a:p>
                      <a:pPr marL="285750" indent="-285750">
                        <a:buFont typeface="Arial" panose="020B0604020202020204" pitchFamily="34" charset="0"/>
                        <a:buChar char="•"/>
                      </a:pPr>
                      <a:r>
                        <a:rPr lang="en-US" sz="1800" kern="1200">
                          <a:solidFill>
                            <a:schemeClr val="dk1"/>
                          </a:solidFill>
                          <a:effectLst/>
                          <a:latin typeface="+mn-lt"/>
                          <a:ea typeface="+mn-ea"/>
                          <a:cs typeface="+mn-cs"/>
                        </a:rPr>
                        <a:t>What do we want to find out?</a:t>
                      </a:r>
                    </a:p>
                    <a:p>
                      <a:pPr marL="285750" indent="-285750">
                        <a:buFont typeface="Arial" panose="020B0604020202020204" pitchFamily="34" charset="0"/>
                        <a:buChar char="•"/>
                      </a:pPr>
                      <a:r>
                        <a:rPr lang="en-US" sz="1800" kern="1200">
                          <a:solidFill>
                            <a:schemeClr val="dk1"/>
                          </a:solidFill>
                          <a:effectLst/>
                          <a:latin typeface="+mn-lt"/>
                          <a:ea typeface="+mn-ea"/>
                          <a:cs typeface="+mn-cs"/>
                        </a:rPr>
                        <a:t>How would we know? What is measurable and attainable?</a:t>
                      </a:r>
                      <a:endParaRPr lang="en-US" sz="1800">
                        <a:latin typeface="+mn-lt"/>
                      </a:endParaRPr>
                    </a:p>
                  </a:txBody>
                  <a:tcPr/>
                </a:tc>
                <a:tc>
                  <a:txBody>
                    <a:bodyPr/>
                    <a:lstStyle/>
                    <a:p>
                      <a:endParaRPr lang="en-US" sz="1400">
                        <a:latin typeface="+mn-lt"/>
                      </a:endParaRPr>
                    </a:p>
                  </a:txBody>
                  <a:tcPr/>
                </a:tc>
                <a:extLst>
                  <a:ext uri="{0D108BD9-81ED-4DB2-BD59-A6C34878D82A}">
                    <a16:rowId xmlns:a16="http://schemas.microsoft.com/office/drawing/2014/main" val="1059351784"/>
                  </a:ext>
                </a:extLst>
              </a:tr>
              <a:tr h="667120">
                <a:tc>
                  <a:txBody>
                    <a:bodyPr/>
                    <a:lstStyle/>
                    <a:p>
                      <a:r>
                        <a:rPr lang="en-US" sz="1800">
                          <a:latin typeface="+mn-lt"/>
                        </a:rPr>
                        <a:t>2: Identify members of the team</a:t>
                      </a:r>
                    </a:p>
                  </a:txBody>
                  <a:tcPr/>
                </a:tc>
                <a:tc>
                  <a:txBody>
                    <a:bodyPr/>
                    <a:lstStyle/>
                    <a:p>
                      <a:pPr marL="0" marR="0">
                        <a:lnSpc>
                          <a:spcPct val="107000"/>
                        </a:lnSpc>
                        <a:spcBef>
                          <a:spcPts val="0"/>
                        </a:spcBef>
                        <a:spcAft>
                          <a:spcPts val="0"/>
                        </a:spcAft>
                      </a:pPr>
                      <a:r>
                        <a:rPr lang="en-US" sz="1800" kern="0">
                          <a:effectLst/>
                          <a:latin typeface="+mn-lt"/>
                          <a:ea typeface="Times New Roman" panose="02020603050405020304" pitchFamily="18" charset="0"/>
                          <a:cs typeface="Calibri" panose="020F0502020204030204" pitchFamily="34" charset="0"/>
                        </a:rPr>
                        <a:t>What skill(s) do we need on our team and who has those skills?</a:t>
                      </a:r>
                      <a:endParaRPr lang="en-US" sz="1800" kern="100">
                        <a:effectLst/>
                        <a:latin typeface="+mn-lt"/>
                        <a:ea typeface="Calibri" panose="020F0502020204030204" pitchFamily="34" charset="0"/>
                        <a:cs typeface="Cordia New" panose="020B0304020202020204" pitchFamily="34" charset="-34"/>
                      </a:endParaRPr>
                    </a:p>
                  </a:txBody>
                  <a:tcPr marL="68580" marR="68580" marT="0" marB="0"/>
                </a:tc>
                <a:tc>
                  <a:txBody>
                    <a:bodyPr/>
                    <a:lstStyle/>
                    <a:p>
                      <a:endParaRPr lang="en-US" sz="1400">
                        <a:latin typeface="+mn-lt"/>
                      </a:endParaRPr>
                    </a:p>
                  </a:txBody>
                  <a:tcPr/>
                </a:tc>
                <a:extLst>
                  <a:ext uri="{0D108BD9-81ED-4DB2-BD59-A6C34878D82A}">
                    <a16:rowId xmlns:a16="http://schemas.microsoft.com/office/drawing/2014/main" val="1634754881"/>
                  </a:ext>
                </a:extLst>
              </a:tr>
              <a:tr h="667120">
                <a:tc>
                  <a:txBody>
                    <a:bodyPr/>
                    <a:lstStyle/>
                    <a:p>
                      <a:r>
                        <a:rPr lang="en-US" sz="1800">
                          <a:latin typeface="+mn-lt"/>
                        </a:rPr>
                        <a:t>3: Create a data collection plan</a:t>
                      </a:r>
                    </a:p>
                  </a:txBody>
                  <a:tcPr/>
                </a:tc>
                <a:tc>
                  <a:txBody>
                    <a:bodyPr/>
                    <a:lstStyle/>
                    <a:p>
                      <a:pPr marL="0" marR="0">
                        <a:lnSpc>
                          <a:spcPct val="107000"/>
                        </a:lnSpc>
                        <a:spcBef>
                          <a:spcPts val="0"/>
                        </a:spcBef>
                        <a:spcAft>
                          <a:spcPts val="0"/>
                        </a:spcAft>
                      </a:pPr>
                      <a:r>
                        <a:rPr lang="en-US" sz="1800" kern="0">
                          <a:effectLst/>
                          <a:latin typeface="+mn-lt"/>
                          <a:ea typeface="Times New Roman" panose="02020603050405020304" pitchFamily="18" charset="0"/>
                          <a:cs typeface="Calibri" panose="020F0502020204030204" pitchFamily="34" charset="0"/>
                        </a:rPr>
                        <a:t>How and when do we collect and analyze the data?</a:t>
                      </a:r>
                      <a:endParaRPr lang="en-US" sz="1800" kern="100">
                        <a:effectLst/>
                        <a:latin typeface="+mn-lt"/>
                        <a:ea typeface="Calibri" panose="020F0502020204030204" pitchFamily="34" charset="0"/>
                        <a:cs typeface="Cordia New" panose="020B0304020202020204" pitchFamily="34" charset="-34"/>
                      </a:endParaRPr>
                    </a:p>
                  </a:txBody>
                  <a:tcPr marL="68580" marR="68580" marT="0" marB="0"/>
                </a:tc>
                <a:tc>
                  <a:txBody>
                    <a:bodyPr/>
                    <a:lstStyle/>
                    <a:p>
                      <a:endParaRPr lang="en-US" sz="1400">
                        <a:latin typeface="+mn-lt"/>
                      </a:endParaRPr>
                    </a:p>
                  </a:txBody>
                  <a:tcPr/>
                </a:tc>
                <a:extLst>
                  <a:ext uri="{0D108BD9-81ED-4DB2-BD59-A6C34878D82A}">
                    <a16:rowId xmlns:a16="http://schemas.microsoft.com/office/drawing/2014/main" val="3497458699"/>
                  </a:ext>
                </a:extLst>
              </a:tr>
              <a:tr h="739265">
                <a:tc>
                  <a:txBody>
                    <a:bodyPr/>
                    <a:lstStyle/>
                    <a:p>
                      <a:r>
                        <a:rPr lang="en-US" sz="1800">
                          <a:latin typeface="+mn-lt"/>
                        </a:rPr>
                        <a:t>4. Analyze data and summarize findings</a:t>
                      </a:r>
                    </a:p>
                  </a:txBody>
                  <a:tcPr/>
                </a:tc>
                <a:tc>
                  <a:txBody>
                    <a:bodyPr/>
                    <a:lstStyle/>
                    <a:p>
                      <a:pPr marL="0" marR="0">
                        <a:lnSpc>
                          <a:spcPct val="107000"/>
                        </a:lnSpc>
                        <a:spcBef>
                          <a:spcPts val="0"/>
                        </a:spcBef>
                        <a:spcAft>
                          <a:spcPts val="0"/>
                        </a:spcAft>
                      </a:pPr>
                      <a:r>
                        <a:rPr lang="en-US" sz="1800" kern="0">
                          <a:effectLst/>
                          <a:latin typeface="+mn-lt"/>
                          <a:ea typeface="Times New Roman" panose="02020603050405020304" pitchFamily="18" charset="0"/>
                          <a:cs typeface="Calibri" panose="020F0502020204030204" pitchFamily="34" charset="0"/>
                        </a:rPr>
                        <a:t> How do we analyze our findings?</a:t>
                      </a:r>
                      <a:endParaRPr lang="en-US" sz="1800" kern="100">
                        <a:effectLst/>
                        <a:latin typeface="+mn-lt"/>
                        <a:ea typeface="Calibri" panose="020F0502020204030204" pitchFamily="34" charset="0"/>
                        <a:cs typeface="Cordia New" panose="020B0304020202020204" pitchFamily="34" charset="-34"/>
                      </a:endParaRPr>
                    </a:p>
                    <a:p>
                      <a:pPr marL="0" marR="0">
                        <a:lnSpc>
                          <a:spcPct val="107000"/>
                        </a:lnSpc>
                        <a:spcBef>
                          <a:spcPts val="0"/>
                        </a:spcBef>
                        <a:spcAft>
                          <a:spcPts val="0"/>
                        </a:spcAft>
                      </a:pPr>
                      <a:r>
                        <a:rPr lang="en-US" sz="1800" kern="0">
                          <a:effectLst/>
                          <a:latin typeface="+mn-lt"/>
                          <a:ea typeface="Times New Roman" panose="02020603050405020304" pitchFamily="18" charset="0"/>
                          <a:cs typeface="Calibri" panose="020F0502020204030204" pitchFamily="34" charset="0"/>
                        </a:rPr>
                        <a:t> </a:t>
                      </a:r>
                      <a:endParaRPr lang="en-US" sz="1800" kern="100">
                        <a:effectLst/>
                        <a:latin typeface="+mn-lt"/>
                        <a:ea typeface="Calibri" panose="020F0502020204030204" pitchFamily="34" charset="0"/>
                        <a:cs typeface="Cordia New" panose="020B0304020202020204" pitchFamily="34" charset="-34"/>
                      </a:endParaRPr>
                    </a:p>
                  </a:txBody>
                  <a:tcPr marL="68580" marR="68580" marT="0" marB="0"/>
                </a:tc>
                <a:tc>
                  <a:txBody>
                    <a:bodyPr/>
                    <a:lstStyle/>
                    <a:p>
                      <a:endParaRPr lang="en-US" sz="1400">
                        <a:latin typeface="+mn-lt"/>
                      </a:endParaRPr>
                    </a:p>
                  </a:txBody>
                  <a:tcPr/>
                </a:tc>
                <a:extLst>
                  <a:ext uri="{0D108BD9-81ED-4DB2-BD59-A6C34878D82A}">
                    <a16:rowId xmlns:a16="http://schemas.microsoft.com/office/drawing/2014/main" val="2622402405"/>
                  </a:ext>
                </a:extLst>
              </a:tr>
              <a:tr h="1218065">
                <a:tc>
                  <a:txBody>
                    <a:bodyPr/>
                    <a:lstStyle/>
                    <a:p>
                      <a:r>
                        <a:rPr lang="en-US" sz="1800">
                          <a:latin typeface="+mn-lt"/>
                        </a:rPr>
                        <a:t>5. Report, discuss, and apply evaluation findings</a:t>
                      </a:r>
                    </a:p>
                  </a:txBody>
                  <a:tcPr/>
                </a:tc>
                <a:tc>
                  <a:txBody>
                    <a:bodyPr/>
                    <a:lstStyle/>
                    <a:p>
                      <a:pPr marL="0" marR="0">
                        <a:lnSpc>
                          <a:spcPct val="107000"/>
                        </a:lnSpc>
                        <a:spcBef>
                          <a:spcPts val="0"/>
                        </a:spcBef>
                        <a:spcAft>
                          <a:spcPts val="0"/>
                        </a:spcAft>
                      </a:pPr>
                      <a:r>
                        <a:rPr lang="en-US" sz="1800" kern="0">
                          <a:effectLst/>
                          <a:latin typeface="+mn-lt"/>
                          <a:ea typeface="Times New Roman" panose="02020603050405020304" pitchFamily="18" charset="0"/>
                          <a:cs typeface="Calibri" panose="020F0502020204030204" pitchFamily="34" charset="0"/>
                        </a:rPr>
                        <a:t> How do we report our findings and what do we do as a result of our findings?</a:t>
                      </a:r>
                      <a:endParaRPr lang="en-US" sz="1800" kern="100">
                        <a:effectLst/>
                        <a:latin typeface="+mn-lt"/>
                        <a:ea typeface="Calibri" panose="020F0502020204030204" pitchFamily="34" charset="0"/>
                        <a:cs typeface="Cordia New" panose="020B0304020202020204" pitchFamily="34" charset="-34"/>
                      </a:endParaRPr>
                    </a:p>
                  </a:txBody>
                  <a:tcPr marL="68580" marR="68580" marT="0" marB="0"/>
                </a:tc>
                <a:tc>
                  <a:txBody>
                    <a:bodyPr/>
                    <a:lstStyle/>
                    <a:p>
                      <a:endParaRPr lang="en-US" sz="1400">
                        <a:latin typeface="+mn-lt"/>
                      </a:endParaRPr>
                    </a:p>
                  </a:txBody>
                  <a:tcPr/>
                </a:tc>
                <a:extLst>
                  <a:ext uri="{0D108BD9-81ED-4DB2-BD59-A6C34878D82A}">
                    <a16:rowId xmlns:a16="http://schemas.microsoft.com/office/drawing/2014/main" val="68446449"/>
                  </a:ext>
                </a:extLst>
              </a:tr>
            </a:tbl>
          </a:graphicData>
        </a:graphic>
      </p:graphicFrame>
    </p:spTree>
    <p:extLst>
      <p:ext uri="{BB962C8B-B14F-4D97-AF65-F5344CB8AC3E}">
        <p14:creationId xmlns:p14="http://schemas.microsoft.com/office/powerpoint/2010/main" val="1990031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67965C-40C0-7ED2-7D33-72C113EB15FC}"/>
              </a:ext>
            </a:extLst>
          </p:cNvPr>
          <p:cNvSpPr>
            <a:spLocks noGrp="1"/>
          </p:cNvSpPr>
          <p:nvPr>
            <p:ph type="title"/>
          </p:nvPr>
        </p:nvSpPr>
        <p:spPr/>
        <p:txBody>
          <a:bodyPr>
            <a:normAutofit fontScale="90000"/>
          </a:bodyPr>
          <a:lstStyle/>
          <a:p>
            <a:r>
              <a:rPr lang="en-US"/>
              <a:t>Step 1: Program Goals, Evaluation Questions and Measures</a:t>
            </a:r>
          </a:p>
        </p:txBody>
      </p:sp>
      <p:sp>
        <p:nvSpPr>
          <p:cNvPr id="6" name="Content Placeholder 5">
            <a:extLst>
              <a:ext uri="{FF2B5EF4-FFF2-40B4-BE49-F238E27FC236}">
                <a16:creationId xmlns:a16="http://schemas.microsoft.com/office/drawing/2014/main" id="{4E39359F-9464-87B0-6A50-52987CC5688B}"/>
              </a:ext>
            </a:extLst>
          </p:cNvPr>
          <p:cNvSpPr>
            <a:spLocks noGrp="1"/>
          </p:cNvSpPr>
          <p:nvPr>
            <p:ph idx="1"/>
          </p:nvPr>
        </p:nvSpPr>
        <p:spPr/>
        <p:txBody>
          <a:bodyPr/>
          <a:lstStyle/>
          <a:p>
            <a:r>
              <a:rPr lang="en-US"/>
              <a:t>What did you design your program to do?</a:t>
            </a:r>
          </a:p>
          <a:p>
            <a:r>
              <a:rPr lang="en-US"/>
              <a:t>What do you what to know? </a:t>
            </a:r>
          </a:p>
          <a:p>
            <a:r>
              <a:rPr lang="en-US"/>
              <a:t>How will you know?</a:t>
            </a:r>
          </a:p>
        </p:txBody>
      </p:sp>
    </p:spTree>
    <p:extLst>
      <p:ext uri="{BB962C8B-B14F-4D97-AF65-F5344CB8AC3E}">
        <p14:creationId xmlns:p14="http://schemas.microsoft.com/office/powerpoint/2010/main" val="2190197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6769A0-D9C9-BA4E-928E-222FB75B7E94}"/>
              </a:ext>
            </a:extLst>
          </p:cNvPr>
          <p:cNvSpPr>
            <a:spLocks noGrp="1"/>
          </p:cNvSpPr>
          <p:nvPr>
            <p:ph type="title"/>
          </p:nvPr>
        </p:nvSpPr>
        <p:spPr/>
        <p:txBody>
          <a:bodyPr/>
          <a:lstStyle/>
          <a:p>
            <a:r>
              <a:rPr lang="en-US"/>
              <a:t> Draft Evaluation Outline</a:t>
            </a:r>
          </a:p>
        </p:txBody>
      </p:sp>
      <p:sp>
        <p:nvSpPr>
          <p:cNvPr id="2" name="Content Placeholder 1" descr="White box">
            <a:extLst>
              <a:ext uri="{FF2B5EF4-FFF2-40B4-BE49-F238E27FC236}">
                <a16:creationId xmlns:a16="http://schemas.microsoft.com/office/drawing/2014/main" id="{0234C133-E4ED-B5A7-252E-E4DADE56341E}"/>
              </a:ext>
            </a:extLst>
          </p:cNvPr>
          <p:cNvSpPr>
            <a:spLocks noGrp="1"/>
          </p:cNvSpPr>
          <p:nvPr>
            <p:ph idx="1"/>
          </p:nvPr>
        </p:nvSpPr>
        <p:spPr>
          <a:xfrm>
            <a:off x="838200" y="1636296"/>
            <a:ext cx="10515600" cy="4503248"/>
          </a:xfrm>
        </p:spPr>
        <p:txBody>
          <a:bodyPr>
            <a:normAutofit/>
          </a:bodyPr>
          <a:lstStyle/>
          <a:p>
            <a:pPr marL="285750" marR="0" lvl="0" indent="-285750" algn="l">
              <a:lnSpc>
                <a:spcPct val="120000"/>
              </a:lnSpc>
              <a:spcBef>
                <a:spcPts val="0"/>
              </a:spcBef>
              <a:spcAft>
                <a:spcPts val="0"/>
              </a:spcAft>
              <a:buFont typeface="Arial"/>
              <a:buChar char="•"/>
            </a:pPr>
            <a:endParaRPr lang="en-US" sz="2800" b="0" i="0" u="none" strike="noStrike" noProof="0">
              <a:solidFill>
                <a:schemeClr val="tx1"/>
              </a:solidFill>
              <a:latin typeface="Arial" panose="020B0604020202020204" pitchFamily="34" charset="0"/>
              <a:cs typeface="Arial" panose="020B0604020202020204" pitchFamily="34" charset="0"/>
            </a:endParaRPr>
          </a:p>
          <a:p>
            <a:pPr marL="285750" marR="0" lvl="0" indent="-285750" algn="l">
              <a:lnSpc>
                <a:spcPct val="100000"/>
              </a:lnSpc>
              <a:spcBef>
                <a:spcPts val="1000"/>
              </a:spcBef>
              <a:spcAft>
                <a:spcPts val="0"/>
              </a:spcAft>
              <a:buFont typeface="Arial"/>
              <a:buChar char="•"/>
            </a:pPr>
            <a:endParaRPr lang="en-US" sz="2800">
              <a:solidFill>
                <a:schemeClr val="tx1"/>
              </a:solidFill>
              <a:latin typeface="Arial" panose="020B0604020202020204" pitchFamily="34" charset="0"/>
              <a:cs typeface="Arial" panose="020B0604020202020204" pitchFamily="34" charset="0"/>
            </a:endParaRPr>
          </a:p>
          <a:p>
            <a:endParaRPr lang="en-US"/>
          </a:p>
        </p:txBody>
      </p:sp>
      <p:graphicFrame>
        <p:nvGraphicFramePr>
          <p:cNvPr id="4" name="Table 3">
            <a:extLst>
              <a:ext uri="{FF2B5EF4-FFF2-40B4-BE49-F238E27FC236}">
                <a16:creationId xmlns:a16="http://schemas.microsoft.com/office/drawing/2014/main" id="{AA7E227B-5356-81DC-2D61-A5822154F9F9}"/>
              </a:ext>
            </a:extLst>
          </p:cNvPr>
          <p:cNvGraphicFramePr>
            <a:graphicFrameLocks noGrp="1"/>
          </p:cNvGraphicFramePr>
          <p:nvPr>
            <p:extLst>
              <p:ext uri="{D42A27DB-BD31-4B8C-83A1-F6EECF244321}">
                <p14:modId xmlns:p14="http://schemas.microsoft.com/office/powerpoint/2010/main" val="1069177627"/>
              </p:ext>
            </p:extLst>
          </p:nvPr>
        </p:nvGraphicFramePr>
        <p:xfrm>
          <a:off x="493296" y="2259708"/>
          <a:ext cx="10860504" cy="2103120"/>
        </p:xfrm>
        <a:graphic>
          <a:graphicData uri="http://schemas.openxmlformats.org/drawingml/2006/table">
            <a:tbl>
              <a:tblPr firstRow="1" bandRow="1">
                <a:tableStyleId>{5C22544A-7EE6-4342-B048-85BDC9FD1C3A}</a:tableStyleId>
              </a:tblPr>
              <a:tblGrid>
                <a:gridCol w="3620168">
                  <a:extLst>
                    <a:ext uri="{9D8B030D-6E8A-4147-A177-3AD203B41FA5}">
                      <a16:colId xmlns:a16="http://schemas.microsoft.com/office/drawing/2014/main" val="972133688"/>
                    </a:ext>
                  </a:extLst>
                </a:gridCol>
                <a:gridCol w="3620168">
                  <a:extLst>
                    <a:ext uri="{9D8B030D-6E8A-4147-A177-3AD203B41FA5}">
                      <a16:colId xmlns:a16="http://schemas.microsoft.com/office/drawing/2014/main" val="2250676175"/>
                    </a:ext>
                  </a:extLst>
                </a:gridCol>
                <a:gridCol w="3620168">
                  <a:extLst>
                    <a:ext uri="{9D8B030D-6E8A-4147-A177-3AD203B41FA5}">
                      <a16:colId xmlns:a16="http://schemas.microsoft.com/office/drawing/2014/main" val="2244983056"/>
                    </a:ext>
                  </a:extLst>
                </a:gridCol>
              </a:tblGrid>
              <a:tr h="370840">
                <a:tc>
                  <a:txBody>
                    <a:bodyPr/>
                    <a:lstStyle/>
                    <a:p>
                      <a:r>
                        <a:rPr lang="en-US"/>
                        <a:t>Program Goal(s): What did we design our program to do?</a:t>
                      </a:r>
                    </a:p>
                  </a:txBody>
                  <a:tcPr/>
                </a:tc>
                <a:tc>
                  <a:txBody>
                    <a:bodyPr/>
                    <a:lstStyle/>
                    <a:p>
                      <a:r>
                        <a:rPr lang="en-US"/>
                        <a:t>Evaluation Question(s): What do we want to know?</a:t>
                      </a:r>
                    </a:p>
                  </a:txBody>
                  <a:tcPr/>
                </a:tc>
                <a:tc>
                  <a:txBody>
                    <a:bodyPr/>
                    <a:lstStyle/>
                    <a:p>
                      <a:r>
                        <a:rPr lang="en-US"/>
                        <a:t>Outcome Measure(s): How will we know?</a:t>
                      </a:r>
                    </a:p>
                  </a:txBody>
                  <a:tcPr/>
                </a:tc>
                <a:extLst>
                  <a:ext uri="{0D108BD9-81ED-4DB2-BD59-A6C34878D82A}">
                    <a16:rowId xmlns:a16="http://schemas.microsoft.com/office/drawing/2014/main" val="248964884"/>
                  </a:ext>
                </a:extLst>
              </a:tr>
              <a:tr h="370840">
                <a:tc>
                  <a:txBody>
                    <a:bodyPr/>
                    <a:lstStyle/>
                    <a:p>
                      <a:r>
                        <a:rPr lang="en-US"/>
                        <a:t>We want our programming to improve literacy skills in Elementary Students</a:t>
                      </a:r>
                    </a:p>
                  </a:txBody>
                  <a:tcPr/>
                </a:tc>
                <a:tc>
                  <a:txBody>
                    <a:bodyPr/>
                    <a:lstStyle/>
                    <a:p>
                      <a:r>
                        <a:rPr lang="en-US"/>
                        <a:t>We want to know if the literacy interventions and resources provided through Title I funding are working.</a:t>
                      </a:r>
                    </a:p>
                  </a:txBody>
                  <a:tcPr/>
                </a:tc>
                <a:tc>
                  <a:txBody>
                    <a:bodyPr/>
                    <a:lstStyle/>
                    <a:p>
                      <a:r>
                        <a:rPr lang="en-US" dirty="0"/>
                        <a:t>We would know if there was an increase in the % of students meeting or exceeding grade-level reading benchmarks on standardized reading assessments.</a:t>
                      </a:r>
                    </a:p>
                  </a:txBody>
                  <a:tcPr/>
                </a:tc>
                <a:extLst>
                  <a:ext uri="{0D108BD9-81ED-4DB2-BD59-A6C34878D82A}">
                    <a16:rowId xmlns:a16="http://schemas.microsoft.com/office/drawing/2014/main" val="2963278194"/>
                  </a:ext>
                </a:extLst>
              </a:tr>
            </a:tbl>
          </a:graphicData>
        </a:graphic>
      </p:graphicFrame>
    </p:spTree>
    <p:extLst>
      <p:ext uri="{BB962C8B-B14F-4D97-AF65-F5344CB8AC3E}">
        <p14:creationId xmlns:p14="http://schemas.microsoft.com/office/powerpoint/2010/main" val="1869254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14DF-EAF9-A758-75B3-DE05BE28BF83}"/>
              </a:ext>
            </a:extLst>
          </p:cNvPr>
          <p:cNvSpPr>
            <a:spLocks noGrp="1"/>
          </p:cNvSpPr>
          <p:nvPr>
            <p:ph type="title"/>
          </p:nvPr>
        </p:nvSpPr>
        <p:spPr/>
        <p:txBody>
          <a:bodyPr>
            <a:normAutofit/>
          </a:bodyPr>
          <a:lstStyle/>
          <a:p>
            <a:r>
              <a:rPr lang="en-US"/>
              <a:t>Step 1: Define Your Title I Program Goals</a:t>
            </a:r>
          </a:p>
        </p:txBody>
      </p:sp>
      <p:sp>
        <p:nvSpPr>
          <p:cNvPr id="3" name="Content Placeholder 2">
            <a:extLst>
              <a:ext uri="{FF2B5EF4-FFF2-40B4-BE49-F238E27FC236}">
                <a16:creationId xmlns:a16="http://schemas.microsoft.com/office/drawing/2014/main" id="{EF71E700-26D1-5FEA-816B-F6408243AC59}"/>
              </a:ext>
            </a:extLst>
          </p:cNvPr>
          <p:cNvSpPr>
            <a:spLocks noGrp="1"/>
          </p:cNvSpPr>
          <p:nvPr>
            <p:ph idx="1"/>
          </p:nvPr>
        </p:nvSpPr>
        <p:spPr>
          <a:xfrm>
            <a:off x="838200" y="2086984"/>
            <a:ext cx="10515600" cy="4221051"/>
          </a:xfrm>
        </p:spPr>
        <p:txBody>
          <a:bodyPr>
            <a:normAutofit/>
          </a:bodyPr>
          <a:lstStyle/>
          <a:p>
            <a:endParaRPr lang="en-US" sz="3200"/>
          </a:p>
          <a:p>
            <a:endParaRPr lang="en-US" sz="3200"/>
          </a:p>
          <a:p>
            <a:endParaRPr lang="en-US" sz="3200"/>
          </a:p>
          <a:p>
            <a:r>
              <a:rPr lang="en-US" sz="3200"/>
              <a:t>Discuss and answer these questions</a:t>
            </a:r>
            <a:r>
              <a:rPr lang="en-US" sz="3200">
                <a:solidFill>
                  <a:schemeClr val="tx1"/>
                </a:solidFill>
                <a:latin typeface="Arial" panose="020B0604020202020204" pitchFamily="34" charset="0"/>
                <a:cs typeface="Arial" panose="020B0604020202020204" pitchFamily="34" charset="0"/>
              </a:rPr>
              <a:t> about your FY25 Title I grant:</a:t>
            </a:r>
          </a:p>
          <a:p>
            <a:pPr lvl="1">
              <a:buFont typeface="Courier New" panose="02070309020205020404" pitchFamily="49" charset="0"/>
              <a:buChar char="o"/>
            </a:pPr>
            <a:r>
              <a:rPr lang="en-US">
                <a:solidFill>
                  <a:schemeClr val="tx1"/>
                </a:solidFill>
                <a:latin typeface="Arial" panose="020B0604020202020204" pitchFamily="34" charset="0"/>
                <a:cs typeface="Arial" panose="020B0604020202020204" pitchFamily="34" charset="0"/>
              </a:rPr>
              <a:t>Your district designed, chose programming, etc. for a reason, what was that reason?</a:t>
            </a:r>
          </a:p>
          <a:p>
            <a:pPr lvl="1">
              <a:buFont typeface="Courier New" panose="02070309020205020404" pitchFamily="49" charset="0"/>
              <a:buChar char="o"/>
            </a:pPr>
            <a:r>
              <a:rPr lang="en-US"/>
              <a:t>What did you design your Title I program to do or impact?</a:t>
            </a:r>
          </a:p>
          <a:p>
            <a:pPr lvl="1">
              <a:buFont typeface="Courier New" panose="02070309020205020404" pitchFamily="49" charset="0"/>
              <a:buChar char="o"/>
            </a:pPr>
            <a:r>
              <a:rPr lang="en-US">
                <a:solidFill>
                  <a:schemeClr val="tx1"/>
                </a:solidFill>
                <a:latin typeface="Arial" panose="020B0604020202020204" pitchFamily="34" charset="0"/>
                <a:cs typeface="Arial" panose="020B0604020202020204" pitchFamily="34" charset="0"/>
              </a:rPr>
              <a:t>What are one or two main goals of the grant funds?</a:t>
            </a:r>
          </a:p>
          <a:p>
            <a:pPr marL="457200" lvl="1" indent="0">
              <a:buNone/>
            </a:pPr>
            <a:endParaRPr lang="en-US"/>
          </a:p>
        </p:txBody>
      </p:sp>
      <p:graphicFrame>
        <p:nvGraphicFramePr>
          <p:cNvPr id="7" name="Table 6">
            <a:extLst>
              <a:ext uri="{FF2B5EF4-FFF2-40B4-BE49-F238E27FC236}">
                <a16:creationId xmlns:a16="http://schemas.microsoft.com/office/drawing/2014/main" id="{E7140CA3-19FA-1226-DEB9-6CAF0910DD36}"/>
              </a:ext>
            </a:extLst>
          </p:cNvPr>
          <p:cNvGraphicFramePr>
            <a:graphicFrameLocks noGrp="1"/>
          </p:cNvGraphicFramePr>
          <p:nvPr>
            <p:extLst>
              <p:ext uri="{D42A27DB-BD31-4B8C-83A1-F6EECF244321}">
                <p14:modId xmlns:p14="http://schemas.microsoft.com/office/powerpoint/2010/main" val="979259188"/>
              </p:ext>
            </p:extLst>
          </p:nvPr>
        </p:nvGraphicFramePr>
        <p:xfrm>
          <a:off x="1113182" y="1819597"/>
          <a:ext cx="9528313" cy="1371600"/>
        </p:xfrm>
        <a:graphic>
          <a:graphicData uri="http://schemas.openxmlformats.org/drawingml/2006/table">
            <a:tbl>
              <a:tblPr firstRow="1" bandRow="1">
                <a:tableStyleId>{5C22544A-7EE6-4342-B048-85BDC9FD1C3A}</a:tableStyleId>
              </a:tblPr>
              <a:tblGrid>
                <a:gridCol w="9528313">
                  <a:extLst>
                    <a:ext uri="{9D8B030D-6E8A-4147-A177-3AD203B41FA5}">
                      <a16:colId xmlns:a16="http://schemas.microsoft.com/office/drawing/2014/main" val="2733528610"/>
                    </a:ext>
                  </a:extLst>
                </a:gridCol>
              </a:tblGrid>
              <a:tr h="370840">
                <a:tc>
                  <a:txBody>
                    <a:bodyPr/>
                    <a:lstStyle/>
                    <a:p>
                      <a:pPr algn="ctr"/>
                      <a:r>
                        <a:rPr lang="en-US" sz="2400"/>
                        <a:t>Column 1 Draft Evaluation Outline</a:t>
                      </a:r>
                    </a:p>
                  </a:txBody>
                  <a:tcPr/>
                </a:tc>
                <a:extLst>
                  <a:ext uri="{0D108BD9-81ED-4DB2-BD59-A6C34878D82A}">
                    <a16:rowId xmlns:a16="http://schemas.microsoft.com/office/drawing/2014/main" val="3921838777"/>
                  </a:ext>
                </a:extLst>
              </a:tr>
              <a:tr h="370840">
                <a:tc>
                  <a:txBody>
                    <a:bodyPr/>
                    <a:lstStyle/>
                    <a:p>
                      <a:r>
                        <a:rPr lang="en-US" sz="2400"/>
                        <a:t>Program Goal(s): What did we design our program to do?</a:t>
                      </a:r>
                    </a:p>
                  </a:txBody>
                  <a:tcPr/>
                </a:tc>
                <a:extLst>
                  <a:ext uri="{0D108BD9-81ED-4DB2-BD59-A6C34878D82A}">
                    <a16:rowId xmlns:a16="http://schemas.microsoft.com/office/drawing/2014/main" val="3888197789"/>
                  </a:ext>
                </a:extLst>
              </a:tr>
              <a:tr h="370840">
                <a:tc>
                  <a:txBody>
                    <a:bodyPr/>
                    <a:lstStyle/>
                    <a:p>
                      <a:r>
                        <a:rPr lang="en-US" sz="2400"/>
                        <a:t>We want our programming to improve literacy skills in Elementary students</a:t>
                      </a:r>
                    </a:p>
                  </a:txBody>
                  <a:tcPr/>
                </a:tc>
                <a:extLst>
                  <a:ext uri="{0D108BD9-81ED-4DB2-BD59-A6C34878D82A}">
                    <a16:rowId xmlns:a16="http://schemas.microsoft.com/office/drawing/2014/main" val="356085113"/>
                  </a:ext>
                </a:extLst>
              </a:tr>
            </a:tbl>
          </a:graphicData>
        </a:graphic>
      </p:graphicFrame>
    </p:spTree>
    <p:extLst>
      <p:ext uri="{BB962C8B-B14F-4D97-AF65-F5344CB8AC3E}">
        <p14:creationId xmlns:p14="http://schemas.microsoft.com/office/powerpoint/2010/main" val="246633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6769A0-D9C9-BA4E-928E-222FB75B7E94}"/>
              </a:ext>
            </a:extLst>
          </p:cNvPr>
          <p:cNvSpPr>
            <a:spLocks noGrp="1"/>
          </p:cNvSpPr>
          <p:nvPr>
            <p:ph type="title"/>
          </p:nvPr>
        </p:nvSpPr>
        <p:spPr/>
        <p:txBody>
          <a:bodyPr>
            <a:normAutofit/>
          </a:bodyPr>
          <a:lstStyle/>
          <a:p>
            <a:r>
              <a:rPr lang="en-US"/>
              <a:t> Step 1: Evaluation Questions</a:t>
            </a:r>
          </a:p>
        </p:txBody>
      </p:sp>
      <p:sp>
        <p:nvSpPr>
          <p:cNvPr id="2" name="Content Placeholder 1">
            <a:extLst>
              <a:ext uri="{FF2B5EF4-FFF2-40B4-BE49-F238E27FC236}">
                <a16:creationId xmlns:a16="http://schemas.microsoft.com/office/drawing/2014/main" id="{0234C133-E4ED-B5A7-252E-E4DADE56341E}"/>
              </a:ext>
            </a:extLst>
          </p:cNvPr>
          <p:cNvSpPr>
            <a:spLocks noGrp="1"/>
          </p:cNvSpPr>
          <p:nvPr>
            <p:ph idx="1"/>
          </p:nvPr>
        </p:nvSpPr>
        <p:spPr>
          <a:xfrm>
            <a:off x="838200" y="1524000"/>
            <a:ext cx="10515600" cy="4982126"/>
          </a:xfrm>
        </p:spPr>
        <p:txBody>
          <a:bodyPr>
            <a:normAutofit/>
          </a:bodyPr>
          <a:lstStyle/>
          <a:p>
            <a:pPr marL="0" marR="0" lvl="0" indent="0" algn="l">
              <a:lnSpc>
                <a:spcPct val="120000"/>
              </a:lnSpc>
              <a:spcBef>
                <a:spcPts val="0"/>
              </a:spcBef>
              <a:spcAft>
                <a:spcPts val="0"/>
              </a:spcAft>
              <a:buNone/>
            </a:pPr>
            <a:endParaRPr lang="en-US"/>
          </a:p>
          <a:p>
            <a:pPr marL="342900" marR="0" lvl="0" indent="-342900" algn="l">
              <a:lnSpc>
                <a:spcPct val="120000"/>
              </a:lnSpc>
              <a:spcBef>
                <a:spcPts val="0"/>
              </a:spcBef>
              <a:spcAft>
                <a:spcPts val="0"/>
              </a:spcAft>
              <a:buFont typeface="Arial"/>
              <a:buChar char="•"/>
            </a:pPr>
            <a:endParaRPr lang="en-US" sz="2800" b="0" i="0" u="none" strike="noStrike" noProof="0">
              <a:solidFill>
                <a:schemeClr val="tx1"/>
              </a:solidFill>
              <a:latin typeface="Arial" panose="020B0604020202020204" pitchFamily="34" charset="0"/>
              <a:cs typeface="Arial" panose="020B0604020202020204" pitchFamily="34" charset="0"/>
            </a:endParaRPr>
          </a:p>
          <a:p>
            <a:pPr marL="342900" marR="0" lvl="0" indent="-342900" algn="l">
              <a:lnSpc>
                <a:spcPct val="120000"/>
              </a:lnSpc>
              <a:spcBef>
                <a:spcPts val="0"/>
              </a:spcBef>
              <a:spcAft>
                <a:spcPts val="0"/>
              </a:spcAft>
              <a:buFont typeface="Arial"/>
              <a:buChar char="•"/>
            </a:pPr>
            <a:endParaRPr lang="en-US" sz="2800" b="0" i="0" u="none" strike="noStrike" noProof="0">
              <a:solidFill>
                <a:schemeClr val="tx1"/>
              </a:solidFill>
              <a:latin typeface="Arial" panose="020B0604020202020204" pitchFamily="34" charset="0"/>
              <a:cs typeface="Arial" panose="020B0604020202020204" pitchFamily="34" charset="0"/>
            </a:endParaRPr>
          </a:p>
          <a:p>
            <a:pPr marL="342900" marR="0" lvl="0" indent="-342900" algn="l">
              <a:lnSpc>
                <a:spcPct val="120000"/>
              </a:lnSpc>
              <a:spcBef>
                <a:spcPts val="0"/>
              </a:spcBef>
              <a:spcAft>
                <a:spcPts val="0"/>
              </a:spcAft>
              <a:buFont typeface="Arial"/>
              <a:buChar char="•"/>
            </a:pPr>
            <a:endParaRPr lang="en-US"/>
          </a:p>
          <a:p>
            <a:pPr marL="342900" marR="0" lvl="0" indent="-342900" algn="l">
              <a:lnSpc>
                <a:spcPct val="120000"/>
              </a:lnSpc>
              <a:spcBef>
                <a:spcPts val="0"/>
              </a:spcBef>
              <a:spcAft>
                <a:spcPts val="0"/>
              </a:spcAft>
              <a:buFont typeface="Arial"/>
              <a:buChar char="•"/>
            </a:pPr>
            <a:r>
              <a:rPr lang="en-US" sz="2800" b="0" i="0" u="none" strike="noStrike" noProof="0">
                <a:solidFill>
                  <a:schemeClr val="tx1"/>
                </a:solidFill>
                <a:latin typeface="Arial" panose="020B0604020202020204" pitchFamily="34" charset="0"/>
                <a:cs typeface="Arial" panose="020B0604020202020204" pitchFamily="34" charset="0"/>
              </a:rPr>
              <a:t>Discuss and answer whether your evaluation question(s) help address the following:</a:t>
            </a:r>
          </a:p>
          <a:p>
            <a:pPr lvl="1">
              <a:lnSpc>
                <a:spcPct val="120000"/>
              </a:lnSpc>
              <a:spcBef>
                <a:spcPts val="0"/>
              </a:spcBef>
              <a:buFont typeface="Courier New" panose="02070309020205020404" pitchFamily="49" charset="0"/>
              <a:buChar char="o"/>
            </a:pPr>
            <a:r>
              <a:rPr lang="en-US"/>
              <a:t>Is our programming a</a:t>
            </a:r>
            <a:r>
              <a:rPr lang="en-US" b="0" i="0" u="none" strike="noStrike" noProof="0" err="1">
                <a:solidFill>
                  <a:schemeClr val="tx1"/>
                </a:solidFill>
                <a:latin typeface="Arial" panose="020B0604020202020204" pitchFamily="34" charset="0"/>
                <a:cs typeface="Arial" panose="020B0604020202020204" pitchFamily="34" charset="0"/>
              </a:rPr>
              <a:t>chieving</a:t>
            </a:r>
            <a:r>
              <a:rPr lang="en-US" b="0" i="0" u="none" strike="noStrike" noProof="0">
                <a:solidFill>
                  <a:schemeClr val="tx1"/>
                </a:solidFill>
                <a:latin typeface="Arial" panose="020B0604020202020204" pitchFamily="34" charset="0"/>
                <a:cs typeface="Arial" panose="020B0604020202020204" pitchFamily="34" charset="0"/>
              </a:rPr>
              <a:t> our planned outcomes? </a:t>
            </a:r>
          </a:p>
          <a:p>
            <a:pPr lvl="1">
              <a:lnSpc>
                <a:spcPct val="120000"/>
              </a:lnSpc>
              <a:spcBef>
                <a:spcPts val="0"/>
              </a:spcBef>
              <a:buFont typeface="Courier New" panose="02070309020205020404" pitchFamily="49" charset="0"/>
              <a:buChar char="o"/>
            </a:pPr>
            <a:r>
              <a:rPr lang="en-US"/>
              <a:t>What are areas</a:t>
            </a:r>
            <a:r>
              <a:rPr lang="en-US" b="0" i="0" u="none" strike="noStrike" noProof="0">
                <a:solidFill>
                  <a:schemeClr val="tx1"/>
                </a:solidFill>
                <a:latin typeface="Arial" panose="020B0604020202020204" pitchFamily="34" charset="0"/>
                <a:cs typeface="Arial" panose="020B0604020202020204" pitchFamily="34" charset="0"/>
              </a:rPr>
              <a:t> for improvement?</a:t>
            </a:r>
          </a:p>
          <a:p>
            <a:pPr lvl="1">
              <a:lnSpc>
                <a:spcPct val="120000"/>
              </a:lnSpc>
              <a:spcBef>
                <a:spcPts val="0"/>
              </a:spcBef>
              <a:buFont typeface="Courier New" panose="02070309020205020404" pitchFamily="49" charset="0"/>
              <a:buChar char="o"/>
            </a:pPr>
            <a:r>
              <a:rPr lang="en-US"/>
              <a:t>What decisions about the program can we make to moving forward to improve our planned outcomes?</a:t>
            </a:r>
            <a:endParaRPr lang="en-US" sz="2800" b="0" i="0" u="none" strike="noStrike" noProof="0">
              <a:solidFill>
                <a:schemeClr val="tx1"/>
              </a:solidFill>
              <a:latin typeface="Arial" panose="020B0604020202020204" pitchFamily="34" charset="0"/>
              <a:cs typeface="Arial" panose="020B0604020202020204" pitchFamily="34" charset="0"/>
            </a:endParaRPr>
          </a:p>
          <a:p>
            <a:pPr marL="800100" lvl="1" indent="-342900">
              <a:lnSpc>
                <a:spcPct val="120000"/>
              </a:lnSpc>
              <a:spcBef>
                <a:spcPts val="0"/>
              </a:spcBef>
              <a:buFont typeface="Arial"/>
              <a:buChar char="•"/>
            </a:pPr>
            <a:endParaRPr lang="en-US" b="0" i="0" u="none" strike="noStrike" noProof="0">
              <a:solidFill>
                <a:schemeClr val="tx1"/>
              </a:solidFill>
              <a:latin typeface="Arial" panose="020B0604020202020204" pitchFamily="34" charset="0"/>
              <a:cs typeface="Arial" panose="020B0604020202020204" pitchFamily="34" charset="0"/>
            </a:endParaRPr>
          </a:p>
          <a:p>
            <a:pPr marL="285750" marR="0" lvl="0" indent="-285750" algn="l">
              <a:lnSpc>
                <a:spcPct val="100000"/>
              </a:lnSpc>
              <a:spcBef>
                <a:spcPts val="1000"/>
              </a:spcBef>
              <a:spcAft>
                <a:spcPts val="0"/>
              </a:spcAft>
              <a:buFont typeface="Arial"/>
              <a:buChar char="•"/>
            </a:pPr>
            <a:endParaRPr lang="en-US" sz="2800">
              <a:solidFill>
                <a:schemeClr val="tx1"/>
              </a:solidFill>
              <a:latin typeface="Arial" panose="020B0604020202020204" pitchFamily="34" charset="0"/>
              <a:cs typeface="Arial" panose="020B0604020202020204" pitchFamily="34" charset="0"/>
            </a:endParaRPr>
          </a:p>
          <a:p>
            <a:endParaRPr lang="en-US"/>
          </a:p>
        </p:txBody>
      </p:sp>
      <p:graphicFrame>
        <p:nvGraphicFramePr>
          <p:cNvPr id="4" name="Table 3">
            <a:extLst>
              <a:ext uri="{FF2B5EF4-FFF2-40B4-BE49-F238E27FC236}">
                <a16:creationId xmlns:a16="http://schemas.microsoft.com/office/drawing/2014/main" id="{314C6D89-CE28-5662-C41E-1D29EEC3E197}"/>
              </a:ext>
            </a:extLst>
          </p:cNvPr>
          <p:cNvGraphicFramePr>
            <a:graphicFrameLocks noGrp="1"/>
          </p:cNvGraphicFramePr>
          <p:nvPr>
            <p:extLst>
              <p:ext uri="{D42A27DB-BD31-4B8C-83A1-F6EECF244321}">
                <p14:modId xmlns:p14="http://schemas.microsoft.com/office/powerpoint/2010/main" val="3862405094"/>
              </p:ext>
            </p:extLst>
          </p:nvPr>
        </p:nvGraphicFramePr>
        <p:xfrm>
          <a:off x="1020418" y="1691640"/>
          <a:ext cx="10515600" cy="173736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628656599"/>
                    </a:ext>
                  </a:extLst>
                </a:gridCol>
              </a:tblGrid>
              <a:tr h="370840">
                <a:tc>
                  <a:txBody>
                    <a:bodyPr/>
                    <a:lstStyle/>
                    <a:p>
                      <a:pPr algn="ctr"/>
                      <a:r>
                        <a:rPr lang="en-US" sz="2400"/>
                        <a:t>Column 2 Draft Evaluation Outline</a:t>
                      </a:r>
                    </a:p>
                  </a:txBody>
                  <a:tcPr/>
                </a:tc>
                <a:extLst>
                  <a:ext uri="{0D108BD9-81ED-4DB2-BD59-A6C34878D82A}">
                    <a16:rowId xmlns:a16="http://schemas.microsoft.com/office/drawing/2014/main" val="267309809"/>
                  </a:ext>
                </a:extLst>
              </a:tr>
              <a:tr h="370840">
                <a:tc>
                  <a:txBody>
                    <a:bodyPr/>
                    <a:lstStyle/>
                    <a:p>
                      <a:r>
                        <a:rPr lang="en-US" sz="2400"/>
                        <a:t>Evaluation Questions(s): What do we want to know?</a:t>
                      </a:r>
                    </a:p>
                  </a:txBody>
                  <a:tcPr/>
                </a:tc>
                <a:extLst>
                  <a:ext uri="{0D108BD9-81ED-4DB2-BD59-A6C34878D82A}">
                    <a16:rowId xmlns:a16="http://schemas.microsoft.com/office/drawing/2014/main" val="3101462797"/>
                  </a:ext>
                </a:extLst>
              </a:tr>
              <a:tr h="370840">
                <a:tc>
                  <a:txBody>
                    <a:bodyPr/>
                    <a:lstStyle/>
                    <a:p>
                      <a:r>
                        <a:rPr lang="en-US" sz="2400"/>
                        <a:t>What we want to know if the literacy interventions and resources provided through Title I funding are working?</a:t>
                      </a:r>
                    </a:p>
                  </a:txBody>
                  <a:tcPr/>
                </a:tc>
                <a:extLst>
                  <a:ext uri="{0D108BD9-81ED-4DB2-BD59-A6C34878D82A}">
                    <a16:rowId xmlns:a16="http://schemas.microsoft.com/office/drawing/2014/main" val="871098498"/>
                  </a:ext>
                </a:extLst>
              </a:tr>
            </a:tbl>
          </a:graphicData>
        </a:graphic>
      </p:graphicFrame>
    </p:spTree>
    <p:extLst>
      <p:ext uri="{BB962C8B-B14F-4D97-AF65-F5344CB8AC3E}">
        <p14:creationId xmlns:p14="http://schemas.microsoft.com/office/powerpoint/2010/main" val="3636132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6769A0-D9C9-BA4E-928E-222FB75B7E94}"/>
              </a:ext>
            </a:extLst>
          </p:cNvPr>
          <p:cNvSpPr>
            <a:spLocks noGrp="1"/>
          </p:cNvSpPr>
          <p:nvPr>
            <p:ph type="title"/>
          </p:nvPr>
        </p:nvSpPr>
        <p:spPr/>
        <p:txBody>
          <a:bodyPr/>
          <a:lstStyle/>
          <a:p>
            <a:r>
              <a:rPr lang="en-US"/>
              <a:t> Step 1: Identify Potential Measures</a:t>
            </a:r>
          </a:p>
        </p:txBody>
      </p:sp>
      <p:sp>
        <p:nvSpPr>
          <p:cNvPr id="2" name="Content Placeholder 1">
            <a:extLst>
              <a:ext uri="{FF2B5EF4-FFF2-40B4-BE49-F238E27FC236}">
                <a16:creationId xmlns:a16="http://schemas.microsoft.com/office/drawing/2014/main" id="{0234C133-E4ED-B5A7-252E-E4DADE56341E}"/>
              </a:ext>
            </a:extLst>
          </p:cNvPr>
          <p:cNvSpPr>
            <a:spLocks noGrp="1"/>
          </p:cNvSpPr>
          <p:nvPr>
            <p:ph idx="1"/>
          </p:nvPr>
        </p:nvSpPr>
        <p:spPr>
          <a:xfrm>
            <a:off x="652670" y="1764465"/>
            <a:ext cx="10515600" cy="4728409"/>
          </a:xfrm>
        </p:spPr>
        <p:txBody>
          <a:bodyPr>
            <a:normAutofit lnSpcReduction="10000"/>
          </a:bodyPr>
          <a:lstStyle/>
          <a:p>
            <a:pPr marL="342900" marR="0" lvl="0" indent="-342900" algn="l">
              <a:lnSpc>
                <a:spcPct val="120000"/>
              </a:lnSpc>
              <a:spcBef>
                <a:spcPts val="0"/>
              </a:spcBef>
              <a:spcAft>
                <a:spcPts val="0"/>
              </a:spcAft>
              <a:buFont typeface="Arial"/>
              <a:buChar char="•"/>
            </a:pPr>
            <a:endParaRPr lang="en-US"/>
          </a:p>
          <a:p>
            <a:pPr marL="342900" marR="0" lvl="0" indent="-342900" algn="l">
              <a:lnSpc>
                <a:spcPct val="120000"/>
              </a:lnSpc>
              <a:spcBef>
                <a:spcPts val="0"/>
              </a:spcBef>
              <a:spcAft>
                <a:spcPts val="0"/>
              </a:spcAft>
              <a:buFont typeface="Arial"/>
              <a:buChar char="•"/>
            </a:pPr>
            <a:endParaRPr lang="en-US"/>
          </a:p>
          <a:p>
            <a:pPr marL="342900" marR="0" lvl="0" indent="-342900" algn="l">
              <a:lnSpc>
                <a:spcPct val="120000"/>
              </a:lnSpc>
              <a:spcBef>
                <a:spcPts val="0"/>
              </a:spcBef>
              <a:spcAft>
                <a:spcPts val="0"/>
              </a:spcAft>
              <a:buFont typeface="Arial"/>
              <a:buChar char="•"/>
            </a:pPr>
            <a:endParaRPr lang="en-US"/>
          </a:p>
          <a:p>
            <a:pPr marL="342900" indent="-342900">
              <a:lnSpc>
                <a:spcPct val="120000"/>
              </a:lnSpc>
              <a:spcBef>
                <a:spcPts val="0"/>
              </a:spcBef>
              <a:buFont typeface="Arial"/>
              <a:buChar char="•"/>
            </a:pPr>
            <a:endParaRPr lang="en-US" sz="2800" b="0" i="0" u="none" strike="noStrike" noProof="0">
              <a:solidFill>
                <a:schemeClr val="tx1"/>
              </a:solidFill>
              <a:latin typeface="Arial" panose="020B0604020202020204" pitchFamily="34" charset="0"/>
              <a:cs typeface="Arial" panose="020B0604020202020204" pitchFamily="34" charset="0"/>
            </a:endParaRPr>
          </a:p>
          <a:p>
            <a:pPr marL="342900" indent="-342900">
              <a:lnSpc>
                <a:spcPct val="120000"/>
              </a:lnSpc>
              <a:spcBef>
                <a:spcPts val="0"/>
              </a:spcBef>
              <a:buFont typeface="Arial"/>
              <a:buChar char="•"/>
            </a:pPr>
            <a:r>
              <a:rPr lang="en-US" sz="2800" b="0" i="0" u="none" strike="noStrike" noProof="0">
                <a:solidFill>
                  <a:schemeClr val="tx1"/>
                </a:solidFill>
                <a:latin typeface="Arial" panose="020B0604020202020204" pitchFamily="34" charset="0"/>
                <a:cs typeface="Arial" panose="020B0604020202020204" pitchFamily="34" charset="0"/>
              </a:rPr>
              <a:t>Discuss and answer the following about potential measures</a:t>
            </a:r>
            <a:endParaRPr lang="en-US"/>
          </a:p>
          <a:p>
            <a:pPr marL="800100" lvl="1" indent="-342900">
              <a:lnSpc>
                <a:spcPct val="120000"/>
              </a:lnSpc>
              <a:spcBef>
                <a:spcPts val="0"/>
              </a:spcBef>
              <a:buFont typeface="Arial"/>
              <a:buChar char="•"/>
            </a:pPr>
            <a:r>
              <a:rPr lang="en-US"/>
              <a:t>What would you measure?</a:t>
            </a:r>
          </a:p>
          <a:p>
            <a:pPr marL="800100" lvl="1" indent="-342900">
              <a:lnSpc>
                <a:spcPct val="120000"/>
              </a:lnSpc>
              <a:spcBef>
                <a:spcPts val="0"/>
              </a:spcBef>
              <a:buFont typeface="Arial"/>
              <a:buChar char="•"/>
            </a:pPr>
            <a:r>
              <a:rPr lang="en-US"/>
              <a:t>Can you measure what you would like to measure?</a:t>
            </a:r>
          </a:p>
          <a:p>
            <a:pPr marL="800100" lvl="1" indent="-342900">
              <a:lnSpc>
                <a:spcPct val="120000"/>
              </a:lnSpc>
              <a:spcBef>
                <a:spcPts val="0"/>
              </a:spcBef>
              <a:buFont typeface="Arial"/>
              <a:buChar char="•"/>
            </a:pPr>
            <a:r>
              <a:rPr lang="en-US"/>
              <a:t>If you can’t, what can you measure?</a:t>
            </a:r>
          </a:p>
          <a:p>
            <a:pPr marL="800100" lvl="1" indent="-342900">
              <a:lnSpc>
                <a:spcPct val="120000"/>
              </a:lnSpc>
              <a:spcBef>
                <a:spcPts val="0"/>
              </a:spcBef>
              <a:buFont typeface="Arial"/>
              <a:buChar char="•"/>
            </a:pPr>
            <a:r>
              <a:rPr lang="en-US"/>
              <a:t>Does your measure capture what it looks like when you achieve your goal?</a:t>
            </a:r>
          </a:p>
          <a:p>
            <a:pPr marL="800100" lvl="1" indent="-342900">
              <a:lnSpc>
                <a:spcPct val="120000"/>
              </a:lnSpc>
              <a:spcBef>
                <a:spcPts val="0"/>
              </a:spcBef>
              <a:buFont typeface="Arial"/>
              <a:buChar char="•"/>
            </a:pPr>
            <a:endParaRPr lang="en-US"/>
          </a:p>
          <a:p>
            <a:pPr marL="0" marR="0" lvl="0" indent="0" algn="l">
              <a:lnSpc>
                <a:spcPct val="120000"/>
              </a:lnSpc>
              <a:spcBef>
                <a:spcPts val="0"/>
              </a:spcBef>
              <a:spcAft>
                <a:spcPts val="0"/>
              </a:spcAft>
              <a:buNone/>
            </a:pPr>
            <a:endParaRPr lang="en-US"/>
          </a:p>
          <a:p>
            <a:pPr marL="800100" lvl="1" indent="-342900">
              <a:lnSpc>
                <a:spcPct val="120000"/>
              </a:lnSpc>
              <a:spcBef>
                <a:spcPts val="0"/>
              </a:spcBef>
              <a:buFont typeface="Arial"/>
              <a:buChar char="•"/>
            </a:pPr>
            <a:endParaRPr lang="en-US" b="0" i="0" u="none" strike="noStrike" noProof="0">
              <a:solidFill>
                <a:schemeClr val="tx1"/>
              </a:solidFill>
              <a:latin typeface="Arial" panose="020B0604020202020204" pitchFamily="34" charset="0"/>
              <a:cs typeface="Arial" panose="020B0604020202020204" pitchFamily="34" charset="0"/>
            </a:endParaRPr>
          </a:p>
          <a:p>
            <a:pPr marL="285750" marR="0" lvl="0" indent="-285750" algn="l">
              <a:lnSpc>
                <a:spcPct val="100000"/>
              </a:lnSpc>
              <a:spcBef>
                <a:spcPts val="1000"/>
              </a:spcBef>
              <a:spcAft>
                <a:spcPts val="0"/>
              </a:spcAft>
              <a:buFont typeface="Arial"/>
              <a:buChar char="•"/>
            </a:pPr>
            <a:endParaRPr lang="en-US" sz="2800">
              <a:solidFill>
                <a:schemeClr val="tx1"/>
              </a:solidFill>
              <a:latin typeface="Arial" panose="020B0604020202020204" pitchFamily="34" charset="0"/>
              <a:cs typeface="Arial" panose="020B0604020202020204" pitchFamily="34" charset="0"/>
            </a:endParaRPr>
          </a:p>
          <a:p>
            <a:endParaRPr lang="en-US"/>
          </a:p>
        </p:txBody>
      </p:sp>
      <p:graphicFrame>
        <p:nvGraphicFramePr>
          <p:cNvPr id="4" name="Table 3">
            <a:extLst>
              <a:ext uri="{FF2B5EF4-FFF2-40B4-BE49-F238E27FC236}">
                <a16:creationId xmlns:a16="http://schemas.microsoft.com/office/drawing/2014/main" id="{BAEC9730-C91B-954D-2129-2D2ED1A86F85}"/>
              </a:ext>
            </a:extLst>
          </p:cNvPr>
          <p:cNvGraphicFramePr>
            <a:graphicFrameLocks noGrp="1"/>
          </p:cNvGraphicFramePr>
          <p:nvPr>
            <p:extLst>
              <p:ext uri="{D42A27DB-BD31-4B8C-83A1-F6EECF244321}">
                <p14:modId xmlns:p14="http://schemas.microsoft.com/office/powerpoint/2010/main" val="1995553157"/>
              </p:ext>
            </p:extLst>
          </p:nvPr>
        </p:nvGraphicFramePr>
        <p:xfrm>
          <a:off x="1846470" y="1942990"/>
          <a:ext cx="8128000" cy="138176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9985827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a:t>Column 3 Draft Evaluation Outline</a:t>
                      </a:r>
                    </a:p>
                  </a:txBody>
                  <a:tcPr/>
                </a:tc>
                <a:extLst>
                  <a:ext uri="{0D108BD9-81ED-4DB2-BD59-A6C34878D82A}">
                    <a16:rowId xmlns:a16="http://schemas.microsoft.com/office/drawing/2014/main" val="3459519904"/>
                  </a:ext>
                </a:extLst>
              </a:tr>
              <a:tr h="370840">
                <a:tc>
                  <a:txBody>
                    <a:bodyPr/>
                    <a:lstStyle/>
                    <a:p>
                      <a:r>
                        <a:rPr lang="en-US"/>
                        <a:t>Outcome Measure(s): How will we know?</a:t>
                      </a:r>
                    </a:p>
                  </a:txBody>
                  <a:tcPr/>
                </a:tc>
                <a:extLst>
                  <a:ext uri="{0D108BD9-81ED-4DB2-BD59-A6C34878D82A}">
                    <a16:rowId xmlns:a16="http://schemas.microsoft.com/office/drawing/2014/main" val="2422389632"/>
                  </a:ext>
                </a:extLst>
              </a:tr>
              <a:tr h="370840">
                <a:tc>
                  <a:txBody>
                    <a:bodyPr/>
                    <a:lstStyle/>
                    <a:p>
                      <a:r>
                        <a:rPr lang="en-US"/>
                        <a:t>We would know if there was an increase in the % of students meeting or exceeding grade-level benchmarks on standard reading assessments</a:t>
                      </a:r>
                    </a:p>
                  </a:txBody>
                  <a:tcPr/>
                </a:tc>
                <a:extLst>
                  <a:ext uri="{0D108BD9-81ED-4DB2-BD59-A6C34878D82A}">
                    <a16:rowId xmlns:a16="http://schemas.microsoft.com/office/drawing/2014/main" val="2847025805"/>
                  </a:ext>
                </a:extLst>
              </a:tr>
            </a:tbl>
          </a:graphicData>
        </a:graphic>
      </p:graphicFrame>
    </p:spTree>
    <p:extLst>
      <p:ext uri="{BB962C8B-B14F-4D97-AF65-F5344CB8AC3E}">
        <p14:creationId xmlns:p14="http://schemas.microsoft.com/office/powerpoint/2010/main" val="1959805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UI Semibold"/>
                <a:cs typeface="Segoe UI Semibold"/>
              </a:rPr>
              <a:t>Introductions</a:t>
            </a:r>
          </a:p>
        </p:txBody>
      </p:sp>
      <p:sp>
        <p:nvSpPr>
          <p:cNvPr id="4" name="Slide Number Placeholder 3"/>
          <p:cNvSpPr>
            <a:spLocks noGrp="1"/>
          </p:cNvSpPr>
          <p:nvPr>
            <p:ph type="sldNum" sz="quarter" idx="4294967295"/>
          </p:nvPr>
        </p:nvSpPr>
        <p:spPr>
          <a:xfrm>
            <a:off x="0" y="0"/>
            <a:ext cx="0" cy="0"/>
          </a:xfrm>
        </p:spPr>
        <p:txBody>
          <a:bodyPr/>
          <a:lstStyle/>
          <a:p>
            <a:fld id="{FF27229C-EC7B-4063-A33B-28A5E87E32ED}" type="slidenum">
              <a:rPr lang="zh-CN" altLang="en-US" smtClean="0"/>
              <a:pPr/>
              <a:t>2</a:t>
            </a:fld>
            <a:endParaRPr lang="zh-CN" altLang="en-US"/>
          </a:p>
        </p:txBody>
      </p:sp>
      <p:sp>
        <p:nvSpPr>
          <p:cNvPr id="3" name="Content Placeholder 2"/>
          <p:cNvSpPr>
            <a:spLocks noGrp="1"/>
          </p:cNvSpPr>
          <p:nvPr>
            <p:ph idx="1"/>
          </p:nvPr>
        </p:nvSpPr>
        <p:spPr>
          <a:xfrm>
            <a:off x="838200" y="2086984"/>
            <a:ext cx="5880100" cy="4052559"/>
          </a:xfrm>
        </p:spPr>
        <p:txBody>
          <a:bodyPr vert="horz" lIns="91440" tIns="45720" rIns="91440" bIns="45720" rtlCol="0" anchor="t">
            <a:noAutofit/>
          </a:bodyPr>
          <a:lstStyle/>
          <a:p>
            <a:pPr>
              <a:lnSpc>
                <a:spcPct val="100000"/>
              </a:lnSpc>
              <a:buFont typeface="Arial"/>
              <a:buChar char="•"/>
              <a:tabLst>
                <a:tab pos="2286000" algn="l"/>
              </a:tabLst>
            </a:pPr>
            <a:r>
              <a:rPr lang="en-US">
                <a:latin typeface="Arial"/>
                <a:cs typeface="Arial"/>
              </a:rPr>
              <a:t>Leif Jacobsen</a:t>
            </a:r>
          </a:p>
          <a:p>
            <a:pPr marL="0" indent="0" algn="just">
              <a:lnSpc>
                <a:spcPct val="100000"/>
              </a:lnSpc>
              <a:buNone/>
              <a:tabLst>
                <a:tab pos="2286000" algn="l"/>
              </a:tabLst>
            </a:pPr>
            <a:r>
              <a:rPr lang="en-US">
                <a:latin typeface="Arial"/>
                <a:cs typeface="Arial"/>
              </a:rPr>
              <a:t> </a:t>
            </a:r>
            <a:r>
              <a:rPr lang="en-US" sz="2200">
                <a:latin typeface="Arial"/>
                <a:cs typeface="Arial"/>
              </a:rPr>
              <a:t>DESE, Federal Programs Team</a:t>
            </a:r>
          </a:p>
          <a:p>
            <a:pPr>
              <a:lnSpc>
                <a:spcPct val="100000"/>
              </a:lnSpc>
              <a:buFont typeface="Arial"/>
              <a:buChar char="•"/>
              <a:tabLst>
                <a:tab pos="2286000" algn="l"/>
              </a:tabLst>
            </a:pPr>
            <a:endParaRPr lang="en-US">
              <a:latin typeface="Arial"/>
              <a:cs typeface="Arial"/>
            </a:endParaRPr>
          </a:p>
          <a:p>
            <a:pPr>
              <a:lnSpc>
                <a:spcPct val="100000"/>
              </a:lnSpc>
              <a:buFont typeface="Arial"/>
              <a:buChar char="•"/>
              <a:tabLst>
                <a:tab pos="2286000" algn="l"/>
              </a:tabLst>
            </a:pPr>
            <a:r>
              <a:rPr lang="en-US">
                <a:latin typeface="Arial"/>
                <a:cs typeface="Arial"/>
              </a:rPr>
              <a:t>Kendra Winner</a:t>
            </a:r>
            <a:endParaRPr lang="en-US"/>
          </a:p>
          <a:p>
            <a:pPr marL="0" indent="0" algn="just">
              <a:lnSpc>
                <a:spcPct val="100000"/>
              </a:lnSpc>
              <a:buNone/>
              <a:tabLst>
                <a:tab pos="2286000" algn="l"/>
              </a:tabLst>
            </a:pPr>
            <a:r>
              <a:rPr lang="en-US">
                <a:latin typeface="Arial"/>
                <a:cs typeface="Arial"/>
              </a:rPr>
              <a:t> </a:t>
            </a:r>
            <a:r>
              <a:rPr lang="en-US" sz="2200">
                <a:latin typeface="Arial"/>
                <a:cs typeface="Arial"/>
              </a:rPr>
              <a:t>DESE, Research and Evaluation Coordinator</a:t>
            </a:r>
            <a:endParaRPr lang="en-US" sz="2200"/>
          </a:p>
        </p:txBody>
      </p:sp>
      <p:pic>
        <p:nvPicPr>
          <p:cNvPr id="6" name="Picture 5" descr="Massachusetts Department of Elementary and Secondary Education logo">
            <a:extLst>
              <a:ext uri="{FF2B5EF4-FFF2-40B4-BE49-F238E27FC236}">
                <a16:creationId xmlns:a16="http://schemas.microsoft.com/office/drawing/2014/main" id="{E24674B7-3190-8C73-F8B7-6590089038A3}"/>
              </a:ext>
            </a:extLst>
          </p:cNvPr>
          <p:cNvPicPr>
            <a:picLocks noChangeAspect="1"/>
          </p:cNvPicPr>
          <p:nvPr/>
        </p:nvPicPr>
        <p:blipFill>
          <a:blip r:embed="rId2"/>
          <a:stretch>
            <a:fillRect/>
          </a:stretch>
        </p:blipFill>
        <p:spPr>
          <a:xfrm>
            <a:off x="7169727" y="2715678"/>
            <a:ext cx="4184073" cy="1627140"/>
          </a:xfrm>
          <a:prstGeom prst="rect">
            <a:avLst/>
          </a:prstGeom>
        </p:spPr>
      </p:pic>
    </p:spTree>
    <p:extLst>
      <p:ext uri="{BB962C8B-B14F-4D97-AF65-F5344CB8AC3E}">
        <p14:creationId xmlns:p14="http://schemas.microsoft.com/office/powerpoint/2010/main" val="3956702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49DE66-EDA0-7DF1-2EF9-FD01EF373C5A}"/>
              </a:ext>
            </a:extLst>
          </p:cNvPr>
          <p:cNvSpPr>
            <a:spLocks noGrp="1"/>
          </p:cNvSpPr>
          <p:nvPr>
            <p:ph type="title"/>
          </p:nvPr>
        </p:nvSpPr>
        <p:spPr/>
        <p:txBody>
          <a:bodyPr/>
          <a:lstStyle/>
          <a:p>
            <a:r>
              <a:rPr lang="en-US"/>
              <a:t>Step 2: Identify Members of the Team</a:t>
            </a:r>
          </a:p>
        </p:txBody>
      </p:sp>
      <p:sp>
        <p:nvSpPr>
          <p:cNvPr id="2" name="Content Placeholder 1">
            <a:extLst>
              <a:ext uri="{FF2B5EF4-FFF2-40B4-BE49-F238E27FC236}">
                <a16:creationId xmlns:a16="http://schemas.microsoft.com/office/drawing/2014/main" id="{1701AC90-29A5-6397-D87A-F62C40D7C1A9}"/>
              </a:ext>
            </a:extLst>
          </p:cNvPr>
          <p:cNvSpPr>
            <a:spLocks noGrp="1"/>
          </p:cNvSpPr>
          <p:nvPr>
            <p:ph idx="1"/>
          </p:nvPr>
        </p:nvSpPr>
        <p:spPr/>
        <p:txBody>
          <a:bodyPr/>
          <a:lstStyle/>
          <a:p>
            <a:r>
              <a:rPr lang="en-US"/>
              <a:t>Ensure you have the right leadership, administrative support</a:t>
            </a:r>
          </a:p>
          <a:p>
            <a:r>
              <a:rPr lang="en-US"/>
              <a:t>Clarify what skills your team or other colleagues already have</a:t>
            </a:r>
          </a:p>
          <a:p>
            <a:r>
              <a:rPr lang="en-US"/>
              <a:t>Identify skills to prioritize developing or recruiting</a:t>
            </a:r>
          </a:p>
          <a:p>
            <a:pPr lvl="1"/>
            <a:endParaRPr lang="en-US"/>
          </a:p>
          <a:p>
            <a:pPr marL="0" indent="0">
              <a:buNone/>
            </a:pPr>
            <a:endParaRPr lang="en-US"/>
          </a:p>
        </p:txBody>
      </p:sp>
    </p:spTree>
    <p:extLst>
      <p:ext uri="{BB962C8B-B14F-4D97-AF65-F5344CB8AC3E}">
        <p14:creationId xmlns:p14="http://schemas.microsoft.com/office/powerpoint/2010/main" val="1084810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A670E0-608A-B33B-B813-EE336CD1F966}"/>
              </a:ext>
            </a:extLst>
          </p:cNvPr>
          <p:cNvSpPr>
            <a:spLocks noGrp="1"/>
          </p:cNvSpPr>
          <p:nvPr>
            <p:ph type="title"/>
          </p:nvPr>
        </p:nvSpPr>
        <p:spPr/>
        <p:txBody>
          <a:bodyPr/>
          <a:lstStyle/>
          <a:p>
            <a:r>
              <a:rPr lang="en-US" dirty="0"/>
              <a:t>Step 2: Identify Members of the Team </a:t>
            </a:r>
          </a:p>
        </p:txBody>
      </p:sp>
      <p:graphicFrame>
        <p:nvGraphicFramePr>
          <p:cNvPr id="4" name="Content Placeholder 3">
            <a:extLst>
              <a:ext uri="{FF2B5EF4-FFF2-40B4-BE49-F238E27FC236}">
                <a16:creationId xmlns:a16="http://schemas.microsoft.com/office/drawing/2014/main" id="{95F4398C-0DA2-A110-0C5A-01725F63BC95}"/>
              </a:ext>
            </a:extLst>
          </p:cNvPr>
          <p:cNvGraphicFramePr>
            <a:graphicFrameLocks noGrp="1"/>
          </p:cNvGraphicFramePr>
          <p:nvPr>
            <p:ph idx="1"/>
            <p:extLst>
              <p:ext uri="{D42A27DB-BD31-4B8C-83A1-F6EECF244321}">
                <p14:modId xmlns:p14="http://schemas.microsoft.com/office/powerpoint/2010/main" val="791809701"/>
              </p:ext>
            </p:extLst>
          </p:nvPr>
        </p:nvGraphicFramePr>
        <p:xfrm>
          <a:off x="713874" y="1654425"/>
          <a:ext cx="10515600" cy="4744048"/>
        </p:xfrm>
        <a:graphic>
          <a:graphicData uri="http://schemas.openxmlformats.org/drawingml/2006/table">
            <a:tbl>
              <a:tblPr firstRow="1" bandRow="1">
                <a:tableStyleId>{5C22544A-7EE6-4342-B048-85BDC9FD1C3A}</a:tableStyleId>
              </a:tblPr>
              <a:tblGrid>
                <a:gridCol w="1776663">
                  <a:extLst>
                    <a:ext uri="{9D8B030D-6E8A-4147-A177-3AD203B41FA5}">
                      <a16:colId xmlns:a16="http://schemas.microsoft.com/office/drawing/2014/main" val="1116355976"/>
                    </a:ext>
                  </a:extLst>
                </a:gridCol>
                <a:gridCol w="1696453">
                  <a:extLst>
                    <a:ext uri="{9D8B030D-6E8A-4147-A177-3AD203B41FA5}">
                      <a16:colId xmlns:a16="http://schemas.microsoft.com/office/drawing/2014/main" val="262940287"/>
                    </a:ext>
                  </a:extLst>
                </a:gridCol>
                <a:gridCol w="4413584">
                  <a:extLst>
                    <a:ext uri="{9D8B030D-6E8A-4147-A177-3AD203B41FA5}">
                      <a16:colId xmlns:a16="http://schemas.microsoft.com/office/drawing/2014/main" val="981888733"/>
                    </a:ext>
                  </a:extLst>
                </a:gridCol>
                <a:gridCol w="2628900">
                  <a:extLst>
                    <a:ext uri="{9D8B030D-6E8A-4147-A177-3AD203B41FA5}">
                      <a16:colId xmlns:a16="http://schemas.microsoft.com/office/drawing/2014/main" val="1055141205"/>
                    </a:ext>
                  </a:extLst>
                </a:gridCol>
              </a:tblGrid>
              <a:tr h="526632">
                <a:tc>
                  <a:txBody>
                    <a:bodyPr/>
                    <a:lstStyle/>
                    <a:p>
                      <a:r>
                        <a:rPr lang="en-US"/>
                        <a:t>Name</a:t>
                      </a:r>
                    </a:p>
                  </a:txBody>
                  <a:tcPr/>
                </a:tc>
                <a:tc>
                  <a:txBody>
                    <a:bodyPr/>
                    <a:lstStyle/>
                    <a:p>
                      <a:r>
                        <a:rPr lang="en-US"/>
                        <a:t>Position</a:t>
                      </a:r>
                    </a:p>
                  </a:txBody>
                  <a:tcPr/>
                </a:tc>
                <a:tc>
                  <a:txBody>
                    <a:bodyPr/>
                    <a:lstStyle/>
                    <a:p>
                      <a:r>
                        <a:rPr lang="en-US"/>
                        <a:t>Relevant Responsibilities</a:t>
                      </a:r>
                    </a:p>
                  </a:txBody>
                  <a:tcPr/>
                </a:tc>
                <a:tc>
                  <a:txBody>
                    <a:bodyPr/>
                    <a:lstStyle/>
                    <a:p>
                      <a:r>
                        <a:rPr lang="en-US"/>
                        <a:t>Skills</a:t>
                      </a:r>
                    </a:p>
                  </a:txBody>
                  <a:tcPr/>
                </a:tc>
                <a:extLst>
                  <a:ext uri="{0D108BD9-81ED-4DB2-BD59-A6C34878D82A}">
                    <a16:rowId xmlns:a16="http://schemas.microsoft.com/office/drawing/2014/main" val="2148940201"/>
                  </a:ext>
                </a:extLst>
              </a:tr>
              <a:tr h="3878679">
                <a:tc>
                  <a:txBody>
                    <a:bodyPr/>
                    <a:lstStyle/>
                    <a:p>
                      <a:r>
                        <a:rPr lang="en-US"/>
                        <a:t>Ali Washington</a:t>
                      </a:r>
                    </a:p>
                  </a:txBody>
                  <a:tcPr/>
                </a:tc>
                <a:tc>
                  <a:txBody>
                    <a:bodyPr/>
                    <a:lstStyle/>
                    <a:p>
                      <a:r>
                        <a:rPr lang="en-US"/>
                        <a:t>District Leader</a:t>
                      </a:r>
                    </a:p>
                  </a:txBody>
                  <a:tcPr/>
                </a:tc>
                <a:tc>
                  <a:txBody>
                    <a:bodyPr/>
                    <a:lstStyle/>
                    <a:p>
                      <a:pPr marL="0" marR="0">
                        <a:lnSpc>
                          <a:spcPct val="107000"/>
                        </a:lnSpc>
                        <a:spcBef>
                          <a:spcPts val="0"/>
                        </a:spcBef>
                        <a:spcAft>
                          <a:spcPts val="0"/>
                        </a:spcAft>
                      </a:pPr>
                      <a:r>
                        <a:rPr lang="en-US" sz="1800" kern="0">
                          <a:effectLst/>
                          <a:latin typeface="Calibri" panose="020F0502020204030204" pitchFamily="34" charset="0"/>
                          <a:ea typeface="Times New Roman" panose="02020603050405020304" pitchFamily="18" charset="0"/>
                          <a:cs typeface="Calibri" panose="020F0502020204030204" pitchFamily="34" charset="0"/>
                        </a:rPr>
                        <a:t>--Understand the federal grants evaluation requirement, the skills, and time necessary to meet that requirement</a:t>
                      </a:r>
                      <a:endParaRPr lang="en-US" sz="1800" kern="100">
                        <a:effectLst/>
                        <a:latin typeface="Calibri" panose="020F0502020204030204" pitchFamily="34" charset="0"/>
                        <a:ea typeface="Calibri" panose="020F0502020204030204" pitchFamily="34" charset="0"/>
                        <a:cs typeface="Cordia New" panose="020B0304020202020204" pitchFamily="34" charset="-34"/>
                      </a:endParaRPr>
                    </a:p>
                    <a:p>
                      <a:pPr marL="0" marR="0">
                        <a:lnSpc>
                          <a:spcPct val="107000"/>
                        </a:lnSpc>
                        <a:spcBef>
                          <a:spcPts val="0"/>
                        </a:spcBef>
                        <a:spcAft>
                          <a:spcPts val="0"/>
                        </a:spcAft>
                      </a:pPr>
                      <a:r>
                        <a:rPr lang="en-US" sz="1800" kern="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a:effectLst/>
                        <a:latin typeface="Calibri" panose="020F0502020204030204" pitchFamily="34" charset="0"/>
                        <a:ea typeface="Calibri" panose="020F0502020204030204" pitchFamily="34" charset="0"/>
                        <a:cs typeface="Cordia New" panose="020B0304020202020204" pitchFamily="34" charset="-34"/>
                      </a:endParaRPr>
                    </a:p>
                    <a:p>
                      <a:pPr marL="0" marR="0">
                        <a:lnSpc>
                          <a:spcPct val="107000"/>
                        </a:lnSpc>
                        <a:spcBef>
                          <a:spcPts val="0"/>
                        </a:spcBef>
                        <a:spcAft>
                          <a:spcPts val="0"/>
                        </a:spcAft>
                      </a:pPr>
                      <a:r>
                        <a:rPr lang="en-US" sz="1800" kern="0">
                          <a:effectLst/>
                          <a:latin typeface="Calibri" panose="020F0502020204030204" pitchFamily="34" charset="0"/>
                          <a:ea typeface="Times New Roman" panose="02020603050405020304" pitchFamily="18" charset="0"/>
                          <a:cs typeface="Calibri" panose="020F0502020204030204" pitchFamily="34" charset="0"/>
                        </a:rPr>
                        <a:t>--Support the recruitment of staff with necessary skills to participate in the evaluation process</a:t>
                      </a:r>
                      <a:endParaRPr lang="en-US" sz="1800" kern="100">
                        <a:effectLst/>
                        <a:latin typeface="Calibri" panose="020F0502020204030204" pitchFamily="34" charset="0"/>
                        <a:ea typeface="Calibri" panose="020F0502020204030204" pitchFamily="34" charset="0"/>
                        <a:cs typeface="Cordia New" panose="020B0304020202020204" pitchFamily="34" charset="-34"/>
                      </a:endParaRPr>
                    </a:p>
                    <a:p>
                      <a:pPr marL="0" marR="0">
                        <a:lnSpc>
                          <a:spcPct val="107000"/>
                        </a:lnSpc>
                        <a:spcBef>
                          <a:spcPts val="0"/>
                        </a:spcBef>
                        <a:spcAft>
                          <a:spcPts val="0"/>
                        </a:spcAft>
                      </a:pPr>
                      <a:r>
                        <a:rPr lang="en-US" sz="1800" kern="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a:effectLst/>
                        <a:latin typeface="Calibri" panose="020F0502020204030204" pitchFamily="34" charset="0"/>
                        <a:ea typeface="Calibri" panose="020F0502020204030204" pitchFamily="34" charset="0"/>
                        <a:cs typeface="Cordia New" panose="020B0304020202020204" pitchFamily="34" charset="-34"/>
                      </a:endParaRPr>
                    </a:p>
                    <a:p>
                      <a:pPr marL="0" marR="0">
                        <a:lnSpc>
                          <a:spcPct val="107000"/>
                        </a:lnSpc>
                        <a:spcBef>
                          <a:spcPts val="0"/>
                        </a:spcBef>
                        <a:spcAft>
                          <a:spcPts val="0"/>
                        </a:spcAft>
                      </a:pPr>
                      <a:r>
                        <a:rPr lang="en-US" sz="1800" kern="0">
                          <a:effectLst/>
                          <a:latin typeface="Calibri" panose="020F0502020204030204" pitchFamily="34" charset="0"/>
                          <a:ea typeface="Times New Roman" panose="02020603050405020304" pitchFamily="18" charset="0"/>
                          <a:cs typeface="Calibri" panose="020F0502020204030204" pitchFamily="34" charset="0"/>
                        </a:rPr>
                        <a:t>--Ensure participating staff have adequate time to contribute to the evaluation process</a:t>
                      </a:r>
                      <a:endParaRPr lang="en-US" sz="1800" kern="100">
                        <a:effectLst/>
                        <a:latin typeface="Calibri" panose="020F0502020204030204" pitchFamily="34" charset="0"/>
                        <a:ea typeface="Calibri" panose="020F0502020204030204" pitchFamily="34" charset="0"/>
                        <a:cs typeface="Cordia New" panose="020B0304020202020204" pitchFamily="34" charset="-34"/>
                      </a:endParaRPr>
                    </a:p>
                    <a:p>
                      <a:pPr marL="0" marR="0">
                        <a:lnSpc>
                          <a:spcPct val="107000"/>
                        </a:lnSpc>
                        <a:spcBef>
                          <a:spcPts val="0"/>
                        </a:spcBef>
                        <a:spcAft>
                          <a:spcPts val="0"/>
                        </a:spcAft>
                      </a:pPr>
                      <a:r>
                        <a:rPr lang="en-US" sz="1800" kern="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a:effectLst/>
                        <a:latin typeface="Calibri" panose="020F0502020204030204" pitchFamily="34" charset="0"/>
                        <a:ea typeface="Calibri" panose="020F0502020204030204" pitchFamily="34" charset="0"/>
                        <a:cs typeface="Cordia New" panose="020B0304020202020204" pitchFamily="34" charset="-34"/>
                      </a:endParaRPr>
                    </a:p>
                    <a:p>
                      <a:pPr marL="0" marR="0">
                        <a:lnSpc>
                          <a:spcPct val="107000"/>
                        </a:lnSpc>
                        <a:spcBef>
                          <a:spcPts val="0"/>
                        </a:spcBef>
                        <a:spcAft>
                          <a:spcPts val="0"/>
                        </a:spcAft>
                      </a:pPr>
                      <a:r>
                        <a:rPr lang="en-US" sz="1800" kern="0">
                          <a:effectLst/>
                          <a:latin typeface="Calibri" panose="020F0502020204030204" pitchFamily="34" charset="0"/>
                          <a:ea typeface="Times New Roman" panose="02020603050405020304" pitchFamily="18" charset="0"/>
                          <a:cs typeface="Calibri" panose="020F0502020204030204" pitchFamily="34" charset="0"/>
                        </a:rPr>
                        <a:t>--Participate in updates as needed</a:t>
                      </a:r>
                      <a:endParaRPr lang="en-US" sz="1800" kern="1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nSpc>
                          <a:spcPct val="107000"/>
                        </a:lnSpc>
                        <a:spcBef>
                          <a:spcPts val="0"/>
                        </a:spcBef>
                        <a:spcAft>
                          <a:spcPts val="800"/>
                        </a:spcAft>
                      </a:pPr>
                      <a:r>
                        <a:rPr lang="en-US" sz="1800" kern="0">
                          <a:effectLst/>
                          <a:latin typeface="Calibri" panose="020F0502020204030204" pitchFamily="34" charset="0"/>
                          <a:ea typeface="Times New Roman" panose="02020603050405020304" pitchFamily="18" charset="0"/>
                          <a:cs typeface="Cordia New" panose="020B0304020202020204" pitchFamily="34" charset="-34"/>
                        </a:rPr>
                        <a:t>-- Ability to assign responsibilities and co-manage project with Grants Coordinator</a:t>
                      </a:r>
                      <a:endParaRPr lang="en-US" sz="1600" kern="100">
                        <a:effectLst/>
                        <a:latin typeface="Calibri" panose="020F0502020204030204" pitchFamily="34" charset="0"/>
                        <a:ea typeface="Calibri" panose="020F0502020204030204" pitchFamily="34" charset="0"/>
                        <a:cs typeface="Cordia New" panose="020B0304020202020204" pitchFamily="34" charset="-34"/>
                      </a:endParaRPr>
                    </a:p>
                    <a:p>
                      <a:pPr marL="0" marR="0">
                        <a:lnSpc>
                          <a:spcPct val="107000"/>
                        </a:lnSpc>
                        <a:spcBef>
                          <a:spcPts val="0"/>
                        </a:spcBef>
                        <a:spcAft>
                          <a:spcPts val="800"/>
                        </a:spcAft>
                      </a:pPr>
                      <a:r>
                        <a:rPr lang="en-US" sz="1800" kern="0">
                          <a:effectLst/>
                          <a:latin typeface="Calibri" panose="020F0502020204030204" pitchFamily="34" charset="0"/>
                          <a:ea typeface="Times New Roman" panose="02020603050405020304" pitchFamily="18" charset="0"/>
                          <a:cs typeface="Calibri" panose="020F0502020204030204" pitchFamily="34" charset="0"/>
                        </a:rPr>
                        <a:t> </a:t>
                      </a:r>
                      <a:endParaRPr lang="en-US" sz="1600" kern="100">
                        <a:effectLst/>
                        <a:latin typeface="Calibri" panose="020F0502020204030204" pitchFamily="34" charset="0"/>
                        <a:ea typeface="Calibri" panose="020F0502020204030204" pitchFamily="34" charset="0"/>
                        <a:cs typeface="Cordia New" panose="020B0304020202020204" pitchFamily="34" charset="-34"/>
                      </a:endParaRPr>
                    </a:p>
                    <a:p>
                      <a:pPr marL="0" marR="0">
                        <a:lnSpc>
                          <a:spcPct val="107000"/>
                        </a:lnSpc>
                        <a:spcBef>
                          <a:spcPts val="0"/>
                        </a:spcBef>
                        <a:spcAft>
                          <a:spcPts val="800"/>
                        </a:spcAft>
                      </a:pPr>
                      <a:r>
                        <a:rPr lang="en-US" sz="1800" kern="0">
                          <a:effectLst/>
                          <a:latin typeface="Calibri" panose="020F0502020204030204" pitchFamily="34" charset="0"/>
                          <a:ea typeface="Times New Roman" panose="02020603050405020304" pitchFamily="18" charset="0"/>
                          <a:cs typeface="Calibri" panose="020F0502020204030204" pitchFamily="34" charset="0"/>
                        </a:rPr>
                        <a:t>--Ability to provide encouragement</a:t>
                      </a:r>
                      <a:endParaRPr lang="en-US" sz="1600" kern="100">
                        <a:effectLst/>
                        <a:latin typeface="Calibri" panose="020F0502020204030204" pitchFamily="34" charset="0"/>
                        <a:ea typeface="Calibri" panose="020F0502020204030204" pitchFamily="34" charset="0"/>
                        <a:cs typeface="Cordia New" panose="020B0304020202020204" pitchFamily="34" charset="-34"/>
                      </a:endParaRPr>
                    </a:p>
                    <a:p>
                      <a:pPr marL="0" marR="0">
                        <a:lnSpc>
                          <a:spcPct val="107000"/>
                        </a:lnSpc>
                        <a:spcBef>
                          <a:spcPts val="0"/>
                        </a:spcBef>
                        <a:spcAft>
                          <a:spcPts val="800"/>
                        </a:spcAft>
                      </a:pPr>
                      <a:r>
                        <a:rPr lang="en-US" sz="1800" kern="0">
                          <a:effectLst/>
                          <a:latin typeface="Calibri" panose="020F0502020204030204" pitchFamily="34" charset="0"/>
                          <a:ea typeface="Times New Roman" panose="02020603050405020304" pitchFamily="18" charset="0"/>
                          <a:cs typeface="Calibri" panose="020F0502020204030204" pitchFamily="34" charset="0"/>
                        </a:rPr>
                        <a:t> </a:t>
                      </a:r>
                      <a:endParaRPr lang="en-US" sz="1600" kern="100">
                        <a:effectLst/>
                        <a:latin typeface="Calibri" panose="020F0502020204030204" pitchFamily="34" charset="0"/>
                        <a:ea typeface="Calibri" panose="020F0502020204030204" pitchFamily="34" charset="0"/>
                        <a:cs typeface="Cordia New" panose="020B0304020202020204" pitchFamily="34" charset="-34"/>
                      </a:endParaRPr>
                    </a:p>
                    <a:p>
                      <a:r>
                        <a:rPr lang="en-US" sz="1800" kern="0">
                          <a:effectLst/>
                          <a:latin typeface="Calibri" panose="020F0502020204030204" pitchFamily="34" charset="0"/>
                          <a:ea typeface="Times New Roman" panose="02020603050405020304" pitchFamily="18" charset="0"/>
                        </a:rPr>
                        <a:t>--Ability to support other staff to participate in evaluation activities (e.g., participate in or administer surveys)</a:t>
                      </a:r>
                      <a:endParaRPr lang="en-US"/>
                    </a:p>
                  </a:txBody>
                  <a:tcPr/>
                </a:tc>
                <a:extLst>
                  <a:ext uri="{0D108BD9-81ED-4DB2-BD59-A6C34878D82A}">
                    <a16:rowId xmlns:a16="http://schemas.microsoft.com/office/drawing/2014/main" val="1464499463"/>
                  </a:ext>
                </a:extLst>
              </a:tr>
            </a:tbl>
          </a:graphicData>
        </a:graphic>
      </p:graphicFrame>
    </p:spTree>
    <p:extLst>
      <p:ext uri="{BB962C8B-B14F-4D97-AF65-F5344CB8AC3E}">
        <p14:creationId xmlns:p14="http://schemas.microsoft.com/office/powerpoint/2010/main" val="2628632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6118D7-8C57-347D-7D8F-7B0F34094CA4}"/>
              </a:ext>
            </a:extLst>
          </p:cNvPr>
          <p:cNvSpPr>
            <a:spLocks noGrp="1"/>
          </p:cNvSpPr>
          <p:nvPr>
            <p:ph type="title"/>
          </p:nvPr>
        </p:nvSpPr>
        <p:spPr/>
        <p:txBody>
          <a:bodyPr/>
          <a:lstStyle/>
          <a:p>
            <a:r>
              <a:rPr lang="en-US"/>
              <a:t>Step 3: Create a Data Collection Plan</a:t>
            </a:r>
          </a:p>
        </p:txBody>
      </p:sp>
      <p:sp>
        <p:nvSpPr>
          <p:cNvPr id="2" name="Content Placeholder 1">
            <a:extLst>
              <a:ext uri="{FF2B5EF4-FFF2-40B4-BE49-F238E27FC236}">
                <a16:creationId xmlns:a16="http://schemas.microsoft.com/office/drawing/2014/main" id="{D4A932E1-A40A-9C9D-FE54-862E394AB77F}"/>
              </a:ext>
            </a:extLst>
          </p:cNvPr>
          <p:cNvSpPr>
            <a:spLocks noGrp="1"/>
          </p:cNvSpPr>
          <p:nvPr>
            <p:ph idx="1"/>
          </p:nvPr>
        </p:nvSpPr>
        <p:spPr/>
        <p:txBody>
          <a:bodyPr/>
          <a:lstStyle/>
          <a:p>
            <a:r>
              <a:rPr lang="en-US"/>
              <a:t>What data do we need to collect?</a:t>
            </a:r>
          </a:p>
          <a:p>
            <a:r>
              <a:rPr lang="en-US"/>
              <a:t>How and when do we collect the data?</a:t>
            </a:r>
          </a:p>
        </p:txBody>
      </p:sp>
    </p:spTree>
    <p:extLst>
      <p:ext uri="{BB962C8B-B14F-4D97-AF65-F5344CB8AC3E}">
        <p14:creationId xmlns:p14="http://schemas.microsoft.com/office/powerpoint/2010/main" val="208227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C3E881-54AC-A75D-9C44-7133926C8119}"/>
              </a:ext>
            </a:extLst>
          </p:cNvPr>
          <p:cNvSpPr>
            <a:spLocks noGrp="1"/>
          </p:cNvSpPr>
          <p:nvPr>
            <p:ph type="title"/>
          </p:nvPr>
        </p:nvSpPr>
        <p:spPr/>
        <p:txBody>
          <a:bodyPr/>
          <a:lstStyle/>
          <a:p>
            <a:r>
              <a:rPr lang="en-US"/>
              <a:t>Step 3: Existing and New Data</a:t>
            </a:r>
          </a:p>
        </p:txBody>
      </p:sp>
      <p:sp>
        <p:nvSpPr>
          <p:cNvPr id="2" name="Content Placeholder 1">
            <a:extLst>
              <a:ext uri="{FF2B5EF4-FFF2-40B4-BE49-F238E27FC236}">
                <a16:creationId xmlns:a16="http://schemas.microsoft.com/office/drawing/2014/main" id="{B4E9310E-F0CC-A607-3346-0EC19960C160}"/>
              </a:ext>
            </a:extLst>
          </p:cNvPr>
          <p:cNvSpPr>
            <a:spLocks noGrp="1"/>
          </p:cNvSpPr>
          <p:nvPr>
            <p:ph idx="1"/>
          </p:nvPr>
        </p:nvSpPr>
        <p:spPr>
          <a:xfrm>
            <a:off x="838200" y="1736036"/>
            <a:ext cx="10515600" cy="4403508"/>
          </a:xfrm>
        </p:spPr>
        <p:txBody>
          <a:bodyPr>
            <a:normAutofit/>
          </a:bodyPr>
          <a:lstStyle/>
          <a:p>
            <a:r>
              <a:rPr lang="en-US"/>
              <a:t>Existing Data: focus on existing data, because:</a:t>
            </a:r>
          </a:p>
          <a:p>
            <a:pPr lvl="1"/>
            <a:r>
              <a:rPr lang="en-US"/>
              <a:t>There is a lot of existing data </a:t>
            </a:r>
          </a:p>
          <a:p>
            <a:pPr lvl="1"/>
            <a:r>
              <a:rPr lang="en-US"/>
              <a:t>Creating and/or finding tools to conduct surveys, focus groups, or interviews that are valid and reliable is extremely challenging</a:t>
            </a:r>
          </a:p>
          <a:p>
            <a:pPr lvl="1"/>
            <a:r>
              <a:rPr lang="en-US"/>
              <a:t>It can be difficult to get candid feedback when you’re gathering information about work you have a stake in and when there are power differentials</a:t>
            </a:r>
          </a:p>
          <a:p>
            <a:r>
              <a:rPr lang="en-US"/>
              <a:t>New Data: the workbook contains survey and focus group information, resources, and links</a:t>
            </a:r>
          </a:p>
          <a:p>
            <a:endParaRPr lang="en-US"/>
          </a:p>
        </p:txBody>
      </p:sp>
    </p:spTree>
    <p:extLst>
      <p:ext uri="{BB962C8B-B14F-4D97-AF65-F5344CB8AC3E}">
        <p14:creationId xmlns:p14="http://schemas.microsoft.com/office/powerpoint/2010/main" val="2572791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6118D7-8C57-347D-7D8F-7B0F34094CA4}"/>
              </a:ext>
            </a:extLst>
          </p:cNvPr>
          <p:cNvSpPr>
            <a:spLocks noGrp="1"/>
          </p:cNvSpPr>
          <p:nvPr>
            <p:ph type="title"/>
          </p:nvPr>
        </p:nvSpPr>
        <p:spPr/>
        <p:txBody>
          <a:bodyPr>
            <a:normAutofit/>
          </a:bodyPr>
          <a:lstStyle/>
          <a:p>
            <a:r>
              <a:rPr lang="en-US"/>
              <a:t>Step 3: Existing DESE Data</a:t>
            </a:r>
          </a:p>
        </p:txBody>
      </p:sp>
      <p:sp>
        <p:nvSpPr>
          <p:cNvPr id="2" name="Content Placeholder 1">
            <a:extLst>
              <a:ext uri="{FF2B5EF4-FFF2-40B4-BE49-F238E27FC236}">
                <a16:creationId xmlns:a16="http://schemas.microsoft.com/office/drawing/2014/main" id="{D4A932E1-A40A-9C9D-FE54-862E394AB77F}"/>
              </a:ext>
            </a:extLst>
          </p:cNvPr>
          <p:cNvSpPr>
            <a:spLocks noGrp="1"/>
          </p:cNvSpPr>
          <p:nvPr>
            <p:ph idx="1"/>
          </p:nvPr>
        </p:nvSpPr>
        <p:spPr/>
        <p:txBody>
          <a:bodyPr>
            <a:normAutofit fontScale="92500" lnSpcReduction="10000"/>
          </a:bodyPr>
          <a:lstStyle/>
          <a:p>
            <a:r>
              <a:rPr lang="en-US">
                <a:hlinkClick r:id="rId3"/>
              </a:rPr>
              <a:t>Edwin Analytics</a:t>
            </a:r>
            <a:r>
              <a:rPr lang="en-US"/>
              <a:t>: reporting and data analysis tool that integrates a host of data and includes longitudinal data.</a:t>
            </a:r>
          </a:p>
          <a:p>
            <a:r>
              <a:rPr lang="en-US">
                <a:hlinkClick r:id="rId4"/>
              </a:rPr>
              <a:t>Getting Started in Edwin</a:t>
            </a:r>
            <a:r>
              <a:rPr lang="en-US"/>
              <a:t>: includes directions to help you contact your district’s Edwin Analytics contact for additional information at the top of the </a:t>
            </a:r>
            <a:r>
              <a:rPr lang="en-US">
                <a:hlinkClick r:id="rId5"/>
              </a:rPr>
              <a:t>Getting Access and Support guide</a:t>
            </a:r>
            <a:r>
              <a:rPr lang="en-US"/>
              <a:t>.</a:t>
            </a:r>
          </a:p>
          <a:p>
            <a:r>
              <a:rPr lang="en-US"/>
              <a:t>Examples of data:</a:t>
            </a:r>
          </a:p>
          <a:p>
            <a:pPr lvl="1"/>
            <a:r>
              <a:rPr lang="en-US"/>
              <a:t>Student outcome data (MCAS and ACCESS)</a:t>
            </a:r>
          </a:p>
          <a:p>
            <a:pPr lvl="1"/>
            <a:r>
              <a:rPr lang="en-US"/>
              <a:t>Student Demographics</a:t>
            </a:r>
          </a:p>
          <a:p>
            <a:pPr lvl="1"/>
            <a:r>
              <a:rPr lang="en-US"/>
              <a:t>Student growth</a:t>
            </a:r>
          </a:p>
          <a:p>
            <a:pPr lvl="1"/>
            <a:r>
              <a:rPr lang="en-US"/>
              <a:t>Student Views on Climate and Learning, school climate and bullying information (VOCAL)</a:t>
            </a:r>
          </a:p>
          <a:p>
            <a:pPr>
              <a:spcAft>
                <a:spcPts val="0"/>
              </a:spcAft>
            </a:pPr>
            <a:endParaRPr lang="en-US">
              <a:effectLst/>
            </a:endParaRPr>
          </a:p>
          <a:p>
            <a:endParaRPr lang="en-US"/>
          </a:p>
          <a:p>
            <a:pPr marL="0" indent="0">
              <a:buNone/>
            </a:pPr>
            <a:endParaRPr lang="en-US"/>
          </a:p>
        </p:txBody>
      </p:sp>
    </p:spTree>
    <p:extLst>
      <p:ext uri="{BB962C8B-B14F-4D97-AF65-F5344CB8AC3E}">
        <p14:creationId xmlns:p14="http://schemas.microsoft.com/office/powerpoint/2010/main" val="1095081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84CE19-A327-F337-B92F-AEDEE5CB103E}"/>
              </a:ext>
            </a:extLst>
          </p:cNvPr>
          <p:cNvSpPr>
            <a:spLocks noGrp="1"/>
          </p:cNvSpPr>
          <p:nvPr>
            <p:ph type="title"/>
          </p:nvPr>
        </p:nvSpPr>
        <p:spPr/>
        <p:txBody>
          <a:bodyPr/>
          <a:lstStyle/>
          <a:p>
            <a:r>
              <a:rPr lang="en-US" dirty="0"/>
              <a:t>Step 3: Existing DESE Data </a:t>
            </a:r>
          </a:p>
        </p:txBody>
      </p:sp>
      <p:sp>
        <p:nvSpPr>
          <p:cNvPr id="2" name="Content Placeholder 1">
            <a:extLst>
              <a:ext uri="{FF2B5EF4-FFF2-40B4-BE49-F238E27FC236}">
                <a16:creationId xmlns:a16="http://schemas.microsoft.com/office/drawing/2014/main" id="{D8B0D112-FF23-8B65-4E97-F69F381AAEE2}"/>
              </a:ext>
            </a:extLst>
          </p:cNvPr>
          <p:cNvSpPr>
            <a:spLocks noGrp="1"/>
          </p:cNvSpPr>
          <p:nvPr>
            <p:ph idx="1"/>
          </p:nvPr>
        </p:nvSpPr>
        <p:spPr>
          <a:xfrm>
            <a:off x="838200" y="1656522"/>
            <a:ext cx="10515600" cy="4836352"/>
          </a:xfrm>
        </p:spPr>
        <p:txBody>
          <a:bodyPr/>
          <a:lstStyle/>
          <a:p>
            <a:r>
              <a:rPr lang="en-US" dirty="0">
                <a:hlinkClick r:id="rId3"/>
              </a:rPr>
              <a:t>District Analysis Review Tools </a:t>
            </a:r>
            <a:r>
              <a:rPr lang="en-US" dirty="0"/>
              <a:t>(DARTs)</a:t>
            </a:r>
          </a:p>
          <a:p>
            <a:pPr lvl="1"/>
            <a:r>
              <a:rPr lang="en-US" dirty="0">
                <a:hlinkClick r:id="rId4"/>
              </a:rPr>
              <a:t>DART for District and Schools</a:t>
            </a:r>
            <a:r>
              <a:rPr lang="en-US" dirty="0"/>
              <a:t>: data trends for enrollment, assessment, finance and management, student support, leadership and governance and human resources</a:t>
            </a:r>
          </a:p>
          <a:p>
            <a:pPr lvl="1"/>
            <a:r>
              <a:rPr lang="en-US" dirty="0">
                <a:hlinkClick r:id="rId5"/>
              </a:rPr>
              <a:t>DART Detail: English Learners</a:t>
            </a:r>
            <a:r>
              <a:rPr lang="en-US" dirty="0"/>
              <a:t>: consolidates state data on English learners into a single tool</a:t>
            </a:r>
          </a:p>
          <a:p>
            <a:pPr lvl="1"/>
            <a:r>
              <a:rPr lang="en-US" dirty="0">
                <a:hlinkClick r:id="rId6"/>
              </a:rPr>
              <a:t>DART Detail: Success After High School</a:t>
            </a:r>
            <a:r>
              <a:rPr lang="en-US" dirty="0"/>
              <a:t>: data to provide and indication of the overall condition or district or school efforts to ensure all student are ready for their next steps after graduation.</a:t>
            </a:r>
          </a:p>
          <a:p>
            <a:pPr lvl="1"/>
            <a:r>
              <a:rPr lang="en-US" dirty="0">
                <a:hlinkClick r:id="rId7"/>
              </a:rPr>
              <a:t>DART Detail: Staffing and Finance</a:t>
            </a:r>
            <a:r>
              <a:rPr lang="en-US" dirty="0"/>
              <a:t>: district staff (e.g., teachers, special education staff), finance and expenditures by source of funds, per pupil expenditures, out of district costs, revenues</a:t>
            </a:r>
            <a:endParaRPr lang="en-US" dirty="0">
              <a:latin typeface="+mn-lt"/>
            </a:endParaRPr>
          </a:p>
        </p:txBody>
      </p:sp>
    </p:spTree>
    <p:extLst>
      <p:ext uri="{BB962C8B-B14F-4D97-AF65-F5344CB8AC3E}">
        <p14:creationId xmlns:p14="http://schemas.microsoft.com/office/powerpoint/2010/main" val="2649790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4901F-D700-62D5-3F86-EC06083E6F6A}"/>
              </a:ext>
            </a:extLst>
          </p:cNvPr>
          <p:cNvSpPr>
            <a:spLocks noGrp="1"/>
          </p:cNvSpPr>
          <p:nvPr>
            <p:ph type="title"/>
          </p:nvPr>
        </p:nvSpPr>
        <p:spPr/>
        <p:txBody>
          <a:bodyPr/>
          <a:lstStyle/>
          <a:p>
            <a:r>
              <a:rPr lang="en-US"/>
              <a:t>Upcoming DESE Data Trainings</a:t>
            </a:r>
          </a:p>
        </p:txBody>
      </p:sp>
      <p:sp>
        <p:nvSpPr>
          <p:cNvPr id="2" name="Content Placeholder 1">
            <a:extLst>
              <a:ext uri="{FF2B5EF4-FFF2-40B4-BE49-F238E27FC236}">
                <a16:creationId xmlns:a16="http://schemas.microsoft.com/office/drawing/2014/main" id="{70AC2F18-2406-AD9D-6C9D-D00B621F79CB}"/>
              </a:ext>
            </a:extLst>
          </p:cNvPr>
          <p:cNvSpPr>
            <a:spLocks noGrp="1"/>
          </p:cNvSpPr>
          <p:nvPr>
            <p:ph idx="1"/>
          </p:nvPr>
        </p:nvSpPr>
        <p:spPr>
          <a:xfrm>
            <a:off x="838200" y="1656522"/>
            <a:ext cx="10515600" cy="4731026"/>
          </a:xfrm>
        </p:spPr>
        <p:txBody>
          <a:bodyPr/>
          <a:lstStyle/>
          <a:p>
            <a:pPr marR="0">
              <a:spcBef>
                <a:spcPts val="0"/>
              </a:spcBef>
              <a:spcAft>
                <a:spcPts val="0"/>
              </a:spcAft>
            </a:pPr>
            <a:r>
              <a:rPr lang="en-US" sz="2400" b="1">
                <a:solidFill>
                  <a:srgbClr val="000000"/>
                </a:solidFill>
                <a:effectLst/>
                <a:latin typeface="Aptos" panose="020B0004020202020204" pitchFamily="34" charset="0"/>
                <a:ea typeface="Times New Roman" panose="02020603050405020304" pitchFamily="18" charset="0"/>
                <a:cs typeface="Aptos" panose="020B0004020202020204" pitchFamily="34" charset="0"/>
              </a:rPr>
              <a:t>Tues September 3rd </a:t>
            </a:r>
            <a:r>
              <a:rPr lang="en-US" sz="2400" b="1" i="1">
                <a:solidFill>
                  <a:srgbClr val="000000"/>
                </a:solidFill>
                <a:effectLst/>
                <a:latin typeface="Aptos" panose="020B0004020202020204" pitchFamily="34" charset="0"/>
                <a:ea typeface="Times New Roman" panose="02020603050405020304" pitchFamily="18" charset="0"/>
                <a:cs typeface="Aptos" panose="020B0004020202020204" pitchFamily="34" charset="0"/>
              </a:rPr>
              <a:t>EWIS 101</a:t>
            </a:r>
            <a:r>
              <a:rPr lang="en-US" sz="2400" b="1">
                <a:solidFill>
                  <a:srgbClr val="000000"/>
                </a:solidFill>
                <a:effectLst/>
                <a:latin typeface="Aptos" panose="020B0004020202020204" pitchFamily="34" charset="0"/>
                <a:ea typeface="Times New Roman" panose="02020603050405020304" pitchFamily="18" charset="0"/>
                <a:cs typeface="Aptos" panose="020B0004020202020204" pitchFamily="34" charset="0"/>
              </a:rPr>
              <a:t> 9–10:30 AM</a:t>
            </a:r>
            <a:br>
              <a:rPr lang="en-US" sz="2400">
                <a:solidFill>
                  <a:srgbClr val="000000"/>
                </a:solidFill>
                <a:effectLst/>
                <a:latin typeface="Aptos" panose="020B0004020202020204" pitchFamily="34" charset="0"/>
                <a:ea typeface="Times New Roman" panose="02020603050405020304" pitchFamily="18" charset="0"/>
                <a:cs typeface="Aptos" panose="020B0004020202020204" pitchFamily="34" charset="0"/>
              </a:rPr>
            </a:br>
            <a:r>
              <a:rPr lang="en-US" sz="240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This session is the very basics of the Early Warning Indicator System. If you are an experienced user, and don't want a refresher, this session is not for you. If you are a newer user, or want a refresher, feel free to jump aboard!</a:t>
            </a:r>
          </a:p>
          <a:p>
            <a:pPr marR="0">
              <a:spcBef>
                <a:spcPts val="0"/>
              </a:spcBef>
              <a:spcAft>
                <a:spcPts val="0"/>
              </a:spcAft>
            </a:pPr>
            <a:endParaRPr lang="en-US" sz="2400">
              <a:effectLst/>
              <a:latin typeface="Aptos" panose="020B0004020202020204" pitchFamily="34" charset="0"/>
              <a:ea typeface="Aptos" panose="020B0004020202020204" pitchFamily="34" charset="0"/>
              <a:cs typeface="Aptos" panose="020B0004020202020204" pitchFamily="34" charset="0"/>
            </a:endParaRPr>
          </a:p>
          <a:p>
            <a:pPr marR="0">
              <a:spcBef>
                <a:spcPts val="0"/>
              </a:spcBef>
              <a:spcAft>
                <a:spcPts val="0"/>
              </a:spcAft>
            </a:pPr>
            <a:r>
              <a:rPr lang="en-US" sz="2400" b="1">
                <a:solidFill>
                  <a:srgbClr val="000000"/>
                </a:solidFill>
                <a:effectLst/>
                <a:latin typeface="Aptos" panose="020B0004020202020204" pitchFamily="34" charset="0"/>
                <a:ea typeface="Times New Roman" panose="02020603050405020304" pitchFamily="18" charset="0"/>
                <a:cs typeface="Aptos" panose="020B0004020202020204" pitchFamily="34" charset="0"/>
              </a:rPr>
              <a:t>Wed September 4th </a:t>
            </a:r>
            <a:r>
              <a:rPr lang="en-US" sz="2400" b="1" i="1">
                <a:solidFill>
                  <a:srgbClr val="000000"/>
                </a:solidFill>
                <a:effectLst/>
                <a:latin typeface="Aptos" panose="020B0004020202020204" pitchFamily="34" charset="0"/>
                <a:ea typeface="Times New Roman" panose="02020603050405020304" pitchFamily="18" charset="0"/>
                <a:cs typeface="Aptos" panose="020B0004020202020204" pitchFamily="34" charset="0"/>
              </a:rPr>
              <a:t>Using VOCAL Data and Holding Data Meetings</a:t>
            </a:r>
            <a:r>
              <a:rPr lang="en-US" sz="2400" b="1">
                <a:solidFill>
                  <a:srgbClr val="000000"/>
                </a:solidFill>
                <a:effectLst/>
                <a:latin typeface="Aptos" panose="020B0004020202020204" pitchFamily="34" charset="0"/>
                <a:ea typeface="Times New Roman" panose="02020603050405020304" pitchFamily="18" charset="0"/>
                <a:cs typeface="Aptos" panose="020B0004020202020204" pitchFamily="34" charset="0"/>
              </a:rPr>
              <a:t> 9–10:30 AM</a:t>
            </a:r>
            <a:br>
              <a:rPr lang="en-US" sz="2400">
                <a:solidFill>
                  <a:srgbClr val="000000"/>
                </a:solidFill>
                <a:effectLst/>
                <a:latin typeface="Aptos" panose="020B0004020202020204" pitchFamily="34" charset="0"/>
                <a:ea typeface="Times New Roman" panose="02020603050405020304" pitchFamily="18" charset="0"/>
                <a:cs typeface="Aptos" panose="020B0004020202020204" pitchFamily="34" charset="0"/>
              </a:rPr>
            </a:br>
            <a:r>
              <a:rPr lang="en-US" sz="240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This session will focus on the use of VOCAL data with other data that you may have in district and their potential use in data meetings.</a:t>
            </a:r>
          </a:p>
          <a:p>
            <a:pPr marR="0">
              <a:spcBef>
                <a:spcPts val="0"/>
              </a:spcBef>
              <a:spcAft>
                <a:spcPts val="0"/>
              </a:spcAft>
            </a:pPr>
            <a:endParaRPr lang="en-US" sz="2400">
              <a:latin typeface="Aptos" panose="020B0004020202020204" pitchFamily="34" charset="0"/>
              <a:ea typeface="Times New Roman" panose="02020603050405020304" pitchFamily="18" charset="0"/>
              <a:cs typeface="Aptos" panose="020B0004020202020204" pitchFamily="34" charset="0"/>
            </a:endParaRPr>
          </a:p>
          <a:p>
            <a:pPr marR="0">
              <a:spcBef>
                <a:spcPts val="0"/>
              </a:spcBef>
              <a:spcAft>
                <a:spcPts val="0"/>
              </a:spcAft>
            </a:pPr>
            <a:r>
              <a:rPr lang="en-US" sz="2400" b="1">
                <a:solidFill>
                  <a:srgbClr val="000000"/>
                </a:solidFill>
                <a:effectLst/>
                <a:latin typeface="Aptos" panose="020B0004020202020204" pitchFamily="34" charset="0"/>
                <a:ea typeface="Times New Roman" panose="02020603050405020304" pitchFamily="18" charset="0"/>
                <a:cs typeface="Aptos" panose="020B0004020202020204" pitchFamily="34" charset="0"/>
              </a:rPr>
              <a:t>Thurs September 5th </a:t>
            </a:r>
            <a:r>
              <a:rPr lang="en-US" sz="2400" b="1" i="1">
                <a:solidFill>
                  <a:srgbClr val="000000"/>
                </a:solidFill>
                <a:effectLst/>
                <a:latin typeface="Aptos" panose="020B0004020202020204" pitchFamily="34" charset="0"/>
                <a:ea typeface="Times New Roman" panose="02020603050405020304" pitchFamily="18" charset="0"/>
                <a:cs typeface="Aptos" panose="020B0004020202020204" pitchFamily="34" charset="0"/>
              </a:rPr>
              <a:t>Using EWIS with SEL in Mind</a:t>
            </a:r>
            <a:r>
              <a:rPr lang="en-US" sz="2400" b="1">
                <a:solidFill>
                  <a:srgbClr val="000000"/>
                </a:solidFill>
                <a:effectLst/>
                <a:latin typeface="Aptos" panose="020B0004020202020204" pitchFamily="34" charset="0"/>
                <a:ea typeface="Times New Roman" panose="02020603050405020304" pitchFamily="18" charset="0"/>
                <a:cs typeface="Aptos" panose="020B0004020202020204" pitchFamily="34" charset="0"/>
              </a:rPr>
              <a:t> 9–10:30 AM</a:t>
            </a:r>
            <a:br>
              <a:rPr lang="en-US" sz="2400">
                <a:solidFill>
                  <a:srgbClr val="000000"/>
                </a:solidFill>
                <a:effectLst/>
                <a:latin typeface="Aptos" panose="020B0004020202020204" pitchFamily="34" charset="0"/>
                <a:ea typeface="Times New Roman" panose="02020603050405020304" pitchFamily="18" charset="0"/>
                <a:cs typeface="Aptos" panose="020B0004020202020204" pitchFamily="34" charset="0"/>
              </a:rPr>
            </a:br>
            <a:r>
              <a:rPr lang="en-US" sz="2400">
                <a:solidFill>
                  <a:srgbClr val="000000"/>
                </a:solidFill>
                <a:effectLst/>
                <a:latin typeface="Aptos" panose="020B0004020202020204" pitchFamily="34" charset="0"/>
                <a:ea typeface="Times New Roman" panose="02020603050405020304" pitchFamily="18" charset="0"/>
                <a:cs typeface="Aptos" panose="020B0004020202020204" pitchFamily="34" charset="0"/>
              </a:rPr>
              <a:t>A favorite of many of our EWIS fans with John Crocker from Methuen Public Schools, considers using EWIS with mental health and other student data to move students towards academic and social success!</a:t>
            </a:r>
            <a:endParaRPr lang="en-US" sz="2400">
              <a:effectLst/>
              <a:latin typeface="Aptos" panose="020B0004020202020204" pitchFamily="34" charset="0"/>
              <a:ea typeface="Aptos" panose="020B0004020202020204" pitchFamily="34" charset="0"/>
              <a:cs typeface="Aptos" panose="020B0004020202020204" pitchFamily="34" charset="0"/>
            </a:endParaRPr>
          </a:p>
          <a:p>
            <a:endParaRPr lang="en-US"/>
          </a:p>
        </p:txBody>
      </p:sp>
    </p:spTree>
    <p:extLst>
      <p:ext uri="{BB962C8B-B14F-4D97-AF65-F5344CB8AC3E}">
        <p14:creationId xmlns:p14="http://schemas.microsoft.com/office/powerpoint/2010/main" val="292671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08C7D4-D4B9-7FDD-E437-EA117EA09D65}"/>
              </a:ext>
            </a:extLst>
          </p:cNvPr>
          <p:cNvSpPr>
            <a:spLocks noGrp="1"/>
          </p:cNvSpPr>
          <p:nvPr>
            <p:ph type="title"/>
          </p:nvPr>
        </p:nvSpPr>
        <p:spPr/>
        <p:txBody>
          <a:bodyPr/>
          <a:lstStyle/>
          <a:p>
            <a:r>
              <a:rPr lang="en-US"/>
              <a:t>Step 3: School and District Data</a:t>
            </a:r>
          </a:p>
        </p:txBody>
      </p:sp>
      <p:sp>
        <p:nvSpPr>
          <p:cNvPr id="6" name="Text Placeholder 2">
            <a:extLst>
              <a:ext uri="{FF2B5EF4-FFF2-40B4-BE49-F238E27FC236}">
                <a16:creationId xmlns:a16="http://schemas.microsoft.com/office/drawing/2014/main" id="{725340B1-BB20-4159-BA26-15D2F6C0EA30}"/>
              </a:ext>
            </a:extLst>
          </p:cNvPr>
          <p:cNvSpPr txBox="1">
            <a:spLocks/>
          </p:cNvSpPr>
          <p:nvPr/>
        </p:nvSpPr>
        <p:spPr>
          <a:xfrm>
            <a:off x="838200" y="1696821"/>
            <a:ext cx="8208818" cy="422924"/>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a:solidFill>
                  <a:schemeClr val="tx1">
                    <a:lumMod val="50000"/>
                  </a:schemeClr>
                </a:solidFill>
              </a:rPr>
              <a:t>Examples: Student Characteristics</a:t>
            </a:r>
          </a:p>
        </p:txBody>
      </p:sp>
      <p:sp>
        <p:nvSpPr>
          <p:cNvPr id="7" name="TextBox 7">
            <a:extLst>
              <a:ext uri="{FF2B5EF4-FFF2-40B4-BE49-F238E27FC236}">
                <a16:creationId xmlns:a16="http://schemas.microsoft.com/office/drawing/2014/main" id="{D4E84136-4D88-9BDD-2852-A7D8C959B00C}"/>
              </a:ext>
            </a:extLst>
          </p:cNvPr>
          <p:cNvSpPr txBox="1"/>
          <p:nvPr/>
        </p:nvSpPr>
        <p:spPr>
          <a:xfrm>
            <a:off x="146655" y="2064908"/>
            <a:ext cx="336429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1" u="sng"/>
              <a:t>Characteristics</a:t>
            </a:r>
          </a:p>
        </p:txBody>
      </p:sp>
      <p:graphicFrame>
        <p:nvGraphicFramePr>
          <p:cNvPr id="10" name="Table 9">
            <a:extLst>
              <a:ext uri="{FF2B5EF4-FFF2-40B4-BE49-F238E27FC236}">
                <a16:creationId xmlns:a16="http://schemas.microsoft.com/office/drawing/2014/main" id="{9056A7A3-4C77-AFF8-F497-B62F8ACDF30D}"/>
              </a:ext>
            </a:extLst>
          </p:cNvPr>
          <p:cNvGraphicFramePr>
            <a:graphicFrameLocks noGrp="1"/>
          </p:cNvGraphicFramePr>
          <p:nvPr>
            <p:extLst>
              <p:ext uri="{D42A27DB-BD31-4B8C-83A1-F6EECF244321}">
                <p14:modId xmlns:p14="http://schemas.microsoft.com/office/powerpoint/2010/main" val="2424019619"/>
              </p:ext>
            </p:extLst>
          </p:nvPr>
        </p:nvGraphicFramePr>
        <p:xfrm>
          <a:off x="1018286" y="2119745"/>
          <a:ext cx="9781007" cy="4444327"/>
        </p:xfrm>
        <a:graphic>
          <a:graphicData uri="http://schemas.openxmlformats.org/drawingml/2006/table">
            <a:tbl>
              <a:tblPr firstRow="1"/>
              <a:tblGrid>
                <a:gridCol w="3041860">
                  <a:extLst>
                    <a:ext uri="{9D8B030D-6E8A-4147-A177-3AD203B41FA5}">
                      <a16:colId xmlns:a16="http://schemas.microsoft.com/office/drawing/2014/main" val="1165806088"/>
                    </a:ext>
                  </a:extLst>
                </a:gridCol>
                <a:gridCol w="6739147">
                  <a:extLst>
                    <a:ext uri="{9D8B030D-6E8A-4147-A177-3AD203B41FA5}">
                      <a16:colId xmlns:a16="http://schemas.microsoft.com/office/drawing/2014/main" val="3960533403"/>
                    </a:ext>
                  </a:extLst>
                </a:gridCol>
              </a:tblGrid>
              <a:tr h="222125">
                <a:tc>
                  <a:txBody>
                    <a:bodyPr/>
                    <a:lstStyle/>
                    <a:p>
                      <a:pPr algn="l" fontAlgn="base"/>
                      <a:r>
                        <a:rPr lang="en-US" i="1" u="sng" dirty="0">
                          <a:solidFill>
                            <a:schemeClr val="bg1"/>
                          </a:solidFill>
                        </a:rPr>
                        <a:t>Characteristics</a:t>
                      </a:r>
                    </a:p>
                  </a:txBody>
                  <a:tcPr marL="61012" marR="61012" marT="30506" marB="30506" anchor="ctr">
                    <a:lnL>
                      <a:noFill/>
                    </a:lnL>
                    <a:lnR>
                      <a:noFill/>
                    </a:lnR>
                    <a:lnT>
                      <a:noFill/>
                    </a:lnT>
                    <a:lnB w="13487" cap="flat" cmpd="sng" algn="ctr">
                      <a:solidFill>
                        <a:srgbClr val="FFFFFF"/>
                      </a:solidFill>
                      <a:prstDash val="solid"/>
                      <a:round/>
                      <a:headEnd type="none" w="med" len="med"/>
                      <a:tailEnd type="none" w="med" len="med"/>
                    </a:lnB>
                    <a:solidFill>
                      <a:srgbClr val="203B6A"/>
                    </a:solid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800" b="1" i="1" u="sng" dirty="0"/>
                        <a:t>Data Needed</a:t>
                      </a:r>
                    </a:p>
                  </a:txBody>
                  <a:tcPr marL="61012" marR="61012" marT="30506" marB="30506">
                    <a:lnL>
                      <a:noFill/>
                    </a:lnL>
                    <a:lnR w="13487" cap="flat" cmpd="sng" algn="ctr">
                      <a:solidFill>
                        <a:srgbClr val="203B6A"/>
                      </a:solidFill>
                      <a:prstDash val="solid"/>
                      <a:round/>
                      <a:headEnd type="none" w="med" len="med"/>
                      <a:tailEnd type="none" w="med" len="med"/>
                    </a:lnR>
                    <a:lnT w="13487" cap="flat" cmpd="sng" algn="ctr">
                      <a:solidFill>
                        <a:srgbClr val="203B6A"/>
                      </a:solidFill>
                      <a:prstDash val="solid"/>
                      <a:round/>
                      <a:headEnd type="none" w="med" len="med"/>
                      <a:tailEnd type="none" w="med" len="med"/>
                    </a:lnT>
                    <a:lnB w="13487" cap="flat" cmpd="sng" algn="ctr">
                      <a:solidFill>
                        <a:srgbClr val="203B6A"/>
                      </a:solidFill>
                      <a:prstDash val="solid"/>
                      <a:round/>
                      <a:headEnd type="none" w="med" len="med"/>
                      <a:tailEnd type="none" w="med" len="med"/>
                    </a:lnB>
                    <a:noFill/>
                  </a:tcPr>
                </a:tc>
                <a:extLst>
                  <a:ext uri="{0D108BD9-81ED-4DB2-BD59-A6C34878D82A}">
                    <a16:rowId xmlns:a16="http://schemas.microsoft.com/office/drawing/2014/main" val="71100337"/>
                  </a:ext>
                </a:extLst>
              </a:tr>
              <a:tr h="222125">
                <a:tc>
                  <a:txBody>
                    <a:bodyPr/>
                    <a:lstStyle/>
                    <a:p>
                      <a:pPr algn="l" fontAlgn="base"/>
                      <a:r>
                        <a:rPr lang="en-US" sz="1100" b="1" i="0">
                          <a:solidFill>
                            <a:srgbClr val="FFFFFF"/>
                          </a:solidFill>
                          <a:effectLst/>
                          <a:highlight>
                            <a:srgbClr val="203B6A"/>
                          </a:highlight>
                          <a:latin typeface="Segoe UI" panose="020B0502040204020203" pitchFamily="34" charset="0"/>
                        </a:rPr>
                        <a:t>Reading ability​</a:t>
                      </a:r>
                      <a:endParaRPr lang="en-US" sz="1200" b="1" i="0">
                        <a:solidFill>
                          <a:srgbClr val="FFFFFF"/>
                        </a:solidFill>
                        <a:effectLst/>
                        <a:highlight>
                          <a:srgbClr val="203B6A"/>
                        </a:highlight>
                      </a:endParaRPr>
                    </a:p>
                  </a:txBody>
                  <a:tcPr marL="61012" marR="61012" marT="30506" marB="30506" anchor="ctr">
                    <a:lnL>
                      <a:noFill/>
                    </a:lnL>
                    <a:lnR>
                      <a:noFill/>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203B6A"/>
                    </a:solidFill>
                  </a:tcPr>
                </a:tc>
                <a:tc>
                  <a:txBody>
                    <a:bodyPr/>
                    <a:lstStyle/>
                    <a:p>
                      <a:pPr algn="l" fontAlgn="base">
                        <a:buFont typeface="Arial" panose="020B0604020202020204" pitchFamily="34" charset="0"/>
                        <a:buChar char="•"/>
                      </a:pPr>
                      <a:r>
                        <a:rPr lang="en-US" sz="900" b="0" i="0">
                          <a:solidFill>
                            <a:srgbClr val="203B6A"/>
                          </a:solidFill>
                          <a:effectLst/>
                          <a:latin typeface="Segoe UI" panose="020B0502040204020203" pitchFamily="34" charset="0"/>
                        </a:rPr>
                        <a:t>Years behind grade level on reading</a:t>
                      </a:r>
                      <a:r>
                        <a:rPr lang="en-US" sz="900" b="1" i="0">
                          <a:solidFill>
                            <a:srgbClr val="FFFFFF"/>
                          </a:solidFill>
                          <a:effectLst/>
                          <a:latin typeface="Segoe UI" panose="020B0502040204020203" pitchFamily="34" charset="0"/>
                        </a:rPr>
                        <a:t>​</a:t>
                      </a:r>
                      <a:endParaRPr lang="en-US" sz="700" b="1" i="0">
                        <a:solidFill>
                          <a:srgbClr val="FFFFFF"/>
                        </a:solidFill>
                        <a:effectLst/>
                        <a:latin typeface="Arial" panose="020B0604020202020204" pitchFamily="34" charset="0"/>
                      </a:endParaRPr>
                    </a:p>
                  </a:txBody>
                  <a:tcPr marL="61012" marR="61012" marT="30506" marB="30506">
                    <a:lnL>
                      <a:noFill/>
                    </a:lnL>
                    <a:lnR w="13487" cap="flat" cmpd="sng" algn="ctr">
                      <a:solidFill>
                        <a:srgbClr val="203B6A"/>
                      </a:solidFill>
                      <a:prstDash val="solid"/>
                      <a:round/>
                      <a:headEnd type="none" w="med" len="med"/>
                      <a:tailEnd type="none" w="med" len="med"/>
                    </a:lnR>
                    <a:lnT w="13487" cap="flat" cmpd="sng" algn="ctr">
                      <a:solidFill>
                        <a:srgbClr val="203B6A"/>
                      </a:solidFill>
                      <a:prstDash val="solid"/>
                      <a:round/>
                      <a:headEnd type="none" w="med" len="med"/>
                      <a:tailEnd type="none" w="med" len="med"/>
                    </a:lnT>
                    <a:lnB w="13487" cap="flat" cmpd="sng" algn="ctr">
                      <a:solidFill>
                        <a:srgbClr val="203B6A"/>
                      </a:solidFill>
                      <a:prstDash val="solid"/>
                      <a:round/>
                      <a:headEnd type="none" w="med" len="med"/>
                      <a:tailEnd type="none" w="med" len="med"/>
                    </a:lnB>
                    <a:noFill/>
                  </a:tcPr>
                </a:tc>
                <a:extLst>
                  <a:ext uri="{0D108BD9-81ED-4DB2-BD59-A6C34878D82A}">
                    <a16:rowId xmlns:a16="http://schemas.microsoft.com/office/drawing/2014/main" val="1159244102"/>
                  </a:ext>
                </a:extLst>
              </a:tr>
              <a:tr h="222125">
                <a:tc>
                  <a:txBody>
                    <a:bodyPr/>
                    <a:lstStyle/>
                    <a:p>
                      <a:pPr algn="l" fontAlgn="base"/>
                      <a:r>
                        <a:rPr lang="en-US" sz="1100" b="1" i="0">
                          <a:solidFill>
                            <a:srgbClr val="FFFFFF"/>
                          </a:solidFill>
                          <a:effectLst/>
                          <a:highlight>
                            <a:srgbClr val="203B6A"/>
                          </a:highlight>
                          <a:latin typeface="Segoe UI" panose="020B0502040204020203" pitchFamily="34" charset="0"/>
                        </a:rPr>
                        <a:t>Subject-specific ability​</a:t>
                      </a:r>
                      <a:endParaRPr lang="en-US" sz="1200" b="1" i="0">
                        <a:solidFill>
                          <a:srgbClr val="FFFFFF"/>
                        </a:solidFill>
                        <a:effectLst/>
                        <a:highlight>
                          <a:srgbClr val="203B6A"/>
                        </a:highlight>
                      </a:endParaRPr>
                    </a:p>
                  </a:txBody>
                  <a:tcPr marL="61012" marR="61012" marT="30506" marB="30506" anchor="ctr">
                    <a:lnL>
                      <a:noFill/>
                    </a:lnL>
                    <a:lnR>
                      <a:noFill/>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203B6A"/>
                    </a:solidFill>
                  </a:tcPr>
                </a:tc>
                <a:tc>
                  <a:txBody>
                    <a:bodyPr/>
                    <a:lstStyle/>
                    <a:p>
                      <a:pPr algn="l" fontAlgn="base">
                        <a:buFont typeface="Arial" panose="020B0604020202020204" pitchFamily="34" charset="0"/>
                        <a:buChar char="•"/>
                      </a:pPr>
                      <a:r>
                        <a:rPr lang="en-US" sz="900" b="0" i="0">
                          <a:solidFill>
                            <a:srgbClr val="203B6A"/>
                          </a:solidFill>
                          <a:effectLst/>
                          <a:latin typeface="Segoe UI" panose="020B0502040204020203" pitchFamily="34" charset="0"/>
                        </a:rPr>
                        <a:t>Entering grade level on the specific subject​</a:t>
                      </a:r>
                      <a:endParaRPr lang="en-US" sz="700" b="0" i="0">
                        <a:solidFill>
                          <a:srgbClr val="203B6A"/>
                        </a:solidFill>
                        <a:effectLst/>
                        <a:latin typeface="Arial" panose="020B0604020202020204" pitchFamily="34" charset="0"/>
                      </a:endParaRPr>
                    </a:p>
                  </a:txBody>
                  <a:tcPr marL="61012" marR="61012" marT="30506" marB="30506">
                    <a:lnL>
                      <a:noFill/>
                    </a:lnL>
                    <a:lnR w="13487" cap="flat" cmpd="sng" algn="ctr">
                      <a:solidFill>
                        <a:srgbClr val="203B6A"/>
                      </a:solidFill>
                      <a:prstDash val="solid"/>
                      <a:round/>
                      <a:headEnd type="none" w="med" len="med"/>
                      <a:tailEnd type="none" w="med" len="med"/>
                    </a:lnR>
                    <a:lnT w="13487" cap="flat" cmpd="sng" algn="ctr">
                      <a:solidFill>
                        <a:srgbClr val="203B6A"/>
                      </a:solidFill>
                      <a:prstDash val="solid"/>
                      <a:round/>
                      <a:headEnd type="none" w="med" len="med"/>
                      <a:tailEnd type="none" w="med" len="med"/>
                    </a:lnT>
                    <a:lnB w="13487" cap="flat" cmpd="sng" algn="ctr">
                      <a:solidFill>
                        <a:srgbClr val="203B6A"/>
                      </a:solidFill>
                      <a:prstDash val="solid"/>
                      <a:round/>
                      <a:headEnd type="none" w="med" len="med"/>
                      <a:tailEnd type="none" w="med" len="med"/>
                    </a:lnB>
                    <a:noFill/>
                  </a:tcPr>
                </a:tc>
                <a:extLst>
                  <a:ext uri="{0D108BD9-81ED-4DB2-BD59-A6C34878D82A}">
                    <a16:rowId xmlns:a16="http://schemas.microsoft.com/office/drawing/2014/main" val="3925969394"/>
                  </a:ext>
                </a:extLst>
              </a:tr>
              <a:tr h="222125">
                <a:tc>
                  <a:txBody>
                    <a:bodyPr/>
                    <a:lstStyle/>
                    <a:p>
                      <a:pPr algn="l" fontAlgn="base"/>
                      <a:r>
                        <a:rPr lang="en-US" sz="1100" b="1" i="0">
                          <a:solidFill>
                            <a:srgbClr val="FFFFFF"/>
                          </a:solidFill>
                          <a:effectLst/>
                          <a:highlight>
                            <a:srgbClr val="203B6A"/>
                          </a:highlight>
                          <a:latin typeface="Segoe UI" panose="020B0502040204020203" pitchFamily="34" charset="0"/>
                        </a:rPr>
                        <a:t>Specific special needs​</a:t>
                      </a:r>
                      <a:endParaRPr lang="en-US" sz="1200" b="1" i="0">
                        <a:solidFill>
                          <a:srgbClr val="FFFFFF"/>
                        </a:solidFill>
                        <a:effectLst/>
                        <a:highlight>
                          <a:srgbClr val="203B6A"/>
                        </a:highlight>
                      </a:endParaRPr>
                    </a:p>
                  </a:txBody>
                  <a:tcPr marL="61012" marR="61012" marT="30506" marB="30506" anchor="ctr">
                    <a:lnL>
                      <a:noFill/>
                    </a:lnL>
                    <a:lnR>
                      <a:noFill/>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203B6A"/>
                    </a:solidFill>
                  </a:tcPr>
                </a:tc>
                <a:tc>
                  <a:txBody>
                    <a:bodyPr/>
                    <a:lstStyle/>
                    <a:p>
                      <a:pPr algn="l" fontAlgn="base">
                        <a:buFont typeface="Arial" panose="020B0604020202020204" pitchFamily="34" charset="0"/>
                        <a:buChar char="•"/>
                      </a:pPr>
                      <a:r>
                        <a:rPr lang="en-US" sz="900" b="0" i="0">
                          <a:solidFill>
                            <a:srgbClr val="203B6A"/>
                          </a:solidFill>
                          <a:effectLst/>
                          <a:latin typeface="Segoe UI" panose="020B0502040204020203" pitchFamily="34" charset="0"/>
                        </a:rPr>
                        <a:t>Type of disability; Severity of disability ​</a:t>
                      </a:r>
                      <a:endParaRPr lang="en-US" sz="700" b="0" i="0">
                        <a:solidFill>
                          <a:srgbClr val="203B6A"/>
                        </a:solidFill>
                        <a:effectLst/>
                        <a:latin typeface="Arial" panose="020B0604020202020204" pitchFamily="34" charset="0"/>
                      </a:endParaRPr>
                    </a:p>
                  </a:txBody>
                  <a:tcPr marL="61012" marR="61012" marT="30506" marB="30506">
                    <a:lnL>
                      <a:noFill/>
                    </a:lnL>
                    <a:lnR w="13487" cap="flat" cmpd="sng" algn="ctr">
                      <a:solidFill>
                        <a:srgbClr val="203B6A"/>
                      </a:solidFill>
                      <a:prstDash val="solid"/>
                      <a:round/>
                      <a:headEnd type="none" w="med" len="med"/>
                      <a:tailEnd type="none" w="med" len="med"/>
                    </a:lnR>
                    <a:lnT w="13487" cap="flat" cmpd="sng" algn="ctr">
                      <a:solidFill>
                        <a:srgbClr val="203B6A"/>
                      </a:solidFill>
                      <a:prstDash val="solid"/>
                      <a:round/>
                      <a:headEnd type="none" w="med" len="med"/>
                      <a:tailEnd type="none" w="med" len="med"/>
                    </a:lnT>
                    <a:lnB w="13487" cap="flat" cmpd="sng" algn="ctr">
                      <a:solidFill>
                        <a:srgbClr val="203B6A"/>
                      </a:solidFill>
                      <a:prstDash val="solid"/>
                      <a:round/>
                      <a:headEnd type="none" w="med" len="med"/>
                      <a:tailEnd type="none" w="med" len="med"/>
                    </a:lnB>
                    <a:noFill/>
                  </a:tcPr>
                </a:tc>
                <a:extLst>
                  <a:ext uri="{0D108BD9-81ED-4DB2-BD59-A6C34878D82A}">
                    <a16:rowId xmlns:a16="http://schemas.microsoft.com/office/drawing/2014/main" val="3530121698"/>
                  </a:ext>
                </a:extLst>
              </a:tr>
              <a:tr h="222125">
                <a:tc>
                  <a:txBody>
                    <a:bodyPr/>
                    <a:lstStyle/>
                    <a:p>
                      <a:pPr algn="l" fontAlgn="base"/>
                      <a:r>
                        <a:rPr lang="en-US" sz="1100" b="1" i="0">
                          <a:solidFill>
                            <a:srgbClr val="FFFFFF"/>
                          </a:solidFill>
                          <a:effectLst/>
                          <a:highlight>
                            <a:srgbClr val="203B6A"/>
                          </a:highlight>
                          <a:latin typeface="Segoe UI" panose="020B0502040204020203" pitchFamily="34" charset="0"/>
                        </a:rPr>
                        <a:t>Specific ELL status ​</a:t>
                      </a:r>
                      <a:endParaRPr lang="en-US" sz="1200" b="1" i="0">
                        <a:solidFill>
                          <a:srgbClr val="FFFFFF"/>
                        </a:solidFill>
                        <a:effectLst/>
                        <a:highlight>
                          <a:srgbClr val="203B6A"/>
                        </a:highlight>
                      </a:endParaRPr>
                    </a:p>
                  </a:txBody>
                  <a:tcPr marL="61012" marR="61012" marT="30506" marB="30506" anchor="ctr">
                    <a:lnL>
                      <a:noFill/>
                    </a:lnL>
                    <a:lnR>
                      <a:noFill/>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203B6A"/>
                    </a:solidFill>
                  </a:tcPr>
                </a:tc>
                <a:tc>
                  <a:txBody>
                    <a:bodyPr/>
                    <a:lstStyle/>
                    <a:p>
                      <a:pPr algn="l" fontAlgn="base">
                        <a:buFont typeface="Arial" panose="020B0604020202020204" pitchFamily="34" charset="0"/>
                        <a:buChar char="•"/>
                      </a:pPr>
                      <a:r>
                        <a:rPr lang="en-US" sz="900" b="0" i="0">
                          <a:solidFill>
                            <a:srgbClr val="203B6A"/>
                          </a:solidFill>
                          <a:effectLst/>
                          <a:latin typeface="Segoe UI" panose="020B0502040204020203" pitchFamily="34" charset="0"/>
                        </a:rPr>
                        <a:t>Level of English proficiency​</a:t>
                      </a:r>
                      <a:endParaRPr lang="en-US" sz="700" b="0" i="0">
                        <a:solidFill>
                          <a:srgbClr val="203B6A"/>
                        </a:solidFill>
                        <a:effectLst/>
                        <a:latin typeface="Arial" panose="020B0604020202020204" pitchFamily="34" charset="0"/>
                      </a:endParaRPr>
                    </a:p>
                  </a:txBody>
                  <a:tcPr marL="61012" marR="61012" marT="30506" marB="30506">
                    <a:lnL>
                      <a:noFill/>
                    </a:lnL>
                    <a:lnR w="13487" cap="flat" cmpd="sng" algn="ctr">
                      <a:solidFill>
                        <a:srgbClr val="203B6A"/>
                      </a:solidFill>
                      <a:prstDash val="solid"/>
                      <a:round/>
                      <a:headEnd type="none" w="med" len="med"/>
                      <a:tailEnd type="none" w="med" len="med"/>
                    </a:lnR>
                    <a:lnT w="13487" cap="flat" cmpd="sng" algn="ctr">
                      <a:solidFill>
                        <a:srgbClr val="203B6A"/>
                      </a:solidFill>
                      <a:prstDash val="solid"/>
                      <a:round/>
                      <a:headEnd type="none" w="med" len="med"/>
                      <a:tailEnd type="none" w="med" len="med"/>
                    </a:lnT>
                    <a:lnB w="13487" cap="flat" cmpd="sng" algn="ctr">
                      <a:solidFill>
                        <a:srgbClr val="203B6A"/>
                      </a:solidFill>
                      <a:prstDash val="solid"/>
                      <a:round/>
                      <a:headEnd type="none" w="med" len="med"/>
                      <a:tailEnd type="none" w="med" len="med"/>
                    </a:lnB>
                    <a:noFill/>
                  </a:tcPr>
                </a:tc>
                <a:extLst>
                  <a:ext uri="{0D108BD9-81ED-4DB2-BD59-A6C34878D82A}">
                    <a16:rowId xmlns:a16="http://schemas.microsoft.com/office/drawing/2014/main" val="3471002081"/>
                  </a:ext>
                </a:extLst>
              </a:tr>
              <a:tr h="222125">
                <a:tc>
                  <a:txBody>
                    <a:bodyPr/>
                    <a:lstStyle/>
                    <a:p>
                      <a:pPr algn="l" fontAlgn="base"/>
                      <a:r>
                        <a:rPr lang="en-US" sz="1100" b="1" i="0">
                          <a:solidFill>
                            <a:srgbClr val="FFFFFF"/>
                          </a:solidFill>
                          <a:effectLst/>
                          <a:highlight>
                            <a:srgbClr val="203B6A"/>
                          </a:highlight>
                          <a:latin typeface="Segoe UI" panose="020B0502040204020203" pitchFamily="34" charset="0"/>
                        </a:rPr>
                        <a:t>Time in program​</a:t>
                      </a:r>
                      <a:endParaRPr lang="en-US" sz="1200" b="1" i="0">
                        <a:solidFill>
                          <a:srgbClr val="FFFFFF"/>
                        </a:solidFill>
                        <a:effectLst/>
                        <a:highlight>
                          <a:srgbClr val="203B6A"/>
                        </a:highlight>
                      </a:endParaRPr>
                    </a:p>
                  </a:txBody>
                  <a:tcPr marL="61012" marR="61012" marT="30506" marB="30506" anchor="ctr">
                    <a:lnL>
                      <a:noFill/>
                    </a:lnL>
                    <a:lnR>
                      <a:noFill/>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203B6A"/>
                    </a:solidFill>
                  </a:tcPr>
                </a:tc>
                <a:tc>
                  <a:txBody>
                    <a:bodyPr/>
                    <a:lstStyle/>
                    <a:p>
                      <a:pPr algn="l" fontAlgn="base">
                        <a:buFont typeface="Arial" panose="020B0604020202020204" pitchFamily="34" charset="0"/>
                        <a:buChar char="•"/>
                      </a:pPr>
                      <a:r>
                        <a:rPr lang="en-US" sz="900" b="0" i="0">
                          <a:solidFill>
                            <a:srgbClr val="203B6A"/>
                          </a:solidFill>
                          <a:effectLst/>
                          <a:latin typeface="Segoe UI" panose="020B0502040204020203" pitchFamily="34" charset="0"/>
                        </a:rPr>
                        <a:t>Semesters or years in the program​</a:t>
                      </a:r>
                      <a:endParaRPr lang="en-US" sz="700" b="0" i="0">
                        <a:solidFill>
                          <a:srgbClr val="203B6A"/>
                        </a:solidFill>
                        <a:effectLst/>
                        <a:latin typeface="Arial" panose="020B0604020202020204" pitchFamily="34" charset="0"/>
                      </a:endParaRPr>
                    </a:p>
                  </a:txBody>
                  <a:tcPr marL="61012" marR="61012" marT="30506" marB="30506">
                    <a:lnL>
                      <a:noFill/>
                    </a:lnL>
                    <a:lnR w="13487" cap="flat" cmpd="sng" algn="ctr">
                      <a:solidFill>
                        <a:srgbClr val="203B6A"/>
                      </a:solidFill>
                      <a:prstDash val="solid"/>
                      <a:round/>
                      <a:headEnd type="none" w="med" len="med"/>
                      <a:tailEnd type="none" w="med" len="med"/>
                    </a:lnR>
                    <a:lnT w="13487" cap="flat" cmpd="sng" algn="ctr">
                      <a:solidFill>
                        <a:srgbClr val="203B6A"/>
                      </a:solidFill>
                      <a:prstDash val="solid"/>
                      <a:round/>
                      <a:headEnd type="none" w="med" len="med"/>
                      <a:tailEnd type="none" w="med" len="med"/>
                    </a:lnT>
                    <a:lnB w="13487" cap="flat" cmpd="sng" algn="ctr">
                      <a:solidFill>
                        <a:srgbClr val="203B6A"/>
                      </a:solidFill>
                      <a:prstDash val="solid"/>
                      <a:round/>
                      <a:headEnd type="none" w="med" len="med"/>
                      <a:tailEnd type="none" w="med" len="med"/>
                    </a:lnB>
                    <a:noFill/>
                  </a:tcPr>
                </a:tc>
                <a:extLst>
                  <a:ext uri="{0D108BD9-81ED-4DB2-BD59-A6C34878D82A}">
                    <a16:rowId xmlns:a16="http://schemas.microsoft.com/office/drawing/2014/main" val="285991526"/>
                  </a:ext>
                </a:extLst>
              </a:tr>
              <a:tr h="222125">
                <a:tc>
                  <a:txBody>
                    <a:bodyPr/>
                    <a:lstStyle/>
                    <a:p>
                      <a:pPr algn="l" fontAlgn="base"/>
                      <a:r>
                        <a:rPr lang="en-US" sz="1100" b="1" i="0">
                          <a:solidFill>
                            <a:srgbClr val="FFFFFF"/>
                          </a:solidFill>
                          <a:effectLst/>
                          <a:highlight>
                            <a:srgbClr val="203B6A"/>
                          </a:highlight>
                          <a:latin typeface="Segoe UI" panose="020B0502040204020203" pitchFamily="34" charset="0"/>
                        </a:rPr>
                        <a:t>Intensity of program​</a:t>
                      </a:r>
                      <a:endParaRPr lang="en-US" sz="1200" b="1" i="0">
                        <a:solidFill>
                          <a:srgbClr val="FFFFFF"/>
                        </a:solidFill>
                        <a:effectLst/>
                        <a:highlight>
                          <a:srgbClr val="203B6A"/>
                        </a:highlight>
                      </a:endParaRPr>
                    </a:p>
                  </a:txBody>
                  <a:tcPr marL="61012" marR="61012" marT="30506" marB="30506" anchor="ctr">
                    <a:lnL>
                      <a:noFill/>
                    </a:lnL>
                    <a:lnR>
                      <a:noFill/>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203B6A"/>
                    </a:solidFill>
                  </a:tcPr>
                </a:tc>
                <a:tc>
                  <a:txBody>
                    <a:bodyPr/>
                    <a:lstStyle/>
                    <a:p>
                      <a:pPr algn="l" fontAlgn="base">
                        <a:buFont typeface="Arial" panose="020B0604020202020204" pitchFamily="34" charset="0"/>
                        <a:buChar char="•"/>
                      </a:pPr>
                      <a:r>
                        <a:rPr lang="en-US" sz="900" b="0" i="0">
                          <a:solidFill>
                            <a:srgbClr val="203B6A"/>
                          </a:solidFill>
                          <a:effectLst/>
                          <a:latin typeface="Segoe UI" panose="020B0502040204020203" pitchFamily="34" charset="0"/>
                        </a:rPr>
                        <a:t>Minutes per week spent in the program​</a:t>
                      </a:r>
                      <a:endParaRPr lang="en-US" sz="700" b="0" i="0">
                        <a:solidFill>
                          <a:srgbClr val="203B6A"/>
                        </a:solidFill>
                        <a:effectLst/>
                        <a:latin typeface="Arial" panose="020B0604020202020204" pitchFamily="34" charset="0"/>
                      </a:endParaRPr>
                    </a:p>
                  </a:txBody>
                  <a:tcPr marL="61012" marR="61012" marT="30506" marB="30506">
                    <a:lnL>
                      <a:noFill/>
                    </a:lnL>
                    <a:lnR w="13487" cap="flat" cmpd="sng" algn="ctr">
                      <a:solidFill>
                        <a:srgbClr val="203B6A"/>
                      </a:solidFill>
                      <a:prstDash val="solid"/>
                      <a:round/>
                      <a:headEnd type="none" w="med" len="med"/>
                      <a:tailEnd type="none" w="med" len="med"/>
                    </a:lnR>
                    <a:lnT w="13487" cap="flat" cmpd="sng" algn="ctr">
                      <a:solidFill>
                        <a:srgbClr val="203B6A"/>
                      </a:solidFill>
                      <a:prstDash val="solid"/>
                      <a:round/>
                      <a:headEnd type="none" w="med" len="med"/>
                      <a:tailEnd type="none" w="med" len="med"/>
                    </a:lnT>
                    <a:lnB w="13487" cap="flat" cmpd="sng" algn="ctr">
                      <a:solidFill>
                        <a:srgbClr val="203B6A"/>
                      </a:solidFill>
                      <a:prstDash val="solid"/>
                      <a:round/>
                      <a:headEnd type="none" w="med" len="med"/>
                      <a:tailEnd type="none" w="med" len="med"/>
                    </a:lnB>
                    <a:noFill/>
                  </a:tcPr>
                </a:tc>
                <a:extLst>
                  <a:ext uri="{0D108BD9-81ED-4DB2-BD59-A6C34878D82A}">
                    <a16:rowId xmlns:a16="http://schemas.microsoft.com/office/drawing/2014/main" val="4243300683"/>
                  </a:ext>
                </a:extLst>
              </a:tr>
              <a:tr h="222125">
                <a:tc>
                  <a:txBody>
                    <a:bodyPr/>
                    <a:lstStyle/>
                    <a:p>
                      <a:pPr algn="l" fontAlgn="base"/>
                      <a:r>
                        <a:rPr lang="en-US" sz="1100" b="1" i="0">
                          <a:solidFill>
                            <a:srgbClr val="FFFFFF"/>
                          </a:solidFill>
                          <a:effectLst/>
                          <a:highlight>
                            <a:srgbClr val="203B6A"/>
                          </a:highlight>
                          <a:latin typeface="Segoe UI" panose="020B0502040204020203" pitchFamily="34" charset="0"/>
                        </a:rPr>
                        <a:t>Learning speed ​</a:t>
                      </a:r>
                      <a:endParaRPr lang="en-US" sz="1200" b="1" i="0">
                        <a:solidFill>
                          <a:srgbClr val="FFFFFF"/>
                        </a:solidFill>
                        <a:effectLst/>
                        <a:highlight>
                          <a:srgbClr val="203B6A"/>
                        </a:highlight>
                      </a:endParaRPr>
                    </a:p>
                  </a:txBody>
                  <a:tcPr marL="61012" marR="61012" marT="30506" marB="30506" anchor="ctr">
                    <a:lnL>
                      <a:noFill/>
                    </a:lnL>
                    <a:lnR>
                      <a:noFill/>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203B6A"/>
                    </a:solidFill>
                  </a:tcPr>
                </a:tc>
                <a:tc>
                  <a:txBody>
                    <a:bodyPr/>
                    <a:lstStyle/>
                    <a:p>
                      <a:pPr algn="l" fontAlgn="base">
                        <a:buFont typeface="Arial" panose="020B0604020202020204" pitchFamily="34" charset="0"/>
                        <a:buChar char="•"/>
                      </a:pPr>
                      <a:r>
                        <a:rPr lang="en-US" sz="900" b="0" i="0">
                          <a:solidFill>
                            <a:srgbClr val="203B6A"/>
                          </a:solidFill>
                          <a:effectLst/>
                          <a:latin typeface="Segoe UI" panose="020B0502040204020203" pitchFamily="34" charset="0"/>
                        </a:rPr>
                        <a:t>Growth rate in previous year (fall to spring growth) ​</a:t>
                      </a:r>
                      <a:endParaRPr lang="en-US" sz="700" b="0" i="0">
                        <a:solidFill>
                          <a:srgbClr val="203B6A"/>
                        </a:solidFill>
                        <a:effectLst/>
                        <a:latin typeface="Arial" panose="020B0604020202020204" pitchFamily="34" charset="0"/>
                      </a:endParaRPr>
                    </a:p>
                  </a:txBody>
                  <a:tcPr marL="61012" marR="61012" marT="30506" marB="30506">
                    <a:lnL>
                      <a:noFill/>
                    </a:lnL>
                    <a:lnR w="13487" cap="flat" cmpd="sng" algn="ctr">
                      <a:solidFill>
                        <a:srgbClr val="203B6A"/>
                      </a:solidFill>
                      <a:prstDash val="solid"/>
                      <a:round/>
                      <a:headEnd type="none" w="med" len="med"/>
                      <a:tailEnd type="none" w="med" len="med"/>
                    </a:lnR>
                    <a:lnT w="13487" cap="flat" cmpd="sng" algn="ctr">
                      <a:solidFill>
                        <a:srgbClr val="203B6A"/>
                      </a:solidFill>
                      <a:prstDash val="solid"/>
                      <a:round/>
                      <a:headEnd type="none" w="med" len="med"/>
                      <a:tailEnd type="none" w="med" len="med"/>
                    </a:lnT>
                    <a:lnB w="13487" cap="flat" cmpd="sng" algn="ctr">
                      <a:solidFill>
                        <a:srgbClr val="203B6A"/>
                      </a:solidFill>
                      <a:prstDash val="solid"/>
                      <a:round/>
                      <a:headEnd type="none" w="med" len="med"/>
                      <a:tailEnd type="none" w="med" len="med"/>
                    </a:lnB>
                    <a:noFill/>
                  </a:tcPr>
                </a:tc>
                <a:extLst>
                  <a:ext uri="{0D108BD9-81ED-4DB2-BD59-A6C34878D82A}">
                    <a16:rowId xmlns:a16="http://schemas.microsoft.com/office/drawing/2014/main" val="997209944"/>
                  </a:ext>
                </a:extLst>
              </a:tr>
              <a:tr h="222125">
                <a:tc>
                  <a:txBody>
                    <a:bodyPr/>
                    <a:lstStyle/>
                    <a:p>
                      <a:pPr algn="l" fontAlgn="base"/>
                      <a:r>
                        <a:rPr lang="en-US" sz="1100" b="1" i="0">
                          <a:solidFill>
                            <a:srgbClr val="FFFFFF"/>
                          </a:solidFill>
                          <a:effectLst/>
                          <a:highlight>
                            <a:srgbClr val="203B6A"/>
                          </a:highlight>
                          <a:latin typeface="Segoe UI" panose="020B0502040204020203" pitchFamily="34" charset="0"/>
                        </a:rPr>
                        <a:t>Student engagement​</a:t>
                      </a:r>
                      <a:endParaRPr lang="en-US" sz="1200" b="1" i="0">
                        <a:solidFill>
                          <a:srgbClr val="FFFFFF"/>
                        </a:solidFill>
                        <a:effectLst/>
                        <a:highlight>
                          <a:srgbClr val="203B6A"/>
                        </a:highlight>
                      </a:endParaRPr>
                    </a:p>
                  </a:txBody>
                  <a:tcPr marL="61012" marR="61012" marT="30506" marB="30506" anchor="ctr">
                    <a:lnL>
                      <a:noFill/>
                    </a:lnL>
                    <a:lnR>
                      <a:noFill/>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203B6A"/>
                    </a:solidFill>
                  </a:tcPr>
                </a:tc>
                <a:tc>
                  <a:txBody>
                    <a:bodyPr/>
                    <a:lstStyle/>
                    <a:p>
                      <a:pPr algn="l" fontAlgn="base">
                        <a:buFont typeface="Arial" panose="020B0604020202020204" pitchFamily="34" charset="0"/>
                        <a:buChar char="•"/>
                      </a:pPr>
                      <a:r>
                        <a:rPr lang="en-US" sz="900" b="0" i="0">
                          <a:solidFill>
                            <a:srgbClr val="203B6A"/>
                          </a:solidFill>
                          <a:effectLst/>
                          <a:latin typeface="Segoe UI" panose="020B0502040204020203" pitchFamily="34" charset="0"/>
                        </a:rPr>
                        <a:t>Homework completion rates​</a:t>
                      </a:r>
                      <a:endParaRPr lang="en-US" sz="700" b="0" i="0">
                        <a:solidFill>
                          <a:srgbClr val="203B6A"/>
                        </a:solidFill>
                        <a:effectLst/>
                        <a:latin typeface="Arial" panose="020B0604020202020204" pitchFamily="34" charset="0"/>
                      </a:endParaRPr>
                    </a:p>
                  </a:txBody>
                  <a:tcPr marL="61012" marR="61012" marT="30506" marB="30506">
                    <a:lnL>
                      <a:noFill/>
                    </a:lnL>
                    <a:lnR w="13487" cap="flat" cmpd="sng" algn="ctr">
                      <a:solidFill>
                        <a:srgbClr val="203B6A"/>
                      </a:solidFill>
                      <a:prstDash val="solid"/>
                      <a:round/>
                      <a:headEnd type="none" w="med" len="med"/>
                      <a:tailEnd type="none" w="med" len="med"/>
                    </a:lnR>
                    <a:lnT w="13487" cap="flat" cmpd="sng" algn="ctr">
                      <a:solidFill>
                        <a:srgbClr val="203B6A"/>
                      </a:solidFill>
                      <a:prstDash val="solid"/>
                      <a:round/>
                      <a:headEnd type="none" w="med" len="med"/>
                      <a:tailEnd type="none" w="med" len="med"/>
                    </a:lnT>
                    <a:lnB w="13487" cap="flat" cmpd="sng" algn="ctr">
                      <a:solidFill>
                        <a:srgbClr val="203B6A"/>
                      </a:solidFill>
                      <a:prstDash val="solid"/>
                      <a:round/>
                      <a:headEnd type="none" w="med" len="med"/>
                      <a:tailEnd type="none" w="med" len="med"/>
                    </a:lnB>
                    <a:noFill/>
                  </a:tcPr>
                </a:tc>
                <a:extLst>
                  <a:ext uri="{0D108BD9-81ED-4DB2-BD59-A6C34878D82A}">
                    <a16:rowId xmlns:a16="http://schemas.microsoft.com/office/drawing/2014/main" val="1271751430"/>
                  </a:ext>
                </a:extLst>
              </a:tr>
              <a:tr h="222125">
                <a:tc>
                  <a:txBody>
                    <a:bodyPr/>
                    <a:lstStyle/>
                    <a:p>
                      <a:pPr algn="l" fontAlgn="base"/>
                      <a:r>
                        <a:rPr lang="en-US" sz="1100" b="1" i="0">
                          <a:solidFill>
                            <a:srgbClr val="FFFFFF"/>
                          </a:solidFill>
                          <a:effectLst/>
                          <a:highlight>
                            <a:srgbClr val="203B6A"/>
                          </a:highlight>
                          <a:latin typeface="Segoe UI" panose="020B0502040204020203" pitchFamily="34" charset="0"/>
                        </a:rPr>
                        <a:t>School skills​</a:t>
                      </a:r>
                      <a:endParaRPr lang="en-US" sz="1200" b="1" i="0">
                        <a:solidFill>
                          <a:srgbClr val="FFFFFF"/>
                        </a:solidFill>
                        <a:effectLst/>
                        <a:highlight>
                          <a:srgbClr val="203B6A"/>
                        </a:highlight>
                      </a:endParaRPr>
                    </a:p>
                  </a:txBody>
                  <a:tcPr marL="61012" marR="61012" marT="30506" marB="30506" anchor="ctr">
                    <a:lnL>
                      <a:noFill/>
                    </a:lnL>
                    <a:lnR>
                      <a:noFill/>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203B6A"/>
                    </a:solidFill>
                  </a:tcPr>
                </a:tc>
                <a:tc>
                  <a:txBody>
                    <a:bodyPr/>
                    <a:lstStyle/>
                    <a:p>
                      <a:pPr algn="l" fontAlgn="base">
                        <a:buFont typeface="Arial" panose="020B0604020202020204" pitchFamily="34" charset="0"/>
                        <a:buChar char="•"/>
                      </a:pPr>
                      <a:r>
                        <a:rPr lang="en-US" sz="900" b="0" i="0">
                          <a:solidFill>
                            <a:srgbClr val="203B6A"/>
                          </a:solidFill>
                          <a:effectLst/>
                          <a:latin typeface="Segoe UI" panose="020B0502040204020203" pitchFamily="34" charset="0"/>
                        </a:rPr>
                        <a:t>Number of course fails​</a:t>
                      </a:r>
                      <a:endParaRPr lang="en-US" sz="700" b="0" i="0">
                        <a:solidFill>
                          <a:srgbClr val="203B6A"/>
                        </a:solidFill>
                        <a:effectLst/>
                        <a:latin typeface="Arial" panose="020B0604020202020204" pitchFamily="34" charset="0"/>
                      </a:endParaRPr>
                    </a:p>
                  </a:txBody>
                  <a:tcPr marL="61012" marR="61012" marT="30506" marB="30506">
                    <a:lnL>
                      <a:noFill/>
                    </a:lnL>
                    <a:lnR w="13487" cap="flat" cmpd="sng" algn="ctr">
                      <a:solidFill>
                        <a:srgbClr val="203B6A"/>
                      </a:solidFill>
                      <a:prstDash val="solid"/>
                      <a:round/>
                      <a:headEnd type="none" w="med" len="med"/>
                      <a:tailEnd type="none" w="med" len="med"/>
                    </a:lnR>
                    <a:lnT w="13487" cap="flat" cmpd="sng" algn="ctr">
                      <a:solidFill>
                        <a:srgbClr val="203B6A"/>
                      </a:solidFill>
                      <a:prstDash val="solid"/>
                      <a:round/>
                      <a:headEnd type="none" w="med" len="med"/>
                      <a:tailEnd type="none" w="med" len="med"/>
                    </a:lnT>
                    <a:lnB w="13487" cap="flat" cmpd="sng" algn="ctr">
                      <a:solidFill>
                        <a:srgbClr val="203B6A"/>
                      </a:solidFill>
                      <a:prstDash val="solid"/>
                      <a:round/>
                      <a:headEnd type="none" w="med" len="med"/>
                      <a:tailEnd type="none" w="med" len="med"/>
                    </a:lnB>
                    <a:noFill/>
                  </a:tcPr>
                </a:tc>
                <a:extLst>
                  <a:ext uri="{0D108BD9-81ED-4DB2-BD59-A6C34878D82A}">
                    <a16:rowId xmlns:a16="http://schemas.microsoft.com/office/drawing/2014/main" val="2870249602"/>
                  </a:ext>
                </a:extLst>
              </a:tr>
              <a:tr h="146299">
                <a:tc>
                  <a:txBody>
                    <a:bodyPr/>
                    <a:lstStyle/>
                    <a:p>
                      <a:pPr algn="l" fontAlgn="base"/>
                      <a:r>
                        <a:rPr lang="en-US" sz="1100" b="1" i="0">
                          <a:solidFill>
                            <a:srgbClr val="FFFFFF"/>
                          </a:solidFill>
                          <a:effectLst/>
                          <a:highlight>
                            <a:srgbClr val="203B6A"/>
                          </a:highlight>
                          <a:latin typeface="Segoe UI" panose="020B0502040204020203" pitchFamily="34" charset="0"/>
                        </a:rPr>
                        <a:t>Extracurricular involvement​</a:t>
                      </a:r>
                      <a:endParaRPr lang="en-US" sz="1200" b="1" i="0">
                        <a:solidFill>
                          <a:srgbClr val="FFFFFF"/>
                        </a:solidFill>
                        <a:effectLst/>
                        <a:highlight>
                          <a:srgbClr val="203B6A"/>
                        </a:highlight>
                      </a:endParaRPr>
                    </a:p>
                  </a:txBody>
                  <a:tcPr marL="61012" marR="61012" marT="30506" marB="30506" anchor="ctr">
                    <a:lnL>
                      <a:noFill/>
                    </a:lnL>
                    <a:lnR>
                      <a:noFill/>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203B6A"/>
                    </a:solidFill>
                  </a:tcPr>
                </a:tc>
                <a:tc>
                  <a:txBody>
                    <a:bodyPr/>
                    <a:lstStyle/>
                    <a:p>
                      <a:pPr algn="l" fontAlgn="base">
                        <a:buFont typeface="Arial" panose="020B0604020202020204" pitchFamily="34" charset="0"/>
                        <a:buChar char="•"/>
                      </a:pPr>
                      <a:r>
                        <a:rPr lang="en-US" sz="900" b="0" i="0">
                          <a:solidFill>
                            <a:srgbClr val="203B6A"/>
                          </a:solidFill>
                          <a:effectLst/>
                          <a:latin typeface="Segoe UI" panose="020B0502040204020203" pitchFamily="34" charset="0"/>
                        </a:rPr>
                        <a:t>Number of extracurricular groups; Participation rate in extracurricular groups​</a:t>
                      </a:r>
                      <a:endParaRPr lang="en-US" sz="700" b="0" i="0">
                        <a:solidFill>
                          <a:srgbClr val="203B6A"/>
                        </a:solidFill>
                        <a:effectLst/>
                        <a:latin typeface="Arial" panose="020B0604020202020204" pitchFamily="34" charset="0"/>
                      </a:endParaRPr>
                    </a:p>
                  </a:txBody>
                  <a:tcPr marL="61012" marR="61012" marT="30506" marB="30506">
                    <a:lnL>
                      <a:noFill/>
                    </a:lnL>
                    <a:lnR w="13487" cap="flat" cmpd="sng" algn="ctr">
                      <a:solidFill>
                        <a:srgbClr val="203B6A"/>
                      </a:solidFill>
                      <a:prstDash val="solid"/>
                      <a:round/>
                      <a:headEnd type="none" w="med" len="med"/>
                      <a:tailEnd type="none" w="med" len="med"/>
                    </a:lnR>
                    <a:lnT w="13487" cap="flat" cmpd="sng" algn="ctr">
                      <a:solidFill>
                        <a:srgbClr val="203B6A"/>
                      </a:solidFill>
                      <a:prstDash val="solid"/>
                      <a:round/>
                      <a:headEnd type="none" w="med" len="med"/>
                      <a:tailEnd type="none" w="med" len="med"/>
                    </a:lnT>
                    <a:lnB w="13487" cap="flat" cmpd="sng" algn="ctr">
                      <a:solidFill>
                        <a:srgbClr val="203B6A"/>
                      </a:solidFill>
                      <a:prstDash val="solid"/>
                      <a:round/>
                      <a:headEnd type="none" w="med" len="med"/>
                      <a:tailEnd type="none" w="med" len="med"/>
                    </a:lnB>
                    <a:noFill/>
                  </a:tcPr>
                </a:tc>
                <a:extLst>
                  <a:ext uri="{0D108BD9-81ED-4DB2-BD59-A6C34878D82A}">
                    <a16:rowId xmlns:a16="http://schemas.microsoft.com/office/drawing/2014/main" val="2110024482"/>
                  </a:ext>
                </a:extLst>
              </a:tr>
              <a:tr h="343883">
                <a:tc>
                  <a:txBody>
                    <a:bodyPr/>
                    <a:lstStyle/>
                    <a:p>
                      <a:pPr algn="l" fontAlgn="base"/>
                      <a:r>
                        <a:rPr lang="en-US" sz="1100" b="1" i="0">
                          <a:solidFill>
                            <a:srgbClr val="FFFFFF"/>
                          </a:solidFill>
                          <a:effectLst/>
                          <a:highlight>
                            <a:srgbClr val="203B6A"/>
                          </a:highlight>
                          <a:latin typeface="Segoe UI" panose="020B0502040204020203" pitchFamily="34" charset="0"/>
                        </a:rPr>
                        <a:t>Grade retention/promotion history​</a:t>
                      </a:r>
                      <a:endParaRPr lang="en-US" sz="1200" b="1" i="0">
                        <a:solidFill>
                          <a:srgbClr val="FFFFFF"/>
                        </a:solidFill>
                        <a:effectLst/>
                        <a:highlight>
                          <a:srgbClr val="203B6A"/>
                        </a:highlight>
                      </a:endParaRPr>
                    </a:p>
                  </a:txBody>
                  <a:tcPr marL="61012" marR="61012" marT="30506" marB="30506" anchor="ctr">
                    <a:lnL>
                      <a:noFill/>
                    </a:lnL>
                    <a:lnR>
                      <a:noFill/>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203B6A"/>
                    </a:solidFill>
                  </a:tcPr>
                </a:tc>
                <a:tc>
                  <a:txBody>
                    <a:bodyPr/>
                    <a:lstStyle/>
                    <a:p>
                      <a:pPr algn="l" fontAlgn="base">
                        <a:buFont typeface="Arial" panose="020B0604020202020204" pitchFamily="34" charset="0"/>
                        <a:buChar char="•"/>
                      </a:pPr>
                      <a:r>
                        <a:rPr lang="en-US" sz="900" b="0" i="0">
                          <a:solidFill>
                            <a:srgbClr val="203B6A"/>
                          </a:solidFill>
                          <a:effectLst/>
                          <a:latin typeface="Segoe UI" panose="020B0502040204020203" pitchFamily="34" charset="0"/>
                        </a:rPr>
                        <a:t>Timing of grade level promotion​</a:t>
                      </a:r>
                      <a:endParaRPr lang="en-US" sz="700" b="0" i="0">
                        <a:solidFill>
                          <a:srgbClr val="203B6A"/>
                        </a:solidFill>
                        <a:effectLst/>
                        <a:latin typeface="Arial" panose="020B0604020202020204" pitchFamily="34" charset="0"/>
                      </a:endParaRPr>
                    </a:p>
                  </a:txBody>
                  <a:tcPr marL="61012" marR="61012" marT="30506" marB="30506">
                    <a:lnL>
                      <a:noFill/>
                    </a:lnL>
                    <a:lnR w="13487" cap="flat" cmpd="sng" algn="ctr">
                      <a:solidFill>
                        <a:srgbClr val="203B6A"/>
                      </a:solidFill>
                      <a:prstDash val="solid"/>
                      <a:round/>
                      <a:headEnd type="none" w="med" len="med"/>
                      <a:tailEnd type="none" w="med" len="med"/>
                    </a:lnR>
                    <a:lnT w="13487" cap="flat" cmpd="sng" algn="ctr">
                      <a:solidFill>
                        <a:srgbClr val="203B6A"/>
                      </a:solidFill>
                      <a:prstDash val="solid"/>
                      <a:round/>
                      <a:headEnd type="none" w="med" len="med"/>
                      <a:tailEnd type="none" w="med" len="med"/>
                    </a:lnT>
                    <a:lnB w="13487" cap="flat" cmpd="sng" algn="ctr">
                      <a:solidFill>
                        <a:srgbClr val="203B6A"/>
                      </a:solidFill>
                      <a:prstDash val="solid"/>
                      <a:round/>
                      <a:headEnd type="none" w="med" len="med"/>
                      <a:tailEnd type="none" w="med" len="med"/>
                    </a:lnB>
                    <a:noFill/>
                  </a:tcPr>
                </a:tc>
                <a:extLst>
                  <a:ext uri="{0D108BD9-81ED-4DB2-BD59-A6C34878D82A}">
                    <a16:rowId xmlns:a16="http://schemas.microsoft.com/office/drawing/2014/main" val="2181597218"/>
                  </a:ext>
                </a:extLst>
              </a:tr>
              <a:tr h="325759">
                <a:tc>
                  <a:txBody>
                    <a:bodyPr/>
                    <a:lstStyle/>
                    <a:p>
                      <a:pPr algn="l" fontAlgn="base"/>
                      <a:r>
                        <a:rPr lang="en-US" sz="1100" b="1" i="0">
                          <a:solidFill>
                            <a:srgbClr val="FFFFFF"/>
                          </a:solidFill>
                          <a:effectLst/>
                          <a:highlight>
                            <a:srgbClr val="203B6A"/>
                          </a:highlight>
                          <a:latin typeface="Segoe UI" panose="020B0502040204020203" pitchFamily="34" charset="0"/>
                        </a:rPr>
                        <a:t>Participation in related programs​</a:t>
                      </a:r>
                      <a:endParaRPr lang="en-US" sz="1200" b="1" i="0">
                        <a:solidFill>
                          <a:srgbClr val="FFFFFF"/>
                        </a:solidFill>
                        <a:effectLst/>
                        <a:highlight>
                          <a:srgbClr val="203B6A"/>
                        </a:highlight>
                      </a:endParaRPr>
                    </a:p>
                  </a:txBody>
                  <a:tcPr marL="61012" marR="61012" marT="30506" marB="30506" anchor="ctr">
                    <a:lnL>
                      <a:noFill/>
                    </a:lnL>
                    <a:lnR>
                      <a:noFill/>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203B6A"/>
                    </a:solidFill>
                  </a:tcPr>
                </a:tc>
                <a:tc>
                  <a:txBody>
                    <a:bodyPr/>
                    <a:lstStyle/>
                    <a:p>
                      <a:pPr algn="l" fontAlgn="base">
                        <a:buFont typeface="Arial" panose="020B0604020202020204" pitchFamily="34" charset="0"/>
                        <a:buChar char="•"/>
                      </a:pPr>
                      <a:r>
                        <a:rPr lang="en-US" sz="900" b="0" i="0">
                          <a:solidFill>
                            <a:srgbClr val="203B6A"/>
                          </a:solidFill>
                          <a:effectLst/>
                          <a:latin typeface="Segoe UI" panose="020B0502040204020203" pitchFamily="34" charset="0"/>
                        </a:rPr>
                        <a:t>For a dropout prevention program: (E.g. has a mentor with the Big Brother/Big Sister Mentorship Program), For a reading program: Student received support tutor​</a:t>
                      </a:r>
                      <a:endParaRPr lang="en-US" sz="700" b="0" i="0">
                        <a:solidFill>
                          <a:srgbClr val="203B6A"/>
                        </a:solidFill>
                        <a:effectLst/>
                        <a:latin typeface="Arial" panose="020B0604020202020204" pitchFamily="34" charset="0"/>
                      </a:endParaRPr>
                    </a:p>
                  </a:txBody>
                  <a:tcPr marL="61012" marR="61012" marT="30506" marB="30506">
                    <a:lnL>
                      <a:noFill/>
                    </a:lnL>
                    <a:lnR w="13487" cap="flat" cmpd="sng" algn="ctr">
                      <a:solidFill>
                        <a:srgbClr val="203B6A"/>
                      </a:solidFill>
                      <a:prstDash val="solid"/>
                      <a:round/>
                      <a:headEnd type="none" w="med" len="med"/>
                      <a:tailEnd type="none" w="med" len="med"/>
                    </a:lnR>
                    <a:lnT w="13487" cap="flat" cmpd="sng" algn="ctr">
                      <a:solidFill>
                        <a:srgbClr val="203B6A"/>
                      </a:solidFill>
                      <a:prstDash val="solid"/>
                      <a:round/>
                      <a:headEnd type="none" w="med" len="med"/>
                      <a:tailEnd type="none" w="med" len="med"/>
                    </a:lnT>
                    <a:lnB w="13487" cap="flat" cmpd="sng" algn="ctr">
                      <a:solidFill>
                        <a:srgbClr val="203B6A"/>
                      </a:solidFill>
                      <a:prstDash val="solid"/>
                      <a:round/>
                      <a:headEnd type="none" w="med" len="med"/>
                      <a:tailEnd type="none" w="med" len="med"/>
                    </a:lnB>
                    <a:noFill/>
                  </a:tcPr>
                </a:tc>
                <a:extLst>
                  <a:ext uri="{0D108BD9-81ED-4DB2-BD59-A6C34878D82A}">
                    <a16:rowId xmlns:a16="http://schemas.microsoft.com/office/drawing/2014/main" val="2524476843"/>
                  </a:ext>
                </a:extLst>
              </a:tr>
              <a:tr h="222125">
                <a:tc>
                  <a:txBody>
                    <a:bodyPr/>
                    <a:lstStyle/>
                    <a:p>
                      <a:pPr algn="l" fontAlgn="base"/>
                      <a:r>
                        <a:rPr lang="en-US" sz="1100" b="1" i="0">
                          <a:solidFill>
                            <a:srgbClr val="FFFFFF"/>
                          </a:solidFill>
                          <a:effectLst/>
                          <a:highlight>
                            <a:srgbClr val="203B6A"/>
                          </a:highlight>
                          <a:latin typeface="Segoe UI" panose="020B0502040204020203" pitchFamily="34" charset="0"/>
                        </a:rPr>
                        <a:t>Age​</a:t>
                      </a:r>
                      <a:endParaRPr lang="en-US" sz="1200" b="1" i="0">
                        <a:solidFill>
                          <a:srgbClr val="FFFFFF"/>
                        </a:solidFill>
                        <a:effectLst/>
                        <a:highlight>
                          <a:srgbClr val="203B6A"/>
                        </a:highlight>
                      </a:endParaRPr>
                    </a:p>
                  </a:txBody>
                  <a:tcPr marL="61012" marR="61012" marT="30506" marB="30506" anchor="ctr">
                    <a:lnL>
                      <a:noFill/>
                    </a:lnL>
                    <a:lnR>
                      <a:noFill/>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203B6A"/>
                    </a:solidFill>
                  </a:tcPr>
                </a:tc>
                <a:tc>
                  <a:txBody>
                    <a:bodyPr/>
                    <a:lstStyle/>
                    <a:p>
                      <a:pPr algn="l" fontAlgn="base">
                        <a:buFont typeface="Arial" panose="020B0604020202020204" pitchFamily="34" charset="0"/>
                        <a:buChar char="•"/>
                      </a:pPr>
                      <a:r>
                        <a:rPr lang="en-US" sz="900" b="0" i="0">
                          <a:solidFill>
                            <a:srgbClr val="203B6A"/>
                          </a:solidFill>
                          <a:effectLst/>
                          <a:latin typeface="Segoe UI" panose="020B0502040204020203" pitchFamily="34" charset="0"/>
                        </a:rPr>
                        <a:t>Age relative to expected age for grade level​</a:t>
                      </a:r>
                      <a:endParaRPr lang="en-US" sz="700" b="0" i="0">
                        <a:solidFill>
                          <a:srgbClr val="203B6A"/>
                        </a:solidFill>
                        <a:effectLst/>
                        <a:latin typeface="Arial" panose="020B0604020202020204" pitchFamily="34" charset="0"/>
                      </a:endParaRPr>
                    </a:p>
                  </a:txBody>
                  <a:tcPr marL="61012" marR="61012" marT="30506" marB="30506">
                    <a:lnL>
                      <a:noFill/>
                    </a:lnL>
                    <a:lnR w="13487" cap="flat" cmpd="sng" algn="ctr">
                      <a:solidFill>
                        <a:srgbClr val="203B6A"/>
                      </a:solidFill>
                      <a:prstDash val="solid"/>
                      <a:round/>
                      <a:headEnd type="none" w="med" len="med"/>
                      <a:tailEnd type="none" w="med" len="med"/>
                    </a:lnR>
                    <a:lnT w="13487" cap="flat" cmpd="sng" algn="ctr">
                      <a:solidFill>
                        <a:srgbClr val="203B6A"/>
                      </a:solidFill>
                      <a:prstDash val="solid"/>
                      <a:round/>
                      <a:headEnd type="none" w="med" len="med"/>
                      <a:tailEnd type="none" w="med" len="med"/>
                    </a:lnT>
                    <a:lnB w="13487" cap="flat" cmpd="sng" algn="ctr">
                      <a:solidFill>
                        <a:srgbClr val="203B6A"/>
                      </a:solidFill>
                      <a:prstDash val="solid"/>
                      <a:round/>
                      <a:headEnd type="none" w="med" len="med"/>
                      <a:tailEnd type="none" w="med" len="med"/>
                    </a:lnB>
                    <a:noFill/>
                  </a:tcPr>
                </a:tc>
                <a:extLst>
                  <a:ext uri="{0D108BD9-81ED-4DB2-BD59-A6C34878D82A}">
                    <a16:rowId xmlns:a16="http://schemas.microsoft.com/office/drawing/2014/main" val="1473953239"/>
                  </a:ext>
                </a:extLst>
              </a:tr>
              <a:tr h="222125">
                <a:tc>
                  <a:txBody>
                    <a:bodyPr/>
                    <a:lstStyle/>
                    <a:p>
                      <a:pPr algn="l" fontAlgn="base"/>
                      <a:r>
                        <a:rPr lang="en-US" sz="1100" b="1" i="0">
                          <a:solidFill>
                            <a:srgbClr val="FFFFFF"/>
                          </a:solidFill>
                          <a:effectLst/>
                          <a:highlight>
                            <a:srgbClr val="203B6A"/>
                          </a:highlight>
                          <a:latin typeface="Segoe UI" panose="020B0502040204020203" pitchFamily="34" charset="0"/>
                        </a:rPr>
                        <a:t>Attendance​</a:t>
                      </a:r>
                      <a:endParaRPr lang="en-US" sz="1200" b="1" i="0">
                        <a:solidFill>
                          <a:srgbClr val="FFFFFF"/>
                        </a:solidFill>
                        <a:effectLst/>
                        <a:highlight>
                          <a:srgbClr val="203B6A"/>
                        </a:highlight>
                      </a:endParaRPr>
                    </a:p>
                  </a:txBody>
                  <a:tcPr marL="61012" marR="61012" marT="30506" marB="30506" anchor="ctr">
                    <a:lnL>
                      <a:noFill/>
                    </a:lnL>
                    <a:lnR>
                      <a:noFill/>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203B6A"/>
                    </a:solidFill>
                  </a:tcPr>
                </a:tc>
                <a:tc>
                  <a:txBody>
                    <a:bodyPr/>
                    <a:lstStyle/>
                    <a:p>
                      <a:pPr algn="l" fontAlgn="base">
                        <a:buFont typeface="Arial" panose="020B0604020202020204" pitchFamily="34" charset="0"/>
                        <a:buChar char="•"/>
                      </a:pPr>
                      <a:r>
                        <a:rPr lang="en-US" sz="900" b="0" i="0">
                          <a:solidFill>
                            <a:srgbClr val="203B6A"/>
                          </a:solidFill>
                          <a:effectLst/>
                          <a:latin typeface="Segoe UI" panose="020B0502040204020203" pitchFamily="34" charset="0"/>
                        </a:rPr>
                        <a:t>Attendance rate, Tardy rate ​</a:t>
                      </a:r>
                      <a:endParaRPr lang="en-US" sz="700" b="0" i="0">
                        <a:solidFill>
                          <a:srgbClr val="203B6A"/>
                        </a:solidFill>
                        <a:effectLst/>
                        <a:latin typeface="Arial" panose="020B0604020202020204" pitchFamily="34" charset="0"/>
                      </a:endParaRPr>
                    </a:p>
                  </a:txBody>
                  <a:tcPr marL="61012" marR="61012" marT="30506" marB="30506">
                    <a:lnL>
                      <a:noFill/>
                    </a:lnL>
                    <a:lnR w="13487" cap="flat" cmpd="sng" algn="ctr">
                      <a:solidFill>
                        <a:srgbClr val="203B6A"/>
                      </a:solidFill>
                      <a:prstDash val="solid"/>
                      <a:round/>
                      <a:headEnd type="none" w="med" len="med"/>
                      <a:tailEnd type="none" w="med" len="med"/>
                    </a:lnR>
                    <a:lnT w="13487" cap="flat" cmpd="sng" algn="ctr">
                      <a:solidFill>
                        <a:srgbClr val="203B6A"/>
                      </a:solidFill>
                      <a:prstDash val="solid"/>
                      <a:round/>
                      <a:headEnd type="none" w="med" len="med"/>
                      <a:tailEnd type="none" w="med" len="med"/>
                    </a:lnT>
                    <a:lnB w="13487" cap="flat" cmpd="sng" algn="ctr">
                      <a:solidFill>
                        <a:srgbClr val="203B6A"/>
                      </a:solidFill>
                      <a:prstDash val="solid"/>
                      <a:round/>
                      <a:headEnd type="none" w="med" len="med"/>
                      <a:tailEnd type="none" w="med" len="med"/>
                    </a:lnB>
                    <a:noFill/>
                  </a:tcPr>
                </a:tc>
                <a:extLst>
                  <a:ext uri="{0D108BD9-81ED-4DB2-BD59-A6C34878D82A}">
                    <a16:rowId xmlns:a16="http://schemas.microsoft.com/office/drawing/2014/main" val="2359915499"/>
                  </a:ext>
                </a:extLst>
              </a:tr>
              <a:tr h="222125">
                <a:tc>
                  <a:txBody>
                    <a:bodyPr/>
                    <a:lstStyle/>
                    <a:p>
                      <a:pPr algn="l" fontAlgn="base"/>
                      <a:r>
                        <a:rPr lang="en-US" sz="1100" b="1" i="0">
                          <a:solidFill>
                            <a:srgbClr val="FFFFFF"/>
                          </a:solidFill>
                          <a:effectLst/>
                          <a:highlight>
                            <a:srgbClr val="203B6A"/>
                          </a:highlight>
                          <a:latin typeface="Segoe UI" panose="020B0502040204020203" pitchFamily="34" charset="0"/>
                        </a:rPr>
                        <a:t>Behavior​</a:t>
                      </a:r>
                      <a:endParaRPr lang="en-US" sz="1200" b="1" i="0">
                        <a:solidFill>
                          <a:srgbClr val="FFFFFF"/>
                        </a:solidFill>
                        <a:effectLst/>
                        <a:highlight>
                          <a:srgbClr val="203B6A"/>
                        </a:highlight>
                      </a:endParaRPr>
                    </a:p>
                  </a:txBody>
                  <a:tcPr marL="61012" marR="61012" marT="30506" marB="30506" anchor="ctr">
                    <a:lnL>
                      <a:noFill/>
                    </a:lnL>
                    <a:lnR>
                      <a:noFill/>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203B6A"/>
                    </a:solidFill>
                  </a:tcPr>
                </a:tc>
                <a:tc>
                  <a:txBody>
                    <a:bodyPr/>
                    <a:lstStyle/>
                    <a:p>
                      <a:pPr algn="l" fontAlgn="base">
                        <a:buFont typeface="Arial" panose="020B0604020202020204" pitchFamily="34" charset="0"/>
                        <a:buChar char="•"/>
                      </a:pPr>
                      <a:r>
                        <a:rPr lang="en-US" sz="900" b="0" i="0">
                          <a:solidFill>
                            <a:srgbClr val="203B6A"/>
                          </a:solidFill>
                          <a:effectLst/>
                          <a:latin typeface="Segoe UI" panose="020B0502040204020203" pitchFamily="34" charset="0"/>
                        </a:rPr>
                        <a:t>Detentions, Merits/Demerits, Has an IEP goal related to behavior​</a:t>
                      </a:r>
                      <a:endParaRPr lang="en-US" sz="700" b="0" i="0">
                        <a:solidFill>
                          <a:srgbClr val="203B6A"/>
                        </a:solidFill>
                        <a:effectLst/>
                        <a:latin typeface="Arial" panose="020B0604020202020204" pitchFamily="34" charset="0"/>
                      </a:endParaRPr>
                    </a:p>
                  </a:txBody>
                  <a:tcPr marL="61012" marR="61012" marT="30506" marB="30506">
                    <a:lnL>
                      <a:noFill/>
                    </a:lnL>
                    <a:lnR w="13487" cap="flat" cmpd="sng" algn="ctr">
                      <a:solidFill>
                        <a:srgbClr val="203B6A"/>
                      </a:solidFill>
                      <a:prstDash val="solid"/>
                      <a:round/>
                      <a:headEnd type="none" w="med" len="med"/>
                      <a:tailEnd type="none" w="med" len="med"/>
                    </a:lnR>
                    <a:lnT w="13487" cap="flat" cmpd="sng" algn="ctr">
                      <a:solidFill>
                        <a:srgbClr val="203B6A"/>
                      </a:solidFill>
                      <a:prstDash val="solid"/>
                      <a:round/>
                      <a:headEnd type="none" w="med" len="med"/>
                      <a:tailEnd type="none" w="med" len="med"/>
                    </a:lnT>
                    <a:lnB w="13487" cap="flat" cmpd="sng" algn="ctr">
                      <a:solidFill>
                        <a:srgbClr val="203B6A"/>
                      </a:solidFill>
                      <a:prstDash val="solid"/>
                      <a:round/>
                      <a:headEnd type="none" w="med" len="med"/>
                      <a:tailEnd type="none" w="med" len="med"/>
                    </a:lnB>
                    <a:noFill/>
                  </a:tcPr>
                </a:tc>
                <a:extLst>
                  <a:ext uri="{0D108BD9-81ED-4DB2-BD59-A6C34878D82A}">
                    <a16:rowId xmlns:a16="http://schemas.microsoft.com/office/drawing/2014/main" val="1953334243"/>
                  </a:ext>
                </a:extLst>
              </a:tr>
              <a:tr h="222125">
                <a:tc>
                  <a:txBody>
                    <a:bodyPr/>
                    <a:lstStyle/>
                    <a:p>
                      <a:pPr algn="l" fontAlgn="base"/>
                      <a:r>
                        <a:rPr lang="en-US" sz="1100" b="1" i="0">
                          <a:solidFill>
                            <a:srgbClr val="FFFFFF"/>
                          </a:solidFill>
                          <a:effectLst/>
                          <a:highlight>
                            <a:srgbClr val="203B6A"/>
                          </a:highlight>
                          <a:latin typeface="Segoe UI" panose="020B0502040204020203" pitchFamily="34" charset="0"/>
                        </a:rPr>
                        <a:t>Parent engagement​</a:t>
                      </a:r>
                      <a:endParaRPr lang="en-US" sz="1200" b="1" i="0">
                        <a:solidFill>
                          <a:srgbClr val="FFFFFF"/>
                        </a:solidFill>
                        <a:effectLst/>
                        <a:highlight>
                          <a:srgbClr val="203B6A"/>
                        </a:highlight>
                      </a:endParaRPr>
                    </a:p>
                  </a:txBody>
                  <a:tcPr marL="61012" marR="61012" marT="30506" marB="30506" anchor="ctr">
                    <a:lnL>
                      <a:noFill/>
                    </a:lnL>
                    <a:lnR>
                      <a:noFill/>
                    </a:lnR>
                    <a:lnT w="13487" cap="flat" cmpd="sng" algn="ctr">
                      <a:solidFill>
                        <a:srgbClr val="FFFFFF"/>
                      </a:solidFill>
                      <a:prstDash val="solid"/>
                      <a:round/>
                      <a:headEnd type="none" w="med" len="med"/>
                      <a:tailEnd type="none" w="med" len="med"/>
                    </a:lnT>
                    <a:lnB w="13487" cap="flat" cmpd="sng" algn="ctr">
                      <a:solidFill>
                        <a:srgbClr val="FFFFFF"/>
                      </a:solidFill>
                      <a:prstDash val="solid"/>
                      <a:round/>
                      <a:headEnd type="none" w="med" len="med"/>
                      <a:tailEnd type="none" w="med" len="med"/>
                    </a:lnB>
                    <a:solidFill>
                      <a:srgbClr val="203B6A"/>
                    </a:solidFill>
                  </a:tcPr>
                </a:tc>
                <a:tc>
                  <a:txBody>
                    <a:bodyPr/>
                    <a:lstStyle/>
                    <a:p>
                      <a:pPr algn="l" fontAlgn="base">
                        <a:buFont typeface="Arial" panose="020B0604020202020204" pitchFamily="34" charset="0"/>
                        <a:buChar char="•"/>
                      </a:pPr>
                      <a:r>
                        <a:rPr lang="en-US" sz="900" b="0" i="0">
                          <a:solidFill>
                            <a:srgbClr val="203B6A"/>
                          </a:solidFill>
                          <a:effectLst/>
                          <a:latin typeface="Segoe UI" panose="020B0502040204020203" pitchFamily="34" charset="0"/>
                        </a:rPr>
                        <a:t>Parent attendance at parent-teacher meetings, PTA, etc​</a:t>
                      </a:r>
                      <a:endParaRPr lang="en-US" sz="700" b="0" i="0">
                        <a:solidFill>
                          <a:srgbClr val="203B6A"/>
                        </a:solidFill>
                        <a:effectLst/>
                        <a:latin typeface="Arial" panose="020B0604020202020204" pitchFamily="34" charset="0"/>
                      </a:endParaRPr>
                    </a:p>
                  </a:txBody>
                  <a:tcPr marL="61012" marR="61012" marT="30506" marB="30506">
                    <a:lnL>
                      <a:noFill/>
                    </a:lnL>
                    <a:lnR w="13487" cap="flat" cmpd="sng" algn="ctr">
                      <a:solidFill>
                        <a:srgbClr val="203B6A"/>
                      </a:solidFill>
                      <a:prstDash val="solid"/>
                      <a:round/>
                      <a:headEnd type="none" w="med" len="med"/>
                      <a:tailEnd type="none" w="med" len="med"/>
                    </a:lnR>
                    <a:lnT w="13487" cap="flat" cmpd="sng" algn="ctr">
                      <a:solidFill>
                        <a:srgbClr val="203B6A"/>
                      </a:solidFill>
                      <a:prstDash val="solid"/>
                      <a:round/>
                      <a:headEnd type="none" w="med" len="med"/>
                      <a:tailEnd type="none" w="med" len="med"/>
                    </a:lnT>
                    <a:lnB w="13487" cap="flat" cmpd="sng" algn="ctr">
                      <a:solidFill>
                        <a:srgbClr val="203B6A"/>
                      </a:solidFill>
                      <a:prstDash val="solid"/>
                      <a:round/>
                      <a:headEnd type="none" w="med" len="med"/>
                      <a:tailEnd type="none" w="med" len="med"/>
                    </a:lnB>
                    <a:noFill/>
                  </a:tcPr>
                </a:tc>
                <a:extLst>
                  <a:ext uri="{0D108BD9-81ED-4DB2-BD59-A6C34878D82A}">
                    <a16:rowId xmlns:a16="http://schemas.microsoft.com/office/drawing/2014/main" val="3530599119"/>
                  </a:ext>
                </a:extLst>
              </a:tr>
              <a:tr h="222125">
                <a:tc>
                  <a:txBody>
                    <a:bodyPr/>
                    <a:lstStyle/>
                    <a:p>
                      <a:pPr algn="l" fontAlgn="base"/>
                      <a:r>
                        <a:rPr lang="en-US" sz="1100" b="1" i="0" dirty="0">
                          <a:solidFill>
                            <a:srgbClr val="FFFFFF"/>
                          </a:solidFill>
                          <a:effectLst/>
                          <a:highlight>
                            <a:srgbClr val="203B6A"/>
                          </a:highlight>
                          <a:latin typeface="Segoe UI" panose="020B0502040204020203" pitchFamily="34" charset="0"/>
                        </a:rPr>
                        <a:t>Transience/mobility​</a:t>
                      </a:r>
                      <a:endParaRPr lang="en-US" sz="1200" b="1" i="0" dirty="0">
                        <a:solidFill>
                          <a:srgbClr val="FFFFFF"/>
                        </a:solidFill>
                        <a:effectLst/>
                        <a:highlight>
                          <a:srgbClr val="203B6A"/>
                        </a:highlight>
                      </a:endParaRPr>
                    </a:p>
                  </a:txBody>
                  <a:tcPr marL="61012" marR="61012" marT="30506" marB="30506" anchor="ctr">
                    <a:lnL>
                      <a:noFill/>
                    </a:lnL>
                    <a:lnR>
                      <a:noFill/>
                    </a:lnR>
                    <a:lnT w="13487" cap="flat" cmpd="sng" algn="ctr">
                      <a:solidFill>
                        <a:srgbClr val="FFFFFF"/>
                      </a:solidFill>
                      <a:prstDash val="solid"/>
                      <a:round/>
                      <a:headEnd type="none" w="med" len="med"/>
                      <a:tailEnd type="none" w="med" len="med"/>
                    </a:lnT>
                    <a:lnB>
                      <a:noFill/>
                    </a:lnB>
                    <a:solidFill>
                      <a:srgbClr val="203B6A"/>
                    </a:solidFill>
                  </a:tcPr>
                </a:tc>
                <a:tc>
                  <a:txBody>
                    <a:bodyPr/>
                    <a:lstStyle/>
                    <a:p>
                      <a:pPr algn="l" fontAlgn="base">
                        <a:buFont typeface="Arial" panose="020B0604020202020204" pitchFamily="34" charset="0"/>
                        <a:buChar char="•"/>
                      </a:pPr>
                      <a:r>
                        <a:rPr lang="en-US" sz="900" b="0" i="0" dirty="0">
                          <a:solidFill>
                            <a:srgbClr val="203B6A"/>
                          </a:solidFill>
                          <a:effectLst/>
                          <a:latin typeface="Segoe UI" panose="020B0502040204020203" pitchFamily="34" charset="0"/>
                        </a:rPr>
                        <a:t>Number of times moved between schools or districts in the last year​</a:t>
                      </a:r>
                      <a:endParaRPr lang="en-US" sz="700" b="0" i="0" dirty="0">
                        <a:solidFill>
                          <a:srgbClr val="203B6A"/>
                        </a:solidFill>
                        <a:effectLst/>
                        <a:latin typeface="Arial" panose="020B0604020202020204" pitchFamily="34" charset="0"/>
                      </a:endParaRPr>
                    </a:p>
                  </a:txBody>
                  <a:tcPr marL="61012" marR="61012" marT="30506" marB="30506">
                    <a:lnL>
                      <a:noFill/>
                    </a:lnL>
                    <a:lnR w="13487" cap="flat" cmpd="sng" algn="ctr">
                      <a:solidFill>
                        <a:srgbClr val="203B6A"/>
                      </a:solidFill>
                      <a:prstDash val="solid"/>
                      <a:round/>
                      <a:headEnd type="none" w="med" len="med"/>
                      <a:tailEnd type="none" w="med" len="med"/>
                    </a:lnR>
                    <a:lnT w="13487" cap="flat" cmpd="sng" algn="ctr">
                      <a:solidFill>
                        <a:srgbClr val="203B6A"/>
                      </a:solidFill>
                      <a:prstDash val="solid"/>
                      <a:round/>
                      <a:headEnd type="none" w="med" len="med"/>
                      <a:tailEnd type="none" w="med" len="med"/>
                    </a:lnT>
                    <a:lnB w="13487" cap="flat" cmpd="sng" algn="ctr">
                      <a:solidFill>
                        <a:srgbClr val="203B6A"/>
                      </a:solidFill>
                      <a:prstDash val="solid"/>
                      <a:round/>
                      <a:headEnd type="none" w="med" len="med"/>
                      <a:tailEnd type="none" w="med" len="med"/>
                    </a:lnB>
                    <a:noFill/>
                  </a:tcPr>
                </a:tc>
                <a:extLst>
                  <a:ext uri="{0D108BD9-81ED-4DB2-BD59-A6C34878D82A}">
                    <a16:rowId xmlns:a16="http://schemas.microsoft.com/office/drawing/2014/main" val="391737818"/>
                  </a:ext>
                </a:extLst>
              </a:tr>
            </a:tbl>
          </a:graphicData>
        </a:graphic>
      </p:graphicFrame>
      <p:sp>
        <p:nvSpPr>
          <p:cNvPr id="11" name="Rectangle 2" descr="White box">
            <a:extLst>
              <a:ext uri="{FF2B5EF4-FFF2-40B4-BE49-F238E27FC236}">
                <a16:creationId xmlns:a16="http://schemas.microsoft.com/office/drawing/2014/main" id="{FE995ED6-B4CE-E19A-9B48-5B164440DF24}"/>
              </a:ext>
            </a:extLst>
          </p:cNvPr>
          <p:cNvSpPr>
            <a:spLocks noChangeArrowheads="1"/>
          </p:cNvSpPr>
          <p:nvPr/>
        </p:nvSpPr>
        <p:spPr bwMode="auto">
          <a:xfrm>
            <a:off x="1293555" y="2085422"/>
            <a:ext cx="161198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5390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39E73D-530A-8034-5F55-9513239ED9B8}"/>
              </a:ext>
            </a:extLst>
          </p:cNvPr>
          <p:cNvSpPr>
            <a:spLocks noGrp="1"/>
          </p:cNvSpPr>
          <p:nvPr>
            <p:ph type="title"/>
          </p:nvPr>
        </p:nvSpPr>
        <p:spPr/>
        <p:txBody>
          <a:bodyPr>
            <a:normAutofit fontScale="90000"/>
          </a:bodyPr>
          <a:lstStyle/>
          <a:p>
            <a:r>
              <a:rPr lang="en-US"/>
              <a:t>Step 3: Data Collection Plan When and how to we collect data?</a:t>
            </a:r>
          </a:p>
        </p:txBody>
      </p:sp>
      <p:sp>
        <p:nvSpPr>
          <p:cNvPr id="2" name="Content Placeholder 1">
            <a:extLst>
              <a:ext uri="{FF2B5EF4-FFF2-40B4-BE49-F238E27FC236}">
                <a16:creationId xmlns:a16="http://schemas.microsoft.com/office/drawing/2014/main" id="{3FD4FB75-9094-087D-54B7-E99661268DD2}"/>
              </a:ext>
            </a:extLst>
          </p:cNvPr>
          <p:cNvSpPr>
            <a:spLocks noGrp="1"/>
          </p:cNvSpPr>
          <p:nvPr>
            <p:ph idx="1"/>
          </p:nvPr>
        </p:nvSpPr>
        <p:spPr>
          <a:xfrm>
            <a:off x="838200" y="1636295"/>
            <a:ext cx="10515600" cy="4728409"/>
          </a:xfrm>
        </p:spPr>
        <p:txBody>
          <a:bodyPr/>
          <a:lstStyle/>
          <a:p>
            <a:r>
              <a:rPr lang="en-US"/>
              <a:t>The Data Collection Plan Tool walks you through:</a:t>
            </a:r>
          </a:p>
          <a:p>
            <a:pPr marL="914400" lvl="1" indent="-457200">
              <a:buFont typeface="+mj-lt"/>
              <a:buAutoNum type="arabicParenR"/>
            </a:pPr>
            <a:r>
              <a:rPr lang="en-US"/>
              <a:t>Data Source(s)</a:t>
            </a:r>
          </a:p>
          <a:p>
            <a:pPr marL="914400" lvl="1" indent="-457200">
              <a:buFont typeface="+mj-lt"/>
              <a:buAutoNum type="arabicParenR"/>
            </a:pPr>
            <a:r>
              <a:rPr lang="en-US"/>
              <a:t>Is this data available?</a:t>
            </a:r>
          </a:p>
          <a:p>
            <a:pPr marL="914400" lvl="1" indent="-457200">
              <a:buFont typeface="+mj-lt"/>
              <a:buAutoNum type="arabicParenR"/>
            </a:pPr>
            <a:r>
              <a:rPr lang="en-US"/>
              <a:t>If yes, where is it housed? If no, how will you collect it?</a:t>
            </a:r>
          </a:p>
          <a:p>
            <a:pPr marL="914400" lvl="1" indent="-457200">
              <a:buFont typeface="+mj-lt"/>
              <a:buAutoNum type="arabicParenR"/>
            </a:pPr>
            <a:r>
              <a:rPr lang="en-US"/>
              <a:t>Who collects the data? Who has access to the data? OR Who will collect and store the data?</a:t>
            </a:r>
          </a:p>
          <a:p>
            <a:pPr marL="914400" lvl="1" indent="-457200">
              <a:buFont typeface="+mj-lt"/>
              <a:buAutoNum type="arabicParenR"/>
            </a:pPr>
            <a:r>
              <a:rPr lang="en-US"/>
              <a:t>When will is/will the data collected?</a:t>
            </a:r>
          </a:p>
          <a:p>
            <a:pPr marL="914400" lvl="1" indent="-457200">
              <a:buFont typeface="+mj-lt"/>
              <a:buAutoNum type="arabicParenR"/>
            </a:pPr>
            <a:r>
              <a:rPr lang="en-US"/>
              <a:t>Who will analyze the data?</a:t>
            </a:r>
          </a:p>
          <a:p>
            <a:pPr marL="914400" lvl="1" indent="-457200">
              <a:buFont typeface="+mj-lt"/>
              <a:buAutoNum type="arabicParenR"/>
            </a:pPr>
            <a:r>
              <a:rPr lang="en-US"/>
              <a:t>When will the data be analyzed?</a:t>
            </a:r>
          </a:p>
          <a:p>
            <a:pPr marL="914400" lvl="1" indent="-457200">
              <a:buFont typeface="+mj-lt"/>
              <a:buAutoNum type="arabicParenR"/>
            </a:pPr>
            <a:r>
              <a:rPr lang="en-US"/>
              <a:t>Potential challenges/questions for the team to discuss</a:t>
            </a:r>
          </a:p>
        </p:txBody>
      </p:sp>
    </p:spTree>
    <p:extLst>
      <p:ext uri="{BB962C8B-B14F-4D97-AF65-F5344CB8AC3E}">
        <p14:creationId xmlns:p14="http://schemas.microsoft.com/office/powerpoint/2010/main" val="3280772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39E73D-530A-8034-5F55-9513239ED9B8}"/>
              </a:ext>
            </a:extLst>
          </p:cNvPr>
          <p:cNvSpPr>
            <a:spLocks noGrp="1"/>
          </p:cNvSpPr>
          <p:nvPr>
            <p:ph type="title"/>
          </p:nvPr>
        </p:nvSpPr>
        <p:spPr/>
        <p:txBody>
          <a:bodyPr>
            <a:normAutofit/>
          </a:bodyPr>
          <a:lstStyle/>
          <a:p>
            <a:r>
              <a:rPr lang="en-US"/>
              <a:t>Step 3: Data Collection Plan Tool</a:t>
            </a:r>
          </a:p>
        </p:txBody>
      </p:sp>
      <p:sp>
        <p:nvSpPr>
          <p:cNvPr id="2" name="Content Placeholder 1" descr="White box">
            <a:extLst>
              <a:ext uri="{FF2B5EF4-FFF2-40B4-BE49-F238E27FC236}">
                <a16:creationId xmlns:a16="http://schemas.microsoft.com/office/drawing/2014/main" id="{3FD4FB75-9094-087D-54B7-E99661268DD2}"/>
              </a:ext>
            </a:extLst>
          </p:cNvPr>
          <p:cNvSpPr>
            <a:spLocks noGrp="1"/>
          </p:cNvSpPr>
          <p:nvPr>
            <p:ph idx="1"/>
          </p:nvPr>
        </p:nvSpPr>
        <p:spPr>
          <a:xfrm>
            <a:off x="838200" y="1636295"/>
            <a:ext cx="10515600" cy="4728409"/>
          </a:xfrm>
        </p:spPr>
        <p:txBody>
          <a:bodyPr/>
          <a:lstStyle/>
          <a:p>
            <a:pPr marL="0" indent="0">
              <a:buNone/>
            </a:pPr>
            <a:endParaRPr lang="en-US"/>
          </a:p>
          <a:p>
            <a:endParaRPr lang="en-US"/>
          </a:p>
          <a:p>
            <a:endParaRPr lang="en-US"/>
          </a:p>
        </p:txBody>
      </p:sp>
      <p:graphicFrame>
        <p:nvGraphicFramePr>
          <p:cNvPr id="4" name="Table 3">
            <a:extLst>
              <a:ext uri="{FF2B5EF4-FFF2-40B4-BE49-F238E27FC236}">
                <a16:creationId xmlns:a16="http://schemas.microsoft.com/office/drawing/2014/main" id="{A0239414-9860-EB6E-0334-0BDF6D409DF6}"/>
              </a:ext>
            </a:extLst>
          </p:cNvPr>
          <p:cNvGraphicFramePr>
            <a:graphicFrameLocks noGrp="1"/>
          </p:cNvGraphicFramePr>
          <p:nvPr>
            <p:extLst>
              <p:ext uri="{D42A27DB-BD31-4B8C-83A1-F6EECF244321}">
                <p14:modId xmlns:p14="http://schemas.microsoft.com/office/powerpoint/2010/main" val="1083658974"/>
              </p:ext>
            </p:extLst>
          </p:nvPr>
        </p:nvGraphicFramePr>
        <p:xfrm>
          <a:off x="348915" y="1636295"/>
          <a:ext cx="11273241" cy="5025975"/>
        </p:xfrm>
        <a:graphic>
          <a:graphicData uri="http://schemas.openxmlformats.org/drawingml/2006/table">
            <a:tbl>
              <a:tblPr firstRow="1" bandRow="1">
                <a:tableStyleId>{5C22544A-7EE6-4342-B048-85BDC9FD1C3A}</a:tableStyleId>
              </a:tblPr>
              <a:tblGrid>
                <a:gridCol w="2345554">
                  <a:extLst>
                    <a:ext uri="{9D8B030D-6E8A-4147-A177-3AD203B41FA5}">
                      <a16:colId xmlns:a16="http://schemas.microsoft.com/office/drawing/2014/main" val="2785213075"/>
                    </a:ext>
                  </a:extLst>
                </a:gridCol>
                <a:gridCol w="3291067">
                  <a:extLst>
                    <a:ext uri="{9D8B030D-6E8A-4147-A177-3AD203B41FA5}">
                      <a16:colId xmlns:a16="http://schemas.microsoft.com/office/drawing/2014/main" val="1108481563"/>
                    </a:ext>
                  </a:extLst>
                </a:gridCol>
                <a:gridCol w="2818310">
                  <a:extLst>
                    <a:ext uri="{9D8B030D-6E8A-4147-A177-3AD203B41FA5}">
                      <a16:colId xmlns:a16="http://schemas.microsoft.com/office/drawing/2014/main" val="1684490679"/>
                    </a:ext>
                  </a:extLst>
                </a:gridCol>
                <a:gridCol w="2818310">
                  <a:extLst>
                    <a:ext uri="{9D8B030D-6E8A-4147-A177-3AD203B41FA5}">
                      <a16:colId xmlns:a16="http://schemas.microsoft.com/office/drawing/2014/main" val="22942641"/>
                    </a:ext>
                  </a:extLst>
                </a:gridCol>
              </a:tblGrid>
              <a:tr h="463617">
                <a:tc>
                  <a:txBody>
                    <a:bodyPr/>
                    <a:lstStyle/>
                    <a:p>
                      <a:r>
                        <a:rPr lang="en-US" sz="2000" baseline="0" dirty="0">
                          <a:solidFill>
                            <a:schemeClr val="tx1"/>
                          </a:solidFill>
                        </a:rPr>
                        <a:t>Timeline/Calendar</a:t>
                      </a:r>
                    </a:p>
                  </a:txBody>
                  <a:tcPr>
                    <a:solidFill>
                      <a:schemeClr val="accent2"/>
                    </a:solidFill>
                  </a:tcPr>
                </a:tc>
                <a:tc>
                  <a:txBody>
                    <a:bodyPr/>
                    <a:lstStyle/>
                    <a:p>
                      <a:r>
                        <a:rPr lang="en-US" sz="2000" baseline="0" dirty="0">
                          <a:solidFill>
                            <a:schemeClr val="tx1"/>
                          </a:solidFill>
                        </a:rPr>
                        <a:t>Steps</a:t>
                      </a:r>
                    </a:p>
                  </a:txBody>
                  <a:tcPr>
                    <a:solidFill>
                      <a:schemeClr val="accent2"/>
                    </a:solidFill>
                  </a:tcPr>
                </a:tc>
                <a:tc>
                  <a:txBody>
                    <a:bodyPr/>
                    <a:lstStyle/>
                    <a:p>
                      <a:r>
                        <a:rPr lang="en-US" sz="2000">
                          <a:solidFill>
                            <a:schemeClr val="tx1"/>
                          </a:solidFill>
                        </a:rPr>
                        <a:t>Metric 1</a:t>
                      </a:r>
                    </a:p>
                  </a:txBody>
                  <a:tcPr>
                    <a:solidFill>
                      <a:schemeClr val="accent2">
                        <a:lumMod val="20000"/>
                        <a:lumOff val="80000"/>
                      </a:schemeClr>
                    </a:solidFill>
                  </a:tcPr>
                </a:tc>
                <a:tc>
                  <a:txBody>
                    <a:bodyPr/>
                    <a:lstStyle/>
                    <a:p>
                      <a:r>
                        <a:rPr lang="en-US" sz="2000">
                          <a:solidFill>
                            <a:schemeClr val="tx1"/>
                          </a:solidFill>
                        </a:rPr>
                        <a:t>Metric 2</a:t>
                      </a:r>
                    </a:p>
                  </a:txBody>
                  <a:tcPr>
                    <a:solidFill>
                      <a:schemeClr val="accent2">
                        <a:lumMod val="20000"/>
                        <a:lumOff val="80000"/>
                      </a:schemeClr>
                    </a:solidFill>
                  </a:tcPr>
                </a:tc>
                <a:extLst>
                  <a:ext uri="{0D108BD9-81ED-4DB2-BD59-A6C34878D82A}">
                    <a16:rowId xmlns:a16="http://schemas.microsoft.com/office/drawing/2014/main" val="3609945318"/>
                  </a:ext>
                </a:extLst>
              </a:tr>
              <a:tr h="463617">
                <a:tc>
                  <a:txBody>
                    <a:bodyPr/>
                    <a:lstStyle/>
                    <a:p>
                      <a:endParaRPr lang="en-US" sz="2000" baseline="0">
                        <a:solidFill>
                          <a:schemeClr val="bg1"/>
                        </a:solidFill>
                      </a:endParaRPr>
                    </a:p>
                  </a:txBody>
                  <a:tcPr>
                    <a:solidFill>
                      <a:schemeClr val="accent2"/>
                    </a:solidFill>
                  </a:tcPr>
                </a:tc>
                <a:tc>
                  <a:txBody>
                    <a:bodyPr/>
                    <a:lstStyle/>
                    <a:p>
                      <a:r>
                        <a:rPr lang="en-US" sz="2000" baseline="0" dirty="0">
                          <a:solidFill>
                            <a:schemeClr val="tx1"/>
                          </a:solidFill>
                        </a:rPr>
                        <a:t>Data Source (or Metric)</a:t>
                      </a:r>
                    </a:p>
                  </a:txBody>
                  <a:tcPr>
                    <a:solidFill>
                      <a:schemeClr val="accent2"/>
                    </a:solidFill>
                  </a:tcPr>
                </a:tc>
                <a:tc>
                  <a:txBody>
                    <a:bodyPr/>
                    <a:lstStyle/>
                    <a:p>
                      <a:r>
                        <a:rPr lang="en-US" sz="2000"/>
                        <a:t>DIBELS</a:t>
                      </a:r>
                    </a:p>
                  </a:txBody>
                  <a:tcPr>
                    <a:solidFill>
                      <a:schemeClr val="accent2">
                        <a:lumMod val="20000"/>
                        <a:lumOff val="80000"/>
                      </a:schemeClr>
                    </a:solidFill>
                  </a:tcPr>
                </a:tc>
                <a:tc>
                  <a:txBody>
                    <a:bodyPr/>
                    <a:lstStyle/>
                    <a:p>
                      <a:r>
                        <a:rPr lang="en-US" sz="2000"/>
                        <a:t>Survey of Staff</a:t>
                      </a:r>
                    </a:p>
                  </a:txBody>
                  <a:tcPr>
                    <a:solidFill>
                      <a:schemeClr val="accent2">
                        <a:lumMod val="20000"/>
                        <a:lumOff val="80000"/>
                      </a:schemeClr>
                    </a:solidFill>
                  </a:tcPr>
                </a:tc>
                <a:extLst>
                  <a:ext uri="{0D108BD9-81ED-4DB2-BD59-A6C34878D82A}">
                    <a16:rowId xmlns:a16="http://schemas.microsoft.com/office/drawing/2014/main" val="3151202537"/>
                  </a:ext>
                </a:extLst>
              </a:tr>
              <a:tr h="463617">
                <a:tc>
                  <a:txBody>
                    <a:bodyPr/>
                    <a:lstStyle/>
                    <a:p>
                      <a:endParaRPr lang="en-US" sz="2000" baseline="0">
                        <a:solidFill>
                          <a:schemeClr val="bg1"/>
                        </a:solidFill>
                      </a:endParaRPr>
                    </a:p>
                  </a:txBody>
                  <a:tcPr>
                    <a:solidFill>
                      <a:schemeClr val="accent2"/>
                    </a:solidFill>
                  </a:tcPr>
                </a:tc>
                <a:tc>
                  <a:txBody>
                    <a:bodyPr/>
                    <a:lstStyle/>
                    <a:p>
                      <a:r>
                        <a:rPr lang="en-US" sz="2000" baseline="0" dirty="0">
                          <a:solidFill>
                            <a:schemeClr val="tx1"/>
                          </a:solidFill>
                        </a:rPr>
                        <a:t>Is this data available?</a:t>
                      </a:r>
                    </a:p>
                  </a:txBody>
                  <a:tcPr>
                    <a:solidFill>
                      <a:schemeClr val="accent2"/>
                    </a:solidFill>
                  </a:tcPr>
                </a:tc>
                <a:tc>
                  <a:txBody>
                    <a:bodyPr/>
                    <a:lstStyle/>
                    <a:p>
                      <a:r>
                        <a:rPr lang="en-US" sz="2000"/>
                        <a:t>Yes</a:t>
                      </a:r>
                    </a:p>
                  </a:txBody>
                  <a:tcPr>
                    <a:solidFill>
                      <a:schemeClr val="accent2">
                        <a:lumMod val="20000"/>
                        <a:lumOff val="80000"/>
                      </a:schemeClr>
                    </a:solidFill>
                  </a:tcPr>
                </a:tc>
                <a:tc>
                  <a:txBody>
                    <a:bodyPr/>
                    <a:lstStyle/>
                    <a:p>
                      <a:r>
                        <a:rPr lang="en-US" sz="2000"/>
                        <a:t>No, we must collect</a:t>
                      </a:r>
                    </a:p>
                  </a:txBody>
                  <a:tcPr>
                    <a:solidFill>
                      <a:schemeClr val="accent2">
                        <a:lumMod val="20000"/>
                        <a:lumOff val="80000"/>
                      </a:schemeClr>
                    </a:solidFill>
                  </a:tcPr>
                </a:tc>
                <a:extLst>
                  <a:ext uri="{0D108BD9-81ED-4DB2-BD59-A6C34878D82A}">
                    <a16:rowId xmlns:a16="http://schemas.microsoft.com/office/drawing/2014/main" val="1256855716"/>
                  </a:ext>
                </a:extLst>
              </a:tr>
              <a:tr h="1143167">
                <a:tc>
                  <a:txBody>
                    <a:bodyPr/>
                    <a:lstStyle/>
                    <a:p>
                      <a:endParaRPr lang="en-US" sz="2000" baseline="0">
                        <a:solidFill>
                          <a:schemeClr val="bg1"/>
                        </a:solidFill>
                      </a:endParaRPr>
                    </a:p>
                  </a:txBody>
                  <a:tcPr>
                    <a:solidFill>
                      <a:schemeClr val="accent2"/>
                    </a:solidFill>
                  </a:tcPr>
                </a:tc>
                <a:tc>
                  <a:txBody>
                    <a:bodyPr/>
                    <a:lstStyle/>
                    <a:p>
                      <a:r>
                        <a:rPr lang="en-US" sz="2000" baseline="0" dirty="0">
                          <a:solidFill>
                            <a:schemeClr val="tx1"/>
                          </a:solidFill>
                        </a:rPr>
                        <a:t>If yes, where is it housed? If not, how will you collect it?</a:t>
                      </a:r>
                    </a:p>
                  </a:txBody>
                  <a:tcPr>
                    <a:solidFill>
                      <a:schemeClr val="accent2"/>
                    </a:solidFill>
                  </a:tcPr>
                </a:tc>
                <a:tc>
                  <a:txBody>
                    <a:bodyPr/>
                    <a:lstStyle/>
                    <a:p>
                      <a:r>
                        <a:rPr lang="en-US" sz="2000"/>
                        <a:t>Individual Schools have their DIBELS data, typically in Excel files</a:t>
                      </a:r>
                    </a:p>
                  </a:txBody>
                  <a:tcPr>
                    <a:solidFill>
                      <a:schemeClr val="accent2">
                        <a:lumMod val="20000"/>
                        <a:lumOff val="80000"/>
                      </a:schemeClr>
                    </a:solidFill>
                  </a:tcPr>
                </a:tc>
                <a:tc>
                  <a:txBody>
                    <a:bodyPr/>
                    <a:lstStyle/>
                    <a:p>
                      <a:r>
                        <a:rPr lang="en-US" sz="2000"/>
                        <a:t>Identify a survey tool and make sure it has a report function</a:t>
                      </a:r>
                    </a:p>
                  </a:txBody>
                  <a:tcPr>
                    <a:solidFill>
                      <a:schemeClr val="accent2">
                        <a:lumMod val="20000"/>
                        <a:lumOff val="80000"/>
                      </a:schemeClr>
                    </a:solidFill>
                  </a:tcPr>
                </a:tc>
                <a:extLst>
                  <a:ext uri="{0D108BD9-81ED-4DB2-BD59-A6C34878D82A}">
                    <a16:rowId xmlns:a16="http://schemas.microsoft.com/office/drawing/2014/main" val="2904552996"/>
                  </a:ext>
                </a:extLst>
              </a:tr>
              <a:tr h="941371">
                <a:tc>
                  <a:txBody>
                    <a:bodyPr/>
                    <a:lstStyle/>
                    <a:p>
                      <a:endParaRPr lang="en-US" sz="2000" baseline="0">
                        <a:solidFill>
                          <a:schemeClr val="bg1"/>
                        </a:solidFill>
                      </a:endParaRPr>
                    </a:p>
                  </a:txBody>
                  <a:tcPr>
                    <a:solidFill>
                      <a:schemeClr val="accent5">
                        <a:lumMod val="75000"/>
                      </a:schemeClr>
                    </a:solidFill>
                  </a:tcPr>
                </a:tc>
                <a:tc>
                  <a:txBody>
                    <a:bodyPr/>
                    <a:lstStyle/>
                    <a:p>
                      <a:r>
                        <a:rPr lang="en-US" sz="2000" baseline="0">
                          <a:solidFill>
                            <a:schemeClr val="bg1"/>
                          </a:solidFill>
                        </a:rPr>
                        <a:t>Who collects and has access to the data? OR Who will collect and store the data?</a:t>
                      </a:r>
                    </a:p>
                  </a:txBody>
                  <a:tcPr>
                    <a:solidFill>
                      <a:schemeClr val="accent5">
                        <a:lumMod val="75000"/>
                      </a:schemeClr>
                    </a:solidFill>
                  </a:tcPr>
                </a:tc>
                <a:tc>
                  <a:txBody>
                    <a:bodyPr/>
                    <a:lstStyle/>
                    <a:p>
                      <a:r>
                        <a:rPr lang="en-US" sz="2000"/>
                        <a:t>District Literacy Coordinator</a:t>
                      </a:r>
                    </a:p>
                  </a:txBody>
                  <a:tcPr>
                    <a:solidFill>
                      <a:schemeClr val="accent5">
                        <a:lumMod val="40000"/>
                        <a:lumOff val="60000"/>
                      </a:schemeClr>
                    </a:solidFill>
                  </a:tcPr>
                </a:tc>
                <a:tc>
                  <a:txBody>
                    <a:bodyPr/>
                    <a:lstStyle/>
                    <a:p>
                      <a:r>
                        <a:rPr lang="en-US" sz="2000"/>
                        <a:t>Assistant Superintendent</a:t>
                      </a:r>
                    </a:p>
                  </a:txBody>
                  <a:tcPr>
                    <a:solidFill>
                      <a:schemeClr val="accent5">
                        <a:lumMod val="40000"/>
                        <a:lumOff val="60000"/>
                      </a:schemeClr>
                    </a:solidFill>
                  </a:tcPr>
                </a:tc>
                <a:extLst>
                  <a:ext uri="{0D108BD9-81ED-4DB2-BD59-A6C34878D82A}">
                    <a16:rowId xmlns:a16="http://schemas.microsoft.com/office/drawing/2014/main" val="2877505554"/>
                  </a:ext>
                </a:extLst>
              </a:tr>
              <a:tr h="1486117">
                <a:tc>
                  <a:txBody>
                    <a:bodyPr/>
                    <a:lstStyle/>
                    <a:p>
                      <a:endParaRPr lang="en-US" sz="2000" baseline="0">
                        <a:solidFill>
                          <a:schemeClr val="bg1"/>
                        </a:solidFill>
                      </a:endParaRPr>
                    </a:p>
                  </a:txBody>
                  <a:tcPr>
                    <a:solidFill>
                      <a:schemeClr val="accent5">
                        <a:lumMod val="75000"/>
                      </a:schemeClr>
                    </a:solidFill>
                  </a:tcPr>
                </a:tc>
                <a:tc>
                  <a:txBody>
                    <a:bodyPr/>
                    <a:lstStyle/>
                    <a:p>
                      <a:r>
                        <a:rPr lang="en-US" sz="2000" baseline="0">
                          <a:solidFill>
                            <a:schemeClr val="bg1"/>
                          </a:solidFill>
                        </a:rPr>
                        <a:t>When is/will the data be collected?</a:t>
                      </a:r>
                    </a:p>
                  </a:txBody>
                  <a:tcPr>
                    <a:solidFill>
                      <a:schemeClr val="accent5">
                        <a:lumMod val="75000"/>
                      </a:schemeClr>
                    </a:solidFill>
                  </a:tcPr>
                </a:tc>
                <a:tc>
                  <a:txBody>
                    <a:bodyPr/>
                    <a:lstStyle/>
                    <a:p>
                      <a:r>
                        <a:rPr lang="en-US" sz="2000"/>
                        <a:t>September 2024, December 2024, and May 2025</a:t>
                      </a:r>
                    </a:p>
                  </a:txBody>
                  <a:tcPr>
                    <a:solidFill>
                      <a:schemeClr val="accent5">
                        <a:lumMod val="40000"/>
                        <a:lumOff val="60000"/>
                      </a:schemeClr>
                    </a:solidFill>
                  </a:tcPr>
                </a:tc>
                <a:tc>
                  <a:txBody>
                    <a:bodyPr/>
                    <a:lstStyle/>
                    <a:p>
                      <a:endParaRPr lang="en-US" sz="2000" dirty="0"/>
                    </a:p>
                  </a:txBody>
                  <a:tcPr>
                    <a:solidFill>
                      <a:schemeClr val="accent5">
                        <a:lumMod val="40000"/>
                        <a:lumOff val="60000"/>
                      </a:schemeClr>
                    </a:solidFill>
                  </a:tcPr>
                </a:tc>
                <a:extLst>
                  <a:ext uri="{0D108BD9-81ED-4DB2-BD59-A6C34878D82A}">
                    <a16:rowId xmlns:a16="http://schemas.microsoft.com/office/drawing/2014/main" val="3383786515"/>
                  </a:ext>
                </a:extLst>
              </a:tr>
            </a:tbl>
          </a:graphicData>
        </a:graphic>
      </p:graphicFrame>
    </p:spTree>
    <p:extLst>
      <p:ext uri="{BB962C8B-B14F-4D97-AF65-F5344CB8AC3E}">
        <p14:creationId xmlns:p14="http://schemas.microsoft.com/office/powerpoint/2010/main" val="470856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B26DC9-278D-42BF-ADD3-28F5B0B01D26}"/>
              </a:ext>
            </a:extLst>
          </p:cNvPr>
          <p:cNvSpPr>
            <a:spLocks noGrp="1"/>
          </p:cNvSpPr>
          <p:nvPr>
            <p:ph type="title"/>
          </p:nvPr>
        </p:nvSpPr>
        <p:spPr/>
        <p:txBody>
          <a:bodyPr/>
          <a:lstStyle/>
          <a:p>
            <a:r>
              <a:rPr lang="en-US"/>
              <a:t>Objectives</a:t>
            </a:r>
          </a:p>
        </p:txBody>
      </p:sp>
      <p:graphicFrame>
        <p:nvGraphicFramePr>
          <p:cNvPr id="7" name="Object 6" descr="Blue box" hidden="1">
            <a:extLst>
              <a:ext uri="{FF2B5EF4-FFF2-40B4-BE49-F238E27FC236}">
                <a16:creationId xmlns:a16="http://schemas.microsoft.com/office/drawing/2014/main" id="{4C7423AA-417F-49CB-B986-B1E3095A040A}"/>
              </a:ext>
            </a:extLst>
          </p:cNvPr>
          <p:cNvGraphicFramePr>
            <a:graphicFrameLocks noChangeAspect="1"/>
          </p:cNvGraphicFramePr>
          <p:nvPr>
            <p:custDataLst>
              <p:tags r:id="rId1"/>
            </p:custDataLst>
            <p:extLst>
              <p:ext uri="{D42A27DB-BD31-4B8C-83A1-F6EECF244321}">
                <p14:modId xmlns:p14="http://schemas.microsoft.com/office/powerpoint/2010/main" val="925300459"/>
              </p:ex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7" name="Object 6" descr="Blue box" hidden="1">
                        <a:extLst>
                          <a:ext uri="{FF2B5EF4-FFF2-40B4-BE49-F238E27FC236}">
                            <a16:creationId xmlns:a16="http://schemas.microsoft.com/office/drawing/2014/main" id="{4C7423AA-417F-49CB-B986-B1E3095A040A}"/>
                          </a:ext>
                        </a:extLst>
                      </p:cNvPr>
                      <p:cNvPicPr/>
                      <p:nvPr/>
                    </p:nvPicPr>
                    <p:blipFill>
                      <a:blip r:embed="rId5"/>
                      <a:stretch>
                        <a:fillRect/>
                      </a:stretch>
                    </p:blipFill>
                    <p:spPr>
                      <a:xfrm>
                        <a:off x="1525589" y="1589"/>
                        <a:ext cx="1587" cy="1587"/>
                      </a:xfrm>
                      <a:prstGeom prst="rect">
                        <a:avLst/>
                      </a:prstGeom>
                    </p:spPr>
                  </p:pic>
                </p:oleObj>
              </mc:Fallback>
            </mc:AlternateContent>
          </a:graphicData>
        </a:graphic>
      </p:graphicFrame>
      <p:sp>
        <p:nvSpPr>
          <p:cNvPr id="3" name="Content Placeholder 2"/>
          <p:cNvSpPr>
            <a:spLocks noGrp="1"/>
          </p:cNvSpPr>
          <p:nvPr>
            <p:ph idx="1"/>
          </p:nvPr>
        </p:nvSpPr>
        <p:spPr/>
        <p:txBody>
          <a:bodyPr>
            <a:normAutofit/>
          </a:bodyPr>
          <a:lstStyle/>
          <a:p>
            <a:pPr marL="0" indent="0">
              <a:buNone/>
            </a:pPr>
            <a:r>
              <a:rPr lang="en-US" sz="2700"/>
              <a:t>By the end of today’s convening, participants will...</a:t>
            </a:r>
          </a:p>
          <a:p>
            <a:pPr marL="514350" indent="-514350">
              <a:buFont typeface="+mj-lt"/>
              <a:buAutoNum type="arabicPeriod"/>
            </a:pPr>
            <a:r>
              <a:rPr lang="en-US" sz="2700"/>
              <a:t>Be familiar with DESE’s upcoming Federal Grant Evaluation support</a:t>
            </a:r>
          </a:p>
          <a:p>
            <a:pPr marL="514350" indent="-514350">
              <a:buFont typeface="+mj-lt"/>
              <a:buAutoNum type="arabicPeriod"/>
            </a:pPr>
            <a:r>
              <a:rPr lang="en-US" sz="2700"/>
              <a:t>Understand Federal Title IA, IIA, and IVA program evaluation requirements</a:t>
            </a:r>
          </a:p>
          <a:p>
            <a:pPr marL="514350" indent="-514350">
              <a:buFont typeface="+mj-lt"/>
              <a:buAutoNum type="arabicPeriod"/>
            </a:pPr>
            <a:r>
              <a:rPr lang="en-US" sz="2700"/>
              <a:t>Know about common evaluation challenges</a:t>
            </a:r>
          </a:p>
          <a:p>
            <a:pPr marL="514350" indent="-514350">
              <a:buFont typeface="+mj-lt"/>
              <a:buAutoNum type="arabicPeriod"/>
            </a:pPr>
            <a:r>
              <a:rPr lang="en-US" sz="2700"/>
              <a:t>Be familiar with DESE’s draft Title Grants Program Evaluation Workbook, Steps 1-3</a:t>
            </a:r>
          </a:p>
          <a:p>
            <a:pPr marL="0" indent="0">
              <a:buNone/>
            </a:pPr>
            <a:endParaRPr lang="en-US" sz="2700" b="1"/>
          </a:p>
          <a:p>
            <a:pPr marL="514350" indent="-514350" fontAlgn="base">
              <a:buFont typeface="+mj-lt"/>
              <a:buAutoNum type="arabicPeriod"/>
            </a:pPr>
            <a:endParaRPr lang="en-US" sz="2700"/>
          </a:p>
          <a:p>
            <a:pPr fontAlgn="base"/>
            <a:endParaRPr lang="en-US" sz="2700"/>
          </a:p>
          <a:p>
            <a:pPr fontAlgn="base"/>
            <a:endParaRPr lang="en-US" sz="1350"/>
          </a:p>
          <a:p>
            <a:pPr marL="0" indent="0" fontAlgn="base">
              <a:buNone/>
            </a:pPr>
            <a:endParaRPr lang="en-US" sz="1350"/>
          </a:p>
          <a:p>
            <a:pPr marL="0" indent="0">
              <a:buNone/>
            </a:pPr>
            <a:endParaRPr lang="en-US" sz="1350"/>
          </a:p>
        </p:txBody>
      </p:sp>
    </p:spTree>
    <p:extLst>
      <p:ext uri="{BB962C8B-B14F-4D97-AF65-F5344CB8AC3E}">
        <p14:creationId xmlns:p14="http://schemas.microsoft.com/office/powerpoint/2010/main" val="1946468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2D3150-9D34-E2D5-91C3-F9E984EE4604}"/>
              </a:ext>
            </a:extLst>
          </p:cNvPr>
          <p:cNvSpPr>
            <a:spLocks noGrp="1"/>
          </p:cNvSpPr>
          <p:nvPr>
            <p:ph type="title"/>
          </p:nvPr>
        </p:nvSpPr>
        <p:spPr/>
        <p:txBody>
          <a:bodyPr/>
          <a:lstStyle/>
          <a:p>
            <a:r>
              <a:rPr lang="en-US"/>
              <a:t>More Evaluation Support Coming!</a:t>
            </a:r>
          </a:p>
        </p:txBody>
      </p:sp>
      <p:sp>
        <p:nvSpPr>
          <p:cNvPr id="2" name="Content Placeholder 1">
            <a:extLst>
              <a:ext uri="{FF2B5EF4-FFF2-40B4-BE49-F238E27FC236}">
                <a16:creationId xmlns:a16="http://schemas.microsoft.com/office/drawing/2014/main" id="{261DA812-37C2-CB1C-C751-051FD16A8EAF}"/>
              </a:ext>
            </a:extLst>
          </p:cNvPr>
          <p:cNvSpPr>
            <a:spLocks noGrp="1"/>
          </p:cNvSpPr>
          <p:nvPr>
            <p:ph idx="1"/>
          </p:nvPr>
        </p:nvSpPr>
        <p:spPr>
          <a:xfrm>
            <a:off x="838200" y="1696278"/>
            <a:ext cx="10515600" cy="4443265"/>
          </a:xfrm>
        </p:spPr>
        <p:txBody>
          <a:bodyPr>
            <a:normAutofit/>
          </a:bodyPr>
          <a:lstStyle/>
          <a:p>
            <a:pPr marL="0" indent="0">
              <a:buNone/>
            </a:pPr>
            <a:r>
              <a:rPr lang="en-US" sz="3200" b="1"/>
              <a:t>Webinars</a:t>
            </a:r>
          </a:p>
          <a:p>
            <a:r>
              <a:rPr lang="en-US"/>
              <a:t>November: Theory of Action and Logic Models</a:t>
            </a:r>
          </a:p>
          <a:p>
            <a:r>
              <a:rPr lang="en-US"/>
              <a:t>December: Metrics and Collecting and Analyzing Data</a:t>
            </a:r>
          </a:p>
          <a:p>
            <a:r>
              <a:rPr lang="en-US"/>
              <a:t>February: Preparing your Analysis</a:t>
            </a:r>
          </a:p>
          <a:p>
            <a:r>
              <a:rPr lang="en-US"/>
              <a:t>May: Communication Plan</a:t>
            </a:r>
          </a:p>
          <a:p>
            <a:pPr marL="0" indent="0">
              <a:buNone/>
            </a:pPr>
            <a:endParaRPr lang="en-US"/>
          </a:p>
          <a:p>
            <a:pPr marL="0" indent="0">
              <a:buNone/>
            </a:pPr>
            <a:r>
              <a:rPr lang="en-US" sz="3200" b="1"/>
              <a:t>Workbook Additions and Revisions</a:t>
            </a:r>
          </a:p>
          <a:p>
            <a:r>
              <a:rPr lang="en-US"/>
              <a:t>Please send us your feedback, questions, etc.</a:t>
            </a:r>
          </a:p>
        </p:txBody>
      </p:sp>
    </p:spTree>
    <p:extLst>
      <p:ext uri="{BB962C8B-B14F-4D97-AF65-F5344CB8AC3E}">
        <p14:creationId xmlns:p14="http://schemas.microsoft.com/office/powerpoint/2010/main" val="509192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50D24-7DF6-96B0-72B9-AB78E0755FD9}"/>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F33C4C57-8238-9EBA-680B-FA7F6574E75A}"/>
              </a:ext>
            </a:extLst>
          </p:cNvPr>
          <p:cNvSpPr>
            <a:spLocks noGrp="1"/>
          </p:cNvSpPr>
          <p:nvPr>
            <p:ph idx="1"/>
          </p:nvPr>
        </p:nvSpPr>
        <p:spPr/>
        <p:txBody>
          <a:bodyPr>
            <a:normAutofit lnSpcReduction="10000"/>
          </a:bodyPr>
          <a:lstStyle/>
          <a:p>
            <a:r>
              <a:rPr lang="en-US"/>
              <a:t>For DESE</a:t>
            </a:r>
          </a:p>
          <a:p>
            <a:pPr lvl="1"/>
            <a:r>
              <a:rPr lang="en-US"/>
              <a:t>Scheduling: November and Beyond</a:t>
            </a:r>
          </a:p>
          <a:p>
            <a:pPr lvl="1"/>
            <a:r>
              <a:rPr lang="en-US"/>
              <a:t>Revising Evaluation Guidance</a:t>
            </a:r>
          </a:p>
          <a:p>
            <a:pPr marL="0" indent="0">
              <a:buNone/>
            </a:pPr>
            <a:endParaRPr lang="en-US"/>
          </a:p>
          <a:p>
            <a:r>
              <a:rPr lang="en-US"/>
              <a:t>For Grantees</a:t>
            </a:r>
          </a:p>
          <a:p>
            <a:pPr lvl="1"/>
            <a:r>
              <a:rPr lang="en-US"/>
              <a:t>October 11</a:t>
            </a:r>
            <a:r>
              <a:rPr lang="en-US" baseline="30000"/>
              <a:t>th</a:t>
            </a:r>
            <a:r>
              <a:rPr lang="en-US"/>
              <a:t>: monitoring required actions due</a:t>
            </a:r>
          </a:p>
          <a:p>
            <a:pPr lvl="1"/>
            <a:r>
              <a:rPr lang="en-US"/>
              <a:t>Here’s what you should do over the next couple of months to stay on track</a:t>
            </a:r>
          </a:p>
          <a:p>
            <a:pPr lvl="1"/>
            <a:r>
              <a:rPr lang="en-US"/>
              <a:t>We’re looking for partners to build out this work. If you’re interested in getting some support …email leif.jacobsen@mass.gov!</a:t>
            </a:r>
          </a:p>
        </p:txBody>
      </p:sp>
    </p:spTree>
    <p:extLst>
      <p:ext uri="{BB962C8B-B14F-4D97-AF65-F5344CB8AC3E}">
        <p14:creationId xmlns:p14="http://schemas.microsoft.com/office/powerpoint/2010/main" val="3798779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6B3FBA-1B60-8402-DDDC-655B37DAEFDC}"/>
              </a:ext>
            </a:extLst>
          </p:cNvPr>
          <p:cNvSpPr>
            <a:spLocks noGrp="1"/>
          </p:cNvSpPr>
          <p:nvPr>
            <p:ph type="title"/>
          </p:nvPr>
        </p:nvSpPr>
        <p:spPr/>
        <p:txBody>
          <a:bodyPr/>
          <a:lstStyle/>
          <a:p>
            <a:r>
              <a:rPr lang="en-US"/>
              <a:t>Why is this important?</a:t>
            </a:r>
          </a:p>
        </p:txBody>
      </p:sp>
      <p:sp>
        <p:nvSpPr>
          <p:cNvPr id="2" name="Content Placeholder 1">
            <a:extLst>
              <a:ext uri="{FF2B5EF4-FFF2-40B4-BE49-F238E27FC236}">
                <a16:creationId xmlns:a16="http://schemas.microsoft.com/office/drawing/2014/main" id="{1F953FF3-8F7B-2AB6-297F-57E740596C29}"/>
              </a:ext>
            </a:extLst>
          </p:cNvPr>
          <p:cNvSpPr>
            <a:spLocks noGrp="1"/>
          </p:cNvSpPr>
          <p:nvPr>
            <p:ph idx="1"/>
          </p:nvPr>
        </p:nvSpPr>
        <p:spPr/>
        <p:txBody>
          <a:bodyPr>
            <a:normAutofit/>
          </a:bodyPr>
          <a:lstStyle/>
          <a:p>
            <a:pPr marL="0" indent="0">
              <a:buNone/>
            </a:pPr>
            <a:r>
              <a:rPr lang="en-US" sz="3600"/>
              <a:t>Federal law mandates that as a condition of accepting Title grant funding, a district must annually evaluate its Title grant programs.</a:t>
            </a:r>
          </a:p>
        </p:txBody>
      </p:sp>
    </p:spTree>
    <p:extLst>
      <p:ext uri="{BB962C8B-B14F-4D97-AF65-F5344CB8AC3E}">
        <p14:creationId xmlns:p14="http://schemas.microsoft.com/office/powerpoint/2010/main" val="275564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4C94-3343-DA33-9EFE-F5669750F08B}"/>
              </a:ext>
            </a:extLst>
          </p:cNvPr>
          <p:cNvSpPr>
            <a:spLocks noGrp="1"/>
          </p:cNvSpPr>
          <p:nvPr>
            <p:ph type="title"/>
          </p:nvPr>
        </p:nvSpPr>
        <p:spPr/>
        <p:txBody>
          <a:bodyPr>
            <a:normAutofit fontScale="90000"/>
          </a:bodyPr>
          <a:lstStyle/>
          <a:p>
            <a:r>
              <a:rPr lang="en-US"/>
              <a:t>Your Feedback and Upcoming DESE Support</a:t>
            </a:r>
          </a:p>
        </p:txBody>
      </p:sp>
      <p:graphicFrame>
        <p:nvGraphicFramePr>
          <p:cNvPr id="5" name="Content Placeholder 4">
            <a:extLst>
              <a:ext uri="{FF2B5EF4-FFF2-40B4-BE49-F238E27FC236}">
                <a16:creationId xmlns:a16="http://schemas.microsoft.com/office/drawing/2014/main" id="{F39D3530-7354-82AD-1181-CCEAF83E1CB9}"/>
              </a:ext>
            </a:extLst>
          </p:cNvPr>
          <p:cNvGraphicFramePr>
            <a:graphicFrameLocks noGrp="1"/>
          </p:cNvGraphicFramePr>
          <p:nvPr>
            <p:ph idx="1"/>
            <p:extLst>
              <p:ext uri="{D42A27DB-BD31-4B8C-83A1-F6EECF244321}">
                <p14:modId xmlns:p14="http://schemas.microsoft.com/office/powerpoint/2010/main" val="3708895845"/>
              </p:ext>
            </p:extLst>
          </p:nvPr>
        </p:nvGraphicFramePr>
        <p:xfrm>
          <a:off x="838200" y="1676601"/>
          <a:ext cx="10515600" cy="4679749"/>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55243286"/>
                    </a:ext>
                  </a:extLst>
                </a:gridCol>
                <a:gridCol w="5257800">
                  <a:extLst>
                    <a:ext uri="{9D8B030D-6E8A-4147-A177-3AD203B41FA5}">
                      <a16:colId xmlns:a16="http://schemas.microsoft.com/office/drawing/2014/main" val="2454452730"/>
                    </a:ext>
                  </a:extLst>
                </a:gridCol>
              </a:tblGrid>
              <a:tr h="483299">
                <a:tc>
                  <a:txBody>
                    <a:bodyPr/>
                    <a:lstStyle/>
                    <a:p>
                      <a:r>
                        <a:rPr lang="en-US">
                          <a:latin typeface="Arial" panose="020B0604020202020204" pitchFamily="34" charset="0"/>
                          <a:cs typeface="Arial" panose="020B0604020202020204" pitchFamily="34" charset="0"/>
                        </a:rPr>
                        <a:t>Your Feedback</a:t>
                      </a:r>
                    </a:p>
                  </a:txBody>
                  <a:tcPr/>
                </a:tc>
                <a:tc>
                  <a:txBody>
                    <a:bodyPr/>
                    <a:lstStyle/>
                    <a:p>
                      <a:r>
                        <a:rPr lang="en-US">
                          <a:latin typeface="Arial" panose="020B0604020202020204" pitchFamily="34" charset="0"/>
                          <a:cs typeface="Arial" panose="020B0604020202020204" pitchFamily="34" charset="0"/>
                        </a:rPr>
                        <a:t>Our Response</a:t>
                      </a:r>
                    </a:p>
                  </a:txBody>
                  <a:tcPr/>
                </a:tc>
                <a:extLst>
                  <a:ext uri="{0D108BD9-81ED-4DB2-BD59-A6C34878D82A}">
                    <a16:rowId xmlns:a16="http://schemas.microsoft.com/office/drawing/2014/main" val="2759087134"/>
                  </a:ext>
                </a:extLst>
              </a:tr>
              <a:tr h="4196450">
                <a:tc>
                  <a:txBody>
                    <a:bodyPr/>
                    <a:lstStyle/>
                    <a:p>
                      <a:endParaRPr lang="en-US">
                        <a:latin typeface="Arial" panose="020B0604020202020204" pitchFamily="34" charset="0"/>
                        <a:cs typeface="Arial" panose="020B0604020202020204" pitchFamily="34" charset="0"/>
                      </a:endParaRPr>
                    </a:p>
                    <a:p>
                      <a:pPr lvl="0">
                        <a:buNone/>
                      </a:pPr>
                      <a:r>
                        <a:rPr lang="en-US">
                          <a:latin typeface="Arial" panose="020B0604020202020204" pitchFamily="34" charset="0"/>
                          <a:cs typeface="Arial" panose="020B0604020202020204" pitchFamily="34" charset="0"/>
                        </a:rPr>
                        <a:t>At the Federal Grants Conference, participants shared that:</a:t>
                      </a:r>
                    </a:p>
                    <a:p>
                      <a:pPr lvl="0">
                        <a:buNone/>
                      </a:pPr>
                      <a:endParaRPr lang="en-US">
                        <a:latin typeface="Arial" panose="020B0604020202020204" pitchFamily="34" charset="0"/>
                        <a:cs typeface="Arial" panose="020B0604020202020204" pitchFamily="34" charset="0"/>
                      </a:endParaRPr>
                    </a:p>
                    <a:p>
                      <a:pPr marL="285750" lvl="0" indent="-285750">
                        <a:buFont typeface="Arial"/>
                        <a:buChar char="•"/>
                      </a:pPr>
                      <a:r>
                        <a:rPr lang="en-US">
                          <a:latin typeface="Arial" panose="020B0604020202020204" pitchFamily="34" charset="0"/>
                          <a:cs typeface="Arial" panose="020B0604020202020204" pitchFamily="34" charset="0"/>
                        </a:rPr>
                        <a:t>Most districts have </a:t>
                      </a:r>
                      <a:r>
                        <a:rPr lang="en-US" u="sng">
                          <a:latin typeface="Arial" panose="020B0604020202020204" pitchFamily="34" charset="0"/>
                          <a:cs typeface="Arial" panose="020B0604020202020204" pitchFamily="34" charset="0"/>
                        </a:rPr>
                        <a:t>some familiarity</a:t>
                      </a:r>
                      <a:r>
                        <a:rPr lang="en-US" u="none">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with program evaluation but are </a:t>
                      </a:r>
                      <a:r>
                        <a:rPr lang="en-US" u="sng">
                          <a:latin typeface="Arial" panose="020B0604020202020204" pitchFamily="34" charset="0"/>
                          <a:cs typeface="Arial" panose="020B0604020202020204" pitchFamily="34" charset="0"/>
                        </a:rPr>
                        <a:t>far from experts.</a:t>
                      </a:r>
                    </a:p>
                    <a:p>
                      <a:pPr marL="285750" lvl="0" indent="-285750">
                        <a:buFont typeface="Arial"/>
                        <a:buChar char="•"/>
                      </a:pPr>
                      <a:endParaRPr lang="en-US">
                        <a:latin typeface="Arial" panose="020B0604020202020204" pitchFamily="34" charset="0"/>
                        <a:cs typeface="Arial" panose="020B0604020202020204" pitchFamily="34" charset="0"/>
                      </a:endParaRPr>
                    </a:p>
                    <a:p>
                      <a:pPr marL="285750" lvl="0" indent="-285750">
                        <a:buFont typeface="Arial"/>
                        <a:buChar char="•"/>
                      </a:pPr>
                      <a:r>
                        <a:rPr lang="en-US" u="sng">
                          <a:latin typeface="Arial" panose="020B0604020202020204" pitchFamily="34" charset="0"/>
                          <a:cs typeface="Arial" panose="020B0604020202020204" pitchFamily="34" charset="0"/>
                        </a:rPr>
                        <a:t>Targeted support would be helpful</a:t>
                      </a:r>
                      <a:r>
                        <a:rPr lang="en-US">
                          <a:latin typeface="Arial" panose="020B0604020202020204" pitchFamily="34" charset="0"/>
                          <a:cs typeface="Arial" panose="020B0604020202020204" pitchFamily="34" charset="0"/>
                        </a:rPr>
                        <a:t> to a) clarify the program evaluation requirements within the Title Grants, and b) assist with the development of FY24-25 evaluations.</a:t>
                      </a:r>
                    </a:p>
                  </a:txBody>
                  <a:tcPr/>
                </a:tc>
                <a:tc>
                  <a:txBody>
                    <a:bodyPr/>
                    <a:lstStyle/>
                    <a:p>
                      <a:endParaRPr lang="en-US">
                        <a:latin typeface="Arial" panose="020B0604020202020204" pitchFamily="34" charset="0"/>
                        <a:cs typeface="Arial" panose="020B0604020202020204" pitchFamily="34" charset="0"/>
                      </a:endParaRPr>
                    </a:p>
                    <a:p>
                      <a:pPr lvl="0">
                        <a:buNone/>
                      </a:pPr>
                      <a:r>
                        <a:rPr lang="en-US">
                          <a:latin typeface="Arial" panose="020B0604020202020204" pitchFamily="34" charset="0"/>
                          <a:cs typeface="Arial" panose="020B0604020202020204" pitchFamily="34" charset="0"/>
                        </a:rPr>
                        <a:t>As a result, we are </a:t>
                      </a:r>
                      <a:r>
                        <a:rPr lang="en-US" u="sng">
                          <a:latin typeface="Arial" panose="020B0604020202020204" pitchFamily="34" charset="0"/>
                          <a:cs typeface="Arial" panose="020B0604020202020204" pitchFamily="34" charset="0"/>
                        </a:rPr>
                        <a:t>planning five webinars </a:t>
                      </a:r>
                      <a:r>
                        <a:rPr lang="en-US">
                          <a:latin typeface="Arial" panose="020B0604020202020204" pitchFamily="34" charset="0"/>
                          <a:cs typeface="Arial" panose="020B0604020202020204" pitchFamily="34" charset="0"/>
                        </a:rPr>
                        <a:t>in the upcoming year:</a:t>
                      </a:r>
                    </a:p>
                    <a:p>
                      <a:pPr lvl="0">
                        <a:buNone/>
                      </a:pPr>
                      <a:endParaRPr lang="en-US">
                        <a:latin typeface="Arial" panose="020B0604020202020204" pitchFamily="34" charset="0"/>
                        <a:cs typeface="Arial" panose="020B0604020202020204" pitchFamily="34" charset="0"/>
                      </a:endParaRPr>
                    </a:p>
                    <a:p>
                      <a:pPr marL="742950" marR="0" lvl="1" indent="-285750" algn="l">
                        <a:lnSpc>
                          <a:spcPct val="100000"/>
                        </a:lnSpc>
                        <a:spcBef>
                          <a:spcPts val="500"/>
                        </a:spcBef>
                        <a:spcAft>
                          <a:spcPts val="0"/>
                        </a:spcAft>
                        <a:buFont typeface="Arial"/>
                        <a:buChar char="•"/>
                      </a:pPr>
                      <a:r>
                        <a:rPr lang="en-US" sz="1800" b="1" i="0" u="none" strike="noStrike" noProof="0">
                          <a:latin typeface="Arial" panose="020B0604020202020204" pitchFamily="34" charset="0"/>
                          <a:cs typeface="Arial" panose="020B0604020202020204" pitchFamily="34" charset="0"/>
                        </a:rPr>
                        <a:t>Today:</a:t>
                      </a:r>
                      <a:r>
                        <a:rPr lang="en-US" sz="1800" b="0" i="0" u="none" strike="noStrike" noProof="0">
                          <a:latin typeface="Arial" panose="020B0604020202020204" pitchFamily="34" charset="0"/>
                          <a:cs typeface="Arial" panose="020B0604020202020204" pitchFamily="34" charset="0"/>
                        </a:rPr>
                        <a:t> Overview of Program and Evaluation Goals, Evaluation Teams, and Data Collection Plans</a:t>
                      </a:r>
                    </a:p>
                    <a:p>
                      <a:pPr marL="742950" marR="0" lvl="1" indent="-285750" algn="l">
                        <a:lnSpc>
                          <a:spcPct val="100000"/>
                        </a:lnSpc>
                        <a:spcBef>
                          <a:spcPts val="500"/>
                        </a:spcBef>
                        <a:spcAft>
                          <a:spcPts val="0"/>
                        </a:spcAft>
                        <a:buFont typeface="Arial"/>
                        <a:buChar char="•"/>
                      </a:pPr>
                      <a:r>
                        <a:rPr lang="en-US" sz="1800" b="1" i="0" u="none" strike="noStrike" noProof="0">
                          <a:latin typeface="Arial" panose="020B0604020202020204" pitchFamily="34" charset="0"/>
                          <a:cs typeface="Arial" panose="020B0604020202020204" pitchFamily="34" charset="0"/>
                        </a:rPr>
                        <a:t>November:</a:t>
                      </a:r>
                      <a:r>
                        <a:rPr lang="en-US" sz="1800" b="0" i="0" u="none" strike="noStrike" noProof="0">
                          <a:latin typeface="Arial" panose="020B0604020202020204" pitchFamily="34" charset="0"/>
                          <a:cs typeface="Arial" panose="020B0604020202020204" pitchFamily="34" charset="0"/>
                        </a:rPr>
                        <a:t> Theory of Action &amp; Logic Models</a:t>
                      </a:r>
                    </a:p>
                    <a:p>
                      <a:pPr marL="742950" marR="0" lvl="1" indent="-285750" algn="l">
                        <a:lnSpc>
                          <a:spcPct val="100000"/>
                        </a:lnSpc>
                        <a:spcBef>
                          <a:spcPts val="500"/>
                        </a:spcBef>
                        <a:spcAft>
                          <a:spcPts val="0"/>
                        </a:spcAft>
                        <a:buFont typeface="Arial"/>
                        <a:buChar char="•"/>
                      </a:pPr>
                      <a:r>
                        <a:rPr lang="en-US" sz="1800" b="1" i="0" u="none" strike="noStrike" noProof="0">
                          <a:latin typeface="Arial" panose="020B0604020202020204" pitchFamily="34" charset="0"/>
                          <a:cs typeface="Arial" panose="020B0604020202020204" pitchFamily="34" charset="0"/>
                        </a:rPr>
                        <a:t>December:</a:t>
                      </a:r>
                      <a:r>
                        <a:rPr lang="en-US" sz="1800" b="0" i="0" u="none" strike="noStrike" noProof="0">
                          <a:latin typeface="Arial" panose="020B0604020202020204" pitchFamily="34" charset="0"/>
                          <a:cs typeface="Arial" panose="020B0604020202020204" pitchFamily="34" charset="0"/>
                        </a:rPr>
                        <a:t> Metrics and Collecting and Analyzing Data </a:t>
                      </a:r>
                    </a:p>
                    <a:p>
                      <a:pPr marL="742950" marR="0" lvl="1" indent="-285750" algn="l">
                        <a:lnSpc>
                          <a:spcPct val="100000"/>
                        </a:lnSpc>
                        <a:spcBef>
                          <a:spcPts val="500"/>
                        </a:spcBef>
                        <a:spcAft>
                          <a:spcPts val="0"/>
                        </a:spcAft>
                        <a:buFont typeface="Arial"/>
                        <a:buChar char="•"/>
                      </a:pPr>
                      <a:r>
                        <a:rPr lang="en-US" sz="1800" b="1" i="0" u="none" strike="noStrike" noProof="0">
                          <a:latin typeface="Arial" panose="020B0604020202020204" pitchFamily="34" charset="0"/>
                          <a:cs typeface="Arial" panose="020B0604020202020204" pitchFamily="34" charset="0"/>
                        </a:rPr>
                        <a:t>February:</a:t>
                      </a:r>
                      <a:r>
                        <a:rPr lang="en-US" sz="1800" b="0" i="0" u="none" strike="noStrike" noProof="0">
                          <a:latin typeface="Arial" panose="020B0604020202020204" pitchFamily="34" charset="0"/>
                          <a:cs typeface="Arial" panose="020B0604020202020204" pitchFamily="34" charset="0"/>
                        </a:rPr>
                        <a:t> Preparing Your Analysis</a:t>
                      </a:r>
                    </a:p>
                    <a:p>
                      <a:pPr marL="742950" marR="0" lvl="1" indent="-285750" algn="l">
                        <a:lnSpc>
                          <a:spcPct val="100000"/>
                        </a:lnSpc>
                        <a:spcBef>
                          <a:spcPts val="500"/>
                        </a:spcBef>
                        <a:spcAft>
                          <a:spcPts val="0"/>
                        </a:spcAft>
                        <a:buFont typeface="Arial"/>
                        <a:buChar char="•"/>
                      </a:pPr>
                      <a:r>
                        <a:rPr lang="en-US" sz="1800" b="1" i="0" u="none" strike="noStrike" noProof="0">
                          <a:latin typeface="Arial" panose="020B0604020202020204" pitchFamily="34" charset="0"/>
                          <a:cs typeface="Arial" panose="020B0604020202020204" pitchFamily="34" charset="0"/>
                        </a:rPr>
                        <a:t>May:</a:t>
                      </a:r>
                      <a:r>
                        <a:rPr lang="en-US" sz="1800" b="0" i="0" u="none" strike="noStrike" noProof="0">
                          <a:latin typeface="Arial" panose="020B0604020202020204" pitchFamily="34" charset="0"/>
                          <a:cs typeface="Arial" panose="020B0604020202020204" pitchFamily="34" charset="0"/>
                        </a:rPr>
                        <a:t> Communication Plan</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33898506"/>
                  </a:ext>
                </a:extLst>
              </a:tr>
            </a:tbl>
          </a:graphicData>
        </a:graphic>
      </p:graphicFrame>
    </p:spTree>
    <p:extLst>
      <p:ext uri="{BB962C8B-B14F-4D97-AF65-F5344CB8AC3E}">
        <p14:creationId xmlns:p14="http://schemas.microsoft.com/office/powerpoint/2010/main" val="2762942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99CD7-7825-BE73-2DC3-C6487D8004DB}"/>
              </a:ext>
            </a:extLst>
          </p:cNvPr>
          <p:cNvSpPr>
            <a:spLocks noGrp="1"/>
          </p:cNvSpPr>
          <p:nvPr>
            <p:ph type="title"/>
          </p:nvPr>
        </p:nvSpPr>
        <p:spPr/>
        <p:txBody>
          <a:bodyPr/>
          <a:lstStyle/>
          <a:p>
            <a:r>
              <a:rPr lang="en-US"/>
              <a:t>Federal Title Grant Requirements  - Title IA</a:t>
            </a:r>
          </a:p>
        </p:txBody>
      </p:sp>
      <p:sp>
        <p:nvSpPr>
          <p:cNvPr id="3" name="Content Placeholder 2">
            <a:extLst>
              <a:ext uri="{FF2B5EF4-FFF2-40B4-BE49-F238E27FC236}">
                <a16:creationId xmlns:a16="http://schemas.microsoft.com/office/drawing/2014/main" id="{B857D35B-7AAC-320B-9576-F489507F2D5B}"/>
              </a:ext>
            </a:extLst>
          </p:cNvPr>
          <p:cNvSpPr>
            <a:spLocks noGrp="1"/>
          </p:cNvSpPr>
          <p:nvPr>
            <p:ph idx="1"/>
          </p:nvPr>
        </p:nvSpPr>
        <p:spPr>
          <a:xfrm>
            <a:off x="838200" y="1820010"/>
            <a:ext cx="10515600" cy="4052559"/>
          </a:xfrm>
        </p:spPr>
        <p:txBody>
          <a:bodyPr vert="horz" lIns="91440" tIns="45720" rIns="91440" bIns="45720" rtlCol="0" anchor="t">
            <a:noAutofit/>
          </a:bodyPr>
          <a:lstStyle/>
          <a:p>
            <a:r>
              <a:rPr lang="en-US"/>
              <a:t>Two requirements:</a:t>
            </a:r>
          </a:p>
          <a:p>
            <a:pPr marL="514350" indent="-514350">
              <a:buAutoNum type="arabicPeriod"/>
            </a:pPr>
            <a:r>
              <a:rPr lang="en-US" sz="1600" b="1">
                <a:solidFill>
                  <a:srgbClr val="000000"/>
                </a:solidFill>
              </a:rPr>
              <a:t>Title IA (Submission 13): Title I Program Evaluation Procedure</a:t>
            </a:r>
          </a:p>
          <a:p>
            <a:pPr marL="514350" indent="-514350">
              <a:buAutoNum type="arabicPeriod"/>
            </a:pPr>
            <a:endParaRPr lang="en-US" sz="1600">
              <a:solidFill>
                <a:srgbClr val="000000"/>
              </a:solidFill>
            </a:endParaRPr>
          </a:p>
          <a:p>
            <a:pPr marL="514350" indent="-514350">
              <a:buAutoNum type="arabicPeriod"/>
            </a:pPr>
            <a:endParaRPr lang="en-US" sz="1600">
              <a:solidFill>
                <a:srgbClr val="000000"/>
              </a:solidFill>
            </a:endParaRPr>
          </a:p>
          <a:p>
            <a:pPr marL="514350" indent="-514350">
              <a:buAutoNum type="arabicPeriod"/>
            </a:pPr>
            <a:endParaRPr lang="en-US" sz="1600">
              <a:solidFill>
                <a:srgbClr val="000000"/>
              </a:solidFill>
            </a:endParaRPr>
          </a:p>
          <a:p>
            <a:pPr marL="514350" indent="-514350">
              <a:buAutoNum type="arabicPeriod"/>
            </a:pPr>
            <a:endParaRPr lang="en-US" sz="1600">
              <a:solidFill>
                <a:srgbClr val="000000"/>
              </a:solidFill>
            </a:endParaRPr>
          </a:p>
          <a:p>
            <a:pPr marL="514350" indent="-514350">
              <a:buAutoNum type="arabicPeriod"/>
            </a:pPr>
            <a:endParaRPr lang="en-US" sz="1600" b="1">
              <a:solidFill>
                <a:srgbClr val="000000"/>
              </a:solidFill>
            </a:endParaRPr>
          </a:p>
          <a:p>
            <a:pPr marL="514350" indent="-514350">
              <a:buAutoNum type="arabicPeriod"/>
            </a:pPr>
            <a:r>
              <a:rPr lang="en-US" sz="1600" b="1">
                <a:solidFill>
                  <a:srgbClr val="000000"/>
                </a:solidFill>
              </a:rPr>
              <a:t>Title IA (Submission 14): Title I Program Evaluation Summary</a:t>
            </a:r>
          </a:p>
          <a:p>
            <a:pPr marL="514350" indent="-514350">
              <a:buAutoNum type="arabicPeriod"/>
            </a:pPr>
            <a:endParaRPr lang="en-US" sz="1200">
              <a:solidFill>
                <a:srgbClr val="000000"/>
              </a:solidFill>
            </a:endParaRPr>
          </a:p>
        </p:txBody>
      </p:sp>
      <p:pic>
        <p:nvPicPr>
          <p:cNvPr id="5" name="Picture 4" descr="Submission 13 Title I program evaluation procedure&#10;Document instruction: Submit the most current, dated copy of the written procedure for evaluating Title I program implementation and impact.&#10;Required of: All districts&#10;Districts are required to evaluate their Title I programs at least annually. The program evaluation procedure describes how each school’s Title I program, including participating private school programs and parent involvement policies and procedures, is annually evaluated for impact on student achievement. The procedure describes the data used, constituents consulted, process used to arrive at evaluation findings, and how these findings are used for planning and improvement.&#10;">
            <a:extLst>
              <a:ext uri="{FF2B5EF4-FFF2-40B4-BE49-F238E27FC236}">
                <a16:creationId xmlns:a16="http://schemas.microsoft.com/office/drawing/2014/main" id="{B9E29DA3-0407-AB32-015C-7AA36328EC32}"/>
              </a:ext>
            </a:extLst>
          </p:cNvPr>
          <p:cNvPicPr>
            <a:picLocks noChangeAspect="1"/>
          </p:cNvPicPr>
          <p:nvPr/>
        </p:nvPicPr>
        <p:blipFill>
          <a:blip r:embed="rId3"/>
          <a:stretch>
            <a:fillRect/>
          </a:stretch>
        </p:blipFill>
        <p:spPr>
          <a:xfrm>
            <a:off x="1505988" y="2668461"/>
            <a:ext cx="5352096" cy="1548619"/>
          </a:xfrm>
          <a:prstGeom prst="rect">
            <a:avLst/>
          </a:prstGeom>
        </p:spPr>
      </p:pic>
      <p:pic>
        <p:nvPicPr>
          <p:cNvPr id="6" name="Picture 5" descr="Submission 14 Title I program evaluation summary, including private school service, if any&#10;Document instruction: Submit a copy of the program evaluation summary and findings from the previous school year’s (SY2023-24) Title I program in the district, including evaluation of any services provided to eligible students in private schools.&#10;Required of: All districts&#10;The program evaluation summary is a written summary of the process, findings, and actions resulting from evaluation of the Title I program in each Title I school. This includes a list of strengths and weaknesses of the program (including any private school service) as indicated by findings from data analysis, and descriptions of any changes the district made to its programming as a result. Note that the summary must include analysis of the data used to evaluate program impact, not the raw data.&#10;">
            <a:extLst>
              <a:ext uri="{FF2B5EF4-FFF2-40B4-BE49-F238E27FC236}">
                <a16:creationId xmlns:a16="http://schemas.microsoft.com/office/drawing/2014/main" id="{C20B239B-7C47-6CA5-3D6D-024389E8C6DB}"/>
              </a:ext>
            </a:extLst>
          </p:cNvPr>
          <p:cNvPicPr>
            <a:picLocks noChangeAspect="1"/>
          </p:cNvPicPr>
          <p:nvPr/>
        </p:nvPicPr>
        <p:blipFill>
          <a:blip r:embed="rId4"/>
          <a:stretch>
            <a:fillRect/>
          </a:stretch>
        </p:blipFill>
        <p:spPr>
          <a:xfrm>
            <a:off x="1505988" y="4785562"/>
            <a:ext cx="4872292" cy="1561973"/>
          </a:xfrm>
          <a:prstGeom prst="rect">
            <a:avLst/>
          </a:prstGeom>
        </p:spPr>
      </p:pic>
      <p:sp>
        <p:nvSpPr>
          <p:cNvPr id="7" name="TextBox 6">
            <a:extLst>
              <a:ext uri="{FF2B5EF4-FFF2-40B4-BE49-F238E27FC236}">
                <a16:creationId xmlns:a16="http://schemas.microsoft.com/office/drawing/2014/main" id="{B9585592-64E3-29FF-A1BF-D05B5F200F76}"/>
              </a:ext>
            </a:extLst>
          </p:cNvPr>
          <p:cNvSpPr txBox="1"/>
          <p:nvPr/>
        </p:nvSpPr>
        <p:spPr>
          <a:xfrm>
            <a:off x="8009965" y="3349507"/>
            <a:ext cx="334383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Arial" panose="020B0604020202020204" pitchFamily="34" charset="0"/>
                <a:cs typeface="Arial" panose="020B0604020202020204" pitchFamily="34" charset="0"/>
              </a:rPr>
              <a:t>Learn more on the DESE Federal Grants website.</a:t>
            </a:r>
          </a:p>
        </p:txBody>
      </p:sp>
    </p:spTree>
    <p:extLst>
      <p:ext uri="{BB962C8B-B14F-4D97-AF65-F5344CB8AC3E}">
        <p14:creationId xmlns:p14="http://schemas.microsoft.com/office/powerpoint/2010/main" val="2260598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6AC9-168E-FB9C-3EFC-41691002B78D}"/>
              </a:ext>
            </a:extLst>
          </p:cNvPr>
          <p:cNvSpPr>
            <a:spLocks noGrp="1"/>
          </p:cNvSpPr>
          <p:nvPr>
            <p:ph type="title"/>
          </p:nvPr>
        </p:nvSpPr>
        <p:spPr/>
        <p:txBody>
          <a:bodyPr>
            <a:normAutofit fontScale="90000"/>
          </a:bodyPr>
          <a:lstStyle/>
          <a:p>
            <a:r>
              <a:rPr lang="en-US"/>
              <a:t>Federal Title Grant Requirements – </a:t>
            </a:r>
            <a:br>
              <a:rPr lang="en-US"/>
            </a:br>
            <a:r>
              <a:rPr lang="en-US"/>
              <a:t>Title IIA and IVA</a:t>
            </a:r>
          </a:p>
        </p:txBody>
      </p:sp>
      <p:graphicFrame>
        <p:nvGraphicFramePr>
          <p:cNvPr id="5" name="Content Placeholder 4">
            <a:extLst>
              <a:ext uri="{FF2B5EF4-FFF2-40B4-BE49-F238E27FC236}">
                <a16:creationId xmlns:a16="http://schemas.microsoft.com/office/drawing/2014/main" id="{50CFDB5F-A8FB-C324-D9B0-754265CA2619}"/>
              </a:ext>
            </a:extLst>
          </p:cNvPr>
          <p:cNvGraphicFramePr>
            <a:graphicFrameLocks noGrp="1"/>
          </p:cNvGraphicFramePr>
          <p:nvPr>
            <p:ph idx="1"/>
            <p:extLst>
              <p:ext uri="{D42A27DB-BD31-4B8C-83A1-F6EECF244321}">
                <p14:modId xmlns:p14="http://schemas.microsoft.com/office/powerpoint/2010/main" val="2408748032"/>
              </p:ext>
            </p:extLst>
          </p:nvPr>
        </p:nvGraphicFramePr>
        <p:xfrm>
          <a:off x="838200" y="2087563"/>
          <a:ext cx="10515600" cy="4567221"/>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64011028"/>
                    </a:ext>
                  </a:extLst>
                </a:gridCol>
                <a:gridCol w="5257800">
                  <a:extLst>
                    <a:ext uri="{9D8B030D-6E8A-4147-A177-3AD203B41FA5}">
                      <a16:colId xmlns:a16="http://schemas.microsoft.com/office/drawing/2014/main" val="1629725129"/>
                    </a:ext>
                  </a:extLst>
                </a:gridCol>
              </a:tblGrid>
              <a:tr h="502023">
                <a:tc>
                  <a:txBody>
                    <a:bodyPr/>
                    <a:lstStyle/>
                    <a:p>
                      <a:r>
                        <a:rPr lang="en-US"/>
                        <a:t>Title IIA</a:t>
                      </a:r>
                    </a:p>
                  </a:txBody>
                  <a:tcPr/>
                </a:tc>
                <a:tc>
                  <a:txBody>
                    <a:bodyPr/>
                    <a:lstStyle/>
                    <a:p>
                      <a:r>
                        <a:rPr lang="en-US"/>
                        <a:t>Title IVA</a:t>
                      </a:r>
                    </a:p>
                  </a:txBody>
                  <a:tcPr/>
                </a:tc>
                <a:extLst>
                  <a:ext uri="{0D108BD9-81ED-4DB2-BD59-A6C34878D82A}">
                    <a16:rowId xmlns:a16="http://schemas.microsoft.com/office/drawing/2014/main" val="631705340"/>
                  </a:ext>
                </a:extLst>
              </a:tr>
              <a:tr h="4065198">
                <a:tc>
                  <a:txBody>
                    <a:bodyPr/>
                    <a:lstStyle/>
                    <a:p>
                      <a:endParaRPr lang="en-US">
                        <a:latin typeface="Arial" panose="020B0604020202020204" pitchFamily="34" charset="0"/>
                        <a:cs typeface="Arial" panose="020B0604020202020204" pitchFamily="34" charset="0"/>
                      </a:endParaRPr>
                    </a:p>
                    <a:p>
                      <a:pPr lvl="0">
                        <a:buNone/>
                      </a:pPr>
                      <a:r>
                        <a:rPr lang="en-US">
                          <a:latin typeface="Arial" panose="020B0604020202020204" pitchFamily="34" charset="0"/>
                          <a:cs typeface="Arial" panose="020B0604020202020204" pitchFamily="34" charset="0"/>
                        </a:rPr>
                        <a:t>One requirement: Activities Evaluation</a:t>
                      </a:r>
                    </a:p>
                    <a:p>
                      <a:pPr lvl="0">
                        <a:buNone/>
                      </a:pPr>
                      <a:endParaRPr lang="en-US">
                        <a:latin typeface="Arial" panose="020B0604020202020204" pitchFamily="34" charset="0"/>
                        <a:cs typeface="Arial" panose="020B0604020202020204" pitchFamily="34" charset="0"/>
                      </a:endParaRPr>
                    </a:p>
                    <a:p>
                      <a:pPr lvl="0">
                        <a:buNone/>
                      </a:pPr>
                      <a:endParaRPr lang="en-US">
                        <a:latin typeface="Arial" panose="020B0604020202020204" pitchFamily="34" charset="0"/>
                        <a:cs typeface="Arial" panose="020B0604020202020204" pitchFamily="34" charset="0"/>
                      </a:endParaRPr>
                    </a:p>
                    <a:p>
                      <a:pPr lvl="0">
                        <a:buNone/>
                      </a:pPr>
                      <a:endParaRPr lang="en-US">
                        <a:latin typeface="Arial" panose="020B0604020202020204" pitchFamily="34" charset="0"/>
                        <a:cs typeface="Arial" panose="020B0604020202020204" pitchFamily="34" charset="0"/>
                      </a:endParaRPr>
                    </a:p>
                    <a:p>
                      <a:pPr lvl="0">
                        <a:buNone/>
                      </a:pPr>
                      <a:endParaRPr lang="en-US">
                        <a:latin typeface="Arial" panose="020B0604020202020204" pitchFamily="34" charset="0"/>
                        <a:cs typeface="Arial" panose="020B0604020202020204" pitchFamily="34" charset="0"/>
                      </a:endParaRPr>
                    </a:p>
                  </a:txBody>
                  <a:tcPr>
                    <a:noFill/>
                  </a:tcPr>
                </a:tc>
                <a:tc>
                  <a:txBody>
                    <a:bodyPr/>
                    <a:lstStyle/>
                    <a:p>
                      <a:endParaRPr lang="en-US" dirty="0">
                        <a:latin typeface="Arial" panose="020B0604020202020204" pitchFamily="34" charset="0"/>
                        <a:cs typeface="Arial" panose="020B0604020202020204" pitchFamily="34" charset="0"/>
                      </a:endParaRPr>
                    </a:p>
                    <a:p>
                      <a:pPr lvl="0">
                        <a:buNone/>
                      </a:pPr>
                      <a:r>
                        <a:rPr lang="en-US" sz="1900" b="0" i="0" u="none" strike="noStrike" noProof="0" dirty="0">
                          <a:solidFill>
                            <a:schemeClr val="tx1"/>
                          </a:solidFill>
                          <a:latin typeface="Arial" panose="020B0604020202020204" pitchFamily="34" charset="0"/>
                          <a:cs typeface="Arial" panose="020B0604020202020204" pitchFamily="34" charset="0"/>
                        </a:rPr>
                        <a:t>One requirement: Activities Evaluation</a:t>
                      </a:r>
                    </a:p>
                    <a:p>
                      <a:pPr lvl="0">
                        <a:buNone/>
                      </a:pPr>
                      <a:endParaRPr lang="en-US" sz="1900" b="0" i="0" u="none" strike="noStrike" noProof="0" dirty="0">
                        <a:solidFill>
                          <a:srgbClr val="203B6A"/>
                        </a:solidFill>
                        <a:latin typeface="Arial" panose="020B0604020202020204" pitchFamily="34" charset="0"/>
                        <a:cs typeface="Arial" panose="020B0604020202020204" pitchFamily="34" charset="0"/>
                      </a:endParaRPr>
                    </a:p>
                    <a:p>
                      <a:pPr lvl="0">
                        <a:buNone/>
                      </a:pPr>
                      <a:endParaRPr lang="en-US" sz="1900" b="0" i="0" u="none" strike="noStrike" noProof="0" dirty="0">
                        <a:solidFill>
                          <a:srgbClr val="203B6A"/>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17385148"/>
                  </a:ext>
                </a:extLst>
              </a:tr>
            </a:tbl>
          </a:graphicData>
        </a:graphic>
      </p:graphicFrame>
      <p:pic>
        <p:nvPicPr>
          <p:cNvPr id="6" name="Picture 5" descr="Submission 23 Title IIA program activities evaluation&#10;Document instruction: Submit a copy of the program evaluation summary and findings for all of the previous year’s Title IIA funded activities, including evaluation of any professional development provided to eligible private school educators. Summary must include analysis of the data (not the raw data) used to evaluate the impact of all Title IIA funded activities.&#10;Required of: All districts&#10;&#10;Professional development activities funded with Title IIA funds must use data and ongoing evaluation to continually update and improve activities. ESEA § 2102(b)(2)(D).&#10;">
            <a:extLst>
              <a:ext uri="{FF2B5EF4-FFF2-40B4-BE49-F238E27FC236}">
                <a16:creationId xmlns:a16="http://schemas.microsoft.com/office/drawing/2014/main" id="{A246367D-15C4-5B83-C7D3-C94B3DD9F828}"/>
              </a:ext>
            </a:extLst>
          </p:cNvPr>
          <p:cNvPicPr>
            <a:picLocks noChangeAspect="1"/>
          </p:cNvPicPr>
          <p:nvPr/>
        </p:nvPicPr>
        <p:blipFill>
          <a:blip r:embed="rId3"/>
          <a:stretch>
            <a:fillRect/>
          </a:stretch>
        </p:blipFill>
        <p:spPr>
          <a:xfrm>
            <a:off x="835398" y="3429000"/>
            <a:ext cx="5163066" cy="1441636"/>
          </a:xfrm>
          <a:prstGeom prst="rect">
            <a:avLst/>
          </a:prstGeom>
        </p:spPr>
      </p:pic>
      <p:pic>
        <p:nvPicPr>
          <p:cNvPr id="7" name="Picture 6" descr="Submission 24 Targeting Title IVA funds&#10;Document instruction: Submit a description of the process for prioritizing the distribution of Title IVA funds to schools &#10;Required of: All districts except single school districts&#10;&#10;Districts are required to prioritize the distribution of Title IVA funds to schools with the greatest needs, have the highest percentages or numbers of children in poverty, are identified for support and improvement, are implementing targeted support and improvement plans, or are identified as a persistently dangerous public elementary school or secondary school under section 8532. ESEA § 4106(e)(2)(A).">
            <a:extLst>
              <a:ext uri="{FF2B5EF4-FFF2-40B4-BE49-F238E27FC236}">
                <a16:creationId xmlns:a16="http://schemas.microsoft.com/office/drawing/2014/main" id="{92BF4C4B-6AC8-9A4A-BCC3-208495F768A7}"/>
              </a:ext>
            </a:extLst>
          </p:cNvPr>
          <p:cNvPicPr>
            <a:picLocks noChangeAspect="1"/>
          </p:cNvPicPr>
          <p:nvPr/>
        </p:nvPicPr>
        <p:blipFill>
          <a:blip r:embed="rId4"/>
          <a:stretch>
            <a:fillRect/>
          </a:stretch>
        </p:blipFill>
        <p:spPr>
          <a:xfrm>
            <a:off x="6193538" y="3429000"/>
            <a:ext cx="4664388" cy="1441636"/>
          </a:xfrm>
          <a:prstGeom prst="rect">
            <a:avLst/>
          </a:prstGeom>
        </p:spPr>
      </p:pic>
    </p:spTree>
    <p:extLst>
      <p:ext uri="{BB962C8B-B14F-4D97-AF65-F5344CB8AC3E}">
        <p14:creationId xmlns:p14="http://schemas.microsoft.com/office/powerpoint/2010/main" val="1835414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545EB-32CE-0320-A9C1-CF33A3574524}"/>
              </a:ext>
            </a:extLst>
          </p:cNvPr>
          <p:cNvSpPr>
            <a:spLocks noGrp="1"/>
          </p:cNvSpPr>
          <p:nvPr>
            <p:ph type="title"/>
          </p:nvPr>
        </p:nvSpPr>
        <p:spPr/>
        <p:txBody>
          <a:bodyPr vert="horz" lIns="91440" tIns="45720" rIns="91440" bIns="45720" rtlCol="0" anchor="ctr">
            <a:normAutofit/>
          </a:bodyPr>
          <a:lstStyle/>
          <a:p>
            <a:r>
              <a:rPr lang="en-US" sz="4000" kern="1200"/>
              <a:t>Monitoring Follow-Up – Required Action</a:t>
            </a:r>
          </a:p>
        </p:txBody>
      </p:sp>
      <p:pic>
        <p:nvPicPr>
          <p:cNvPr id="6" name="Content Placeholder 5" descr="Overview of required action to address a monitoring finding during the ESSA monitoring process. LEAs must submit an evaluation of the current school year by October 11, 2024.">
            <a:extLst>
              <a:ext uri="{FF2B5EF4-FFF2-40B4-BE49-F238E27FC236}">
                <a16:creationId xmlns:a16="http://schemas.microsoft.com/office/drawing/2014/main" id="{6A2588C5-188A-2ACA-56A4-5DA424BD4015}"/>
              </a:ext>
            </a:extLst>
          </p:cNvPr>
          <p:cNvPicPr>
            <a:picLocks noGrp="1" noChangeAspect="1"/>
          </p:cNvPicPr>
          <p:nvPr>
            <p:ph idx="1"/>
          </p:nvPr>
        </p:nvPicPr>
        <p:blipFill>
          <a:blip r:embed="rId3"/>
          <a:stretch>
            <a:fillRect/>
          </a:stretch>
        </p:blipFill>
        <p:spPr>
          <a:xfrm>
            <a:off x="838200" y="1988940"/>
            <a:ext cx="10515600" cy="1340754"/>
          </a:xfrm>
          <a:prstGeom prst="rect">
            <a:avLst/>
          </a:prstGeom>
        </p:spPr>
      </p:pic>
      <p:sp>
        <p:nvSpPr>
          <p:cNvPr id="7" name="TextBox 6">
            <a:extLst>
              <a:ext uri="{FF2B5EF4-FFF2-40B4-BE49-F238E27FC236}">
                <a16:creationId xmlns:a16="http://schemas.microsoft.com/office/drawing/2014/main" id="{3856F02C-BFE6-AD0E-CD53-0A6C5AEEC11F}"/>
              </a:ext>
            </a:extLst>
          </p:cNvPr>
          <p:cNvSpPr txBox="1"/>
          <p:nvPr/>
        </p:nvSpPr>
        <p:spPr>
          <a:xfrm>
            <a:off x="618868" y="3528307"/>
            <a:ext cx="10954263" cy="4062651"/>
          </a:xfrm>
          <a:prstGeom prst="rect">
            <a:avLst/>
          </a:prstGeom>
          <a:noFill/>
        </p:spPr>
        <p:txBody>
          <a:bodyPr wrap="square" rtlCol="0">
            <a:spAutoFit/>
          </a:bodyPr>
          <a:lstStyle/>
          <a:p>
            <a:pPr marL="285750" indent="-285750">
              <a:buFont typeface="Arial" panose="020B0604020202020204" pitchFamily="34" charset="0"/>
              <a:buChar char="•"/>
            </a:pPr>
            <a:r>
              <a:rPr lang="en-US" sz="2400">
                <a:solidFill>
                  <a:schemeClr val="tx1">
                    <a:lumMod val="50000"/>
                  </a:schemeClr>
                </a:solidFill>
                <a:latin typeface="Arial" panose="020B0604020202020204" pitchFamily="34" charset="0"/>
                <a:cs typeface="Arial" panose="020B0604020202020204" pitchFamily="34" charset="0"/>
              </a:rPr>
              <a:t>Only required for districts who received Program Evaluation findings during 2023-24 monitoring</a:t>
            </a:r>
          </a:p>
          <a:p>
            <a:pPr marL="285750" indent="-285750">
              <a:buFont typeface="Arial" panose="020B0604020202020204" pitchFamily="34" charset="0"/>
              <a:buChar char="•"/>
            </a:pPr>
            <a:endParaRPr lang="en-US" sz="2400">
              <a:solidFill>
                <a:schemeClr val="tx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a:solidFill>
                  <a:schemeClr val="tx1">
                    <a:lumMod val="50000"/>
                  </a:schemeClr>
                </a:solidFill>
                <a:latin typeface="Arial" panose="020B0604020202020204" pitchFamily="34" charset="0"/>
                <a:cs typeface="Arial" panose="020B0604020202020204" pitchFamily="34" charset="0"/>
              </a:rPr>
              <a:t>Two required work products: 1) written summary of your 2023-24 Title I Program Evaluation, and 2) Plan for 2024-25 Program Evaluation</a:t>
            </a:r>
          </a:p>
          <a:p>
            <a:pPr marL="285750" indent="-285750">
              <a:buFont typeface="Arial" panose="020B0604020202020204" pitchFamily="34" charset="0"/>
              <a:buChar char="•"/>
            </a:pPr>
            <a:endParaRPr lang="en-US" sz="2400">
              <a:solidFill>
                <a:schemeClr val="tx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a:solidFill>
                  <a:schemeClr val="tx1">
                    <a:lumMod val="50000"/>
                  </a:schemeClr>
                </a:solidFill>
                <a:latin typeface="Arial" panose="020B0604020202020204" pitchFamily="34" charset="0"/>
                <a:cs typeface="Arial" panose="020B0604020202020204" pitchFamily="34" charset="0"/>
              </a:rPr>
              <a:t>Deadline: October 11</a:t>
            </a:r>
            <a:r>
              <a:rPr lang="en-US" sz="2400" baseline="30000">
                <a:solidFill>
                  <a:schemeClr val="tx1">
                    <a:lumMod val="50000"/>
                  </a:schemeClr>
                </a:solidFill>
                <a:latin typeface="Arial" panose="020B0604020202020204" pitchFamily="34" charset="0"/>
                <a:cs typeface="Arial" panose="020B0604020202020204" pitchFamily="34" charset="0"/>
              </a:rPr>
              <a:t>th</a:t>
            </a:r>
            <a:r>
              <a:rPr lang="en-US" sz="2400">
                <a:solidFill>
                  <a:schemeClr val="tx1">
                    <a:lumMod val="50000"/>
                  </a:schemeClr>
                </a:solidFill>
                <a:latin typeface="Arial" panose="020B0604020202020204" pitchFamily="34" charset="0"/>
                <a:cs typeface="Arial" panose="020B0604020202020204" pitchFamily="34" charset="0"/>
              </a:rPr>
              <a:t>, 2024</a:t>
            </a:r>
            <a:endParaRPr lang="en-US" sz="2400">
              <a:latin typeface="Arial" panose="020B0604020202020204" pitchFamily="34" charset="0"/>
              <a:cs typeface="Arial" panose="020B0604020202020204" pitchFamily="34" charset="0"/>
            </a:endParaRPr>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521214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AC4CD8-4F75-03D9-AA30-7B58DC3B1F1E}"/>
              </a:ext>
            </a:extLst>
          </p:cNvPr>
          <p:cNvSpPr>
            <a:spLocks noGrp="1"/>
          </p:cNvSpPr>
          <p:nvPr>
            <p:ph type="title"/>
          </p:nvPr>
        </p:nvSpPr>
        <p:spPr/>
        <p:txBody>
          <a:bodyPr/>
          <a:lstStyle/>
          <a:p>
            <a:r>
              <a:rPr lang="en-US"/>
              <a:t>Evaluation</a:t>
            </a:r>
          </a:p>
        </p:txBody>
      </p:sp>
      <p:sp>
        <p:nvSpPr>
          <p:cNvPr id="5" name="Text Placeholder 4">
            <a:extLst>
              <a:ext uri="{FF2B5EF4-FFF2-40B4-BE49-F238E27FC236}">
                <a16:creationId xmlns:a16="http://schemas.microsoft.com/office/drawing/2014/main" id="{4C9EAA74-79A8-96A5-D1B7-C9B20E9A6DC4}"/>
              </a:ext>
            </a:extLst>
          </p:cNvPr>
          <p:cNvSpPr>
            <a:spLocks noGrp="1"/>
          </p:cNvSpPr>
          <p:nvPr>
            <p:ph type="body" idx="1"/>
          </p:nvPr>
        </p:nvSpPr>
        <p:spPr/>
        <p:txBody>
          <a:bodyPr/>
          <a:lstStyle/>
          <a:p>
            <a:pPr marL="514350" indent="-514350">
              <a:buFont typeface="+mj-lt"/>
              <a:buAutoNum type="arabicPeriod"/>
            </a:pPr>
            <a:r>
              <a:rPr lang="en-US"/>
              <a:t>C</a:t>
            </a:r>
            <a:r>
              <a:rPr lang="en-US" sz="2800"/>
              <a:t>ommon evaluation challenges</a:t>
            </a:r>
          </a:p>
          <a:p>
            <a:pPr marL="514350" indent="-514350">
              <a:buFont typeface="+mj-lt"/>
              <a:buAutoNum type="arabicPeriod"/>
            </a:pPr>
            <a:r>
              <a:rPr lang="en-US" sz="2800"/>
              <a:t>DESE’s draft Title Grants Program Evaluation Workbook</a:t>
            </a:r>
            <a:endParaRPr lang="en-US"/>
          </a:p>
        </p:txBody>
      </p:sp>
    </p:spTree>
    <p:extLst>
      <p:ext uri="{BB962C8B-B14F-4D97-AF65-F5344CB8AC3E}">
        <p14:creationId xmlns:p14="http://schemas.microsoft.com/office/powerpoint/2010/main" val="4367463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6" ma:contentTypeDescription="Create a new document." ma:contentTypeScope="" ma:versionID="0987dfbc8ad267364bbb798d26b4dead">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5df0dd8d2e9224e40af4386b3e554a65"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9dfc3a5-e0cb-420d-bb1c-baaddc6e8637}" ma:internalName="TaxCatchAll" ma:showField="CatchAllData" ma:web="46f7fc10-315f-4884-8231-57a9c90b9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7cbf261-e971-4a38-83b4-d85e273e70b4">
      <Terms xmlns="http://schemas.microsoft.com/office/infopath/2007/PartnerControls"/>
    </lcf76f155ced4ddcb4097134ff3c332f>
    <TaxCatchAll xmlns="46f7fc10-315f-4884-8231-57a9c90b9c56" xsi:nil="true"/>
  </documentManagement>
</p:properties>
</file>

<file path=customXml/itemProps1.xml><?xml version="1.0" encoding="utf-8"?>
<ds:datastoreItem xmlns:ds="http://schemas.openxmlformats.org/officeDocument/2006/customXml" ds:itemID="{FE03C842-4C4B-4BF7-961D-6D269D83F238}">
  <ds:schemaRefs>
    <ds:schemaRef ds:uri="46f7fc10-315f-4884-8231-57a9c90b9c56"/>
    <ds:schemaRef ds:uri="67cbf261-e971-4a38-83b4-d85e273e70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D9A3F0A-F980-46DE-83B9-0270E762B10F}">
  <ds:schemaRefs>
    <ds:schemaRef ds:uri="http://schemas.microsoft.com/sharepoint/v3/contenttype/forms"/>
  </ds:schemaRefs>
</ds:datastoreItem>
</file>

<file path=customXml/itemProps3.xml><?xml version="1.0" encoding="utf-8"?>
<ds:datastoreItem xmlns:ds="http://schemas.openxmlformats.org/officeDocument/2006/customXml" ds:itemID="{FA389096-9360-4B86-B478-652D4BD10FAF}">
  <ds:schemaRef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46f7fc10-315f-4884-8231-57a9c90b9c56"/>
    <ds:schemaRef ds:uri="http://schemas.microsoft.com/office/2006/documentManagement/types"/>
    <ds:schemaRef ds:uri="67cbf261-e971-4a38-83b4-d85e273e70b4"/>
    <ds:schemaRef ds:uri="http://www.w3.org/XML/1998/namespace"/>
    <ds:schemaRef ds:uri="http://purl.org/dc/dcmityp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10</TotalTime>
  <Words>2250</Words>
  <Application>Microsoft Office PowerPoint</Application>
  <PresentationFormat>Widescreen</PresentationFormat>
  <Paragraphs>329</Paragraphs>
  <Slides>31</Slides>
  <Notes>26</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4" baseType="lpstr">
      <vt:lpstr>等线</vt:lpstr>
      <vt:lpstr>Segoe</vt:lpstr>
      <vt:lpstr>Aptos</vt:lpstr>
      <vt:lpstr>Arial</vt:lpstr>
      <vt:lpstr>Calibri</vt:lpstr>
      <vt:lpstr>Courier New</vt:lpstr>
      <vt:lpstr>Segoe UI</vt:lpstr>
      <vt:lpstr>Segoe UI Semibold</vt:lpstr>
      <vt:lpstr>Times New Roman</vt:lpstr>
      <vt:lpstr>Wingdings</vt:lpstr>
      <vt:lpstr>Office Theme</vt:lpstr>
      <vt:lpstr>Office Theme</vt:lpstr>
      <vt:lpstr>think-cell Slide</vt:lpstr>
      <vt:lpstr>Program Evaluation Webinar #1</vt:lpstr>
      <vt:lpstr>Introductions</vt:lpstr>
      <vt:lpstr>Objectives</vt:lpstr>
      <vt:lpstr>Why is this important?</vt:lpstr>
      <vt:lpstr>Your Feedback and Upcoming DESE Support</vt:lpstr>
      <vt:lpstr>Federal Title Grant Requirements  - Title IA</vt:lpstr>
      <vt:lpstr>Federal Title Grant Requirements –  Title IIA and IVA</vt:lpstr>
      <vt:lpstr>Monitoring Follow-Up – Required Action</vt:lpstr>
      <vt:lpstr>Evaluation</vt:lpstr>
      <vt:lpstr>Evaluation Challenges</vt:lpstr>
      <vt:lpstr>Google research and evaluation anxiety</vt:lpstr>
      <vt:lpstr>Common Evaluation Challenges</vt:lpstr>
      <vt:lpstr>Title Grants Program Evaluation Workbook</vt:lpstr>
      <vt:lpstr>Evaluation Checklist</vt:lpstr>
      <vt:lpstr>Step 1: Program Goals, Evaluation Questions and Measures</vt:lpstr>
      <vt:lpstr> Draft Evaluation Outline</vt:lpstr>
      <vt:lpstr>Step 1: Define Your Title I Program Goals</vt:lpstr>
      <vt:lpstr> Step 1: Evaluation Questions</vt:lpstr>
      <vt:lpstr> Step 1: Identify Potential Measures</vt:lpstr>
      <vt:lpstr>Step 2: Identify Members of the Team</vt:lpstr>
      <vt:lpstr>Step 2: Identify Members of the Team </vt:lpstr>
      <vt:lpstr>Step 3: Create a Data Collection Plan</vt:lpstr>
      <vt:lpstr>Step 3: Existing and New Data</vt:lpstr>
      <vt:lpstr>Step 3: Existing DESE Data</vt:lpstr>
      <vt:lpstr>Step 3: Existing DESE Data </vt:lpstr>
      <vt:lpstr>Upcoming DESE Data Trainings</vt:lpstr>
      <vt:lpstr>Step 3: School and District Data</vt:lpstr>
      <vt:lpstr>Step 3: Data Collection Plan When and how to we collect data?</vt:lpstr>
      <vt:lpstr>Step 3: Data Collection Plan Tool</vt:lpstr>
      <vt:lpstr>More Evaluation Support Coming!</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Evaluation – Webinar #1</dc:title>
  <dc:creator>DESE</dc:creator>
  <cp:lastModifiedBy>Zou, Dong (EOE)</cp:lastModifiedBy>
  <cp:revision>11</cp:revision>
  <cp:lastPrinted>2024-08-26T15:12:49Z</cp:lastPrinted>
  <dcterms:created xsi:type="dcterms:W3CDTF">2024-07-10T19:59:38Z</dcterms:created>
  <dcterms:modified xsi:type="dcterms:W3CDTF">2025-02-05T16:22:29Z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5 2025 12:00AM</vt:lpwstr>
  </property>
</Properties>
</file>