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259" r:id="rId5"/>
    <p:sldId id="263" r:id="rId6"/>
    <p:sldId id="265" r:id="rId7"/>
    <p:sldId id="847" r:id="rId8"/>
    <p:sldId id="848" r:id="rId9"/>
    <p:sldId id="473" r:id="rId10"/>
    <p:sldId id="640" r:id="rId11"/>
    <p:sldId id="653" r:id="rId12"/>
    <p:sldId id="883" r:id="rId13"/>
    <p:sldId id="884" r:id="rId14"/>
    <p:sldId id="855" r:id="rId15"/>
    <p:sldId id="684" r:id="rId16"/>
    <p:sldId id="685" r:id="rId17"/>
    <p:sldId id="856" r:id="rId18"/>
    <p:sldId id="853" r:id="rId19"/>
    <p:sldId id="881" r:id="rId20"/>
    <p:sldId id="875" r:id="rId21"/>
    <p:sldId id="878" r:id="rId22"/>
    <p:sldId id="880" r:id="rId23"/>
    <p:sldId id="858" r:id="rId24"/>
    <p:sldId id="654" r:id="rId25"/>
    <p:sldId id="660" r:id="rId26"/>
    <p:sldId id="842" r:id="rId27"/>
    <p:sldId id="859" r:id="rId28"/>
    <p:sldId id="655" r:id="rId29"/>
    <p:sldId id="658" r:id="rId30"/>
    <p:sldId id="882" r:id="rId31"/>
    <p:sldId id="861" r:id="rId32"/>
    <p:sldId id="874" r:id="rId33"/>
    <p:sldId id="849" r:id="rId34"/>
    <p:sldId id="876" r:id="rId35"/>
    <p:sldId id="877" r:id="rId36"/>
    <p:sldId id="851" r:id="rId37"/>
    <p:sldId id="844" r:id="rId38"/>
    <p:sldId id="668" r:id="rId39"/>
    <p:sldId id="857" r:id="rId40"/>
    <p:sldId id="865" r:id="rId41"/>
    <p:sldId id="866" r:id="rId42"/>
    <p:sldId id="868" r:id="rId43"/>
    <p:sldId id="6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13FBE-0BF1-4F66-ADC4-586B7DAF0025}" v="2" dt="2024-05-07T19:56:50.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37" d="100"/>
          <a:sy n="137" d="100"/>
        </p:scale>
        <p:origin x="2586" y="126"/>
      </p:cViewPr>
      <p:guideLst/>
    </p:cSldViewPr>
  </p:slideViewPr>
  <p:outlineViewPr>
    <p:cViewPr>
      <p:scale>
        <a:sx n="33" d="100"/>
        <a:sy n="33" d="100"/>
      </p:scale>
      <p:origin x="0" y="-1224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E8B13FBE-0BF1-4F66-ADC4-586B7DAF0025}"/>
    <pc:docChg chg="undo custSel modSld">
      <pc:chgData name="Resetarits, Jake S. (DESE)" userId="37741e96-5ecb-4258-9857-666183bdd9bd" providerId="ADAL" clId="{E8B13FBE-0BF1-4F66-ADC4-586B7DAF0025}" dt="2024-05-08T14:19:02.922" v="38" actId="20577"/>
      <pc:docMkLst>
        <pc:docMk/>
      </pc:docMkLst>
      <pc:sldChg chg="modSp mod modNotesTx">
        <pc:chgData name="Resetarits, Jake S. (DESE)" userId="37741e96-5ecb-4258-9857-666183bdd9bd" providerId="ADAL" clId="{E8B13FBE-0BF1-4F66-ADC4-586B7DAF0025}" dt="2024-05-08T14:19:02.922" v="38" actId="20577"/>
        <pc:sldMkLst>
          <pc:docMk/>
          <pc:sldMk cId="3654815467" sldId="473"/>
        </pc:sldMkLst>
        <pc:spChg chg="mod">
          <ac:chgData name="Resetarits, Jake S. (DESE)" userId="37741e96-5ecb-4258-9857-666183bdd9bd" providerId="ADAL" clId="{E8B13FBE-0BF1-4F66-ADC4-586B7DAF0025}" dt="2024-05-07T19:41:18.796" v="34" actId="207"/>
          <ac:spMkLst>
            <pc:docMk/>
            <pc:sldMk cId="3654815467" sldId="473"/>
            <ac:spMk id="26" creationId="{1C4A68AF-A12D-4FAF-94B5-1734C31B3CFB}"/>
          </ac:spMkLst>
        </pc:spChg>
        <pc:spChg chg="mod">
          <ac:chgData name="Resetarits, Jake S. (DESE)" userId="37741e96-5ecb-4258-9857-666183bdd9bd" providerId="ADAL" clId="{E8B13FBE-0BF1-4F66-ADC4-586B7DAF0025}" dt="2024-05-07T19:41:21.842" v="35" actId="207"/>
          <ac:spMkLst>
            <pc:docMk/>
            <pc:sldMk cId="3654815467" sldId="473"/>
            <ac:spMk id="27" creationId="{00A9C8D6-8D17-4171-8EAA-1EAECD36DC44}"/>
          </ac:spMkLst>
        </pc:spChg>
        <pc:spChg chg="mod">
          <ac:chgData name="Resetarits, Jake S. (DESE)" userId="37741e96-5ecb-4258-9857-666183bdd9bd" providerId="ADAL" clId="{E8B13FBE-0BF1-4F66-ADC4-586B7DAF0025}" dt="2024-05-07T19:41:23.893" v="36" actId="207"/>
          <ac:spMkLst>
            <pc:docMk/>
            <pc:sldMk cId="3654815467" sldId="473"/>
            <ac:spMk id="28" creationId="{A69EC90A-2016-481B-9BF1-228DC86CD1A1}"/>
          </ac:spMkLst>
        </pc:spChg>
        <pc:spChg chg="mod">
          <ac:chgData name="Resetarits, Jake S. (DESE)" userId="37741e96-5ecb-4258-9857-666183bdd9bd" providerId="ADAL" clId="{E8B13FBE-0BF1-4F66-ADC4-586B7DAF0025}" dt="2024-05-07T19:41:25.845" v="37" actId="207"/>
          <ac:spMkLst>
            <pc:docMk/>
            <pc:sldMk cId="3654815467" sldId="473"/>
            <ac:spMk id="35" creationId="{99920196-D0F2-4262-A26E-9646BE1F4D39}"/>
          </ac:spMkLst>
        </pc:spChg>
      </pc:sldChg>
      <pc:sldChg chg="modSp mod">
        <pc:chgData name="Resetarits, Jake S. (DESE)" userId="37741e96-5ecb-4258-9857-666183bdd9bd" providerId="ADAL" clId="{E8B13FBE-0BF1-4F66-ADC4-586B7DAF0025}" dt="2024-05-07T19:41:09.726" v="33" actId="20577"/>
        <pc:sldMkLst>
          <pc:docMk/>
          <pc:sldMk cId="3641459902" sldId="876"/>
        </pc:sldMkLst>
        <pc:spChg chg="mod">
          <ac:chgData name="Resetarits, Jake S. (DESE)" userId="37741e96-5ecb-4258-9857-666183bdd9bd" providerId="ADAL" clId="{E8B13FBE-0BF1-4F66-ADC4-586B7DAF0025}" dt="2024-05-07T19:41:09.726" v="33" actId="20577"/>
          <ac:spMkLst>
            <pc:docMk/>
            <pc:sldMk cId="3641459902" sldId="876"/>
            <ac:spMk id="2" creationId="{29E6CC17-F3A0-46BD-9A80-BD5960378DE6}"/>
          </ac:spMkLst>
        </pc:spChg>
      </pc:sldChg>
      <pc:sldChg chg="modSp mod">
        <pc:chgData name="Resetarits, Jake S. (DESE)" userId="37741e96-5ecb-4258-9857-666183bdd9bd" providerId="ADAL" clId="{E8B13FBE-0BF1-4F66-ADC4-586B7DAF0025}" dt="2024-05-07T19:40:41.122" v="11" actId="20577"/>
        <pc:sldMkLst>
          <pc:docMk/>
          <pc:sldMk cId="3769626719" sldId="878"/>
        </pc:sldMkLst>
        <pc:spChg chg="mod">
          <ac:chgData name="Resetarits, Jake S. (DESE)" userId="37741e96-5ecb-4258-9857-666183bdd9bd" providerId="ADAL" clId="{E8B13FBE-0BF1-4F66-ADC4-586B7DAF0025}" dt="2024-05-07T19:40:41.122" v="11" actId="20577"/>
          <ac:spMkLst>
            <pc:docMk/>
            <pc:sldMk cId="3769626719" sldId="878"/>
            <ac:spMk id="2" creationId="{4AFC997A-2BB2-47B7-AE46-09FDB5D7F32F}"/>
          </ac:spMkLst>
        </pc:spChg>
      </pc:sldChg>
      <pc:sldChg chg="modSp mod">
        <pc:chgData name="Resetarits, Jake S. (DESE)" userId="37741e96-5ecb-4258-9857-666183bdd9bd" providerId="ADAL" clId="{E8B13FBE-0BF1-4F66-ADC4-586B7DAF0025}" dt="2024-05-07T19:40:54.561" v="18" actId="6549"/>
        <pc:sldMkLst>
          <pc:docMk/>
          <pc:sldMk cId="1379806916" sldId="880"/>
        </pc:sldMkLst>
        <pc:spChg chg="mod">
          <ac:chgData name="Resetarits, Jake S. (DESE)" userId="37741e96-5ecb-4258-9857-666183bdd9bd" providerId="ADAL" clId="{E8B13FBE-0BF1-4F66-ADC4-586B7DAF0025}" dt="2024-05-07T19:40:54.561" v="18" actId="6549"/>
          <ac:spMkLst>
            <pc:docMk/>
            <pc:sldMk cId="1379806916" sldId="880"/>
            <ac:spMk id="2" creationId="{4AFC997A-2BB2-47B7-AE46-09FDB5D7F32F}"/>
          </ac:spMkLst>
        </pc:spChg>
      </pc:sldChg>
      <pc:sldChg chg="modSp mod">
        <pc:chgData name="Resetarits, Jake S. (DESE)" userId="37741e96-5ecb-4258-9857-666183bdd9bd" providerId="ADAL" clId="{E8B13FBE-0BF1-4F66-ADC4-586B7DAF0025}" dt="2024-05-07T19:41:02.432" v="26" actId="20577"/>
        <pc:sldMkLst>
          <pc:docMk/>
          <pc:sldMk cId="3932178787" sldId="882"/>
        </pc:sldMkLst>
        <pc:spChg chg="mod">
          <ac:chgData name="Resetarits, Jake S. (DESE)" userId="37741e96-5ecb-4258-9857-666183bdd9bd" providerId="ADAL" clId="{E8B13FBE-0BF1-4F66-ADC4-586B7DAF0025}" dt="2024-05-07T19:41:02.432" v="26" actId="20577"/>
          <ac:spMkLst>
            <pc:docMk/>
            <pc:sldMk cId="3932178787" sldId="882"/>
            <ac:spMk id="2" creationId="{F58CCDBC-EB98-49C6-A34E-8780A0DF8C0B}"/>
          </ac:spMkLst>
        </pc:spChg>
      </pc:sldChg>
      <pc:sldChg chg="modSp mod">
        <pc:chgData name="Resetarits, Jake S. (DESE)" userId="37741e96-5ecb-4258-9857-666183bdd9bd" providerId="ADAL" clId="{E8B13FBE-0BF1-4F66-ADC4-586B7DAF0025}" dt="2024-05-07T19:40:35.024" v="5" actId="20577"/>
        <pc:sldMkLst>
          <pc:docMk/>
          <pc:sldMk cId="3481603591" sldId="884"/>
        </pc:sldMkLst>
        <pc:spChg chg="mod">
          <ac:chgData name="Resetarits, Jake S. (DESE)" userId="37741e96-5ecb-4258-9857-666183bdd9bd" providerId="ADAL" clId="{E8B13FBE-0BF1-4F66-ADC4-586B7DAF0025}" dt="2024-05-07T19:40:35.024" v="5" actId="20577"/>
          <ac:spMkLst>
            <pc:docMk/>
            <pc:sldMk cId="3481603591" sldId="884"/>
            <ac:spMk id="2" creationId="{4AFC997A-2BB2-47B7-AE46-09FDB5D7F32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c:v>
                </c:pt>
              </c:strCache>
            </c:strRef>
          </c:tx>
          <c:spPr>
            <a:solidFill>
              <a:schemeClr val="accent1"/>
            </a:solidFill>
            <a:ln>
              <a:noFill/>
            </a:ln>
            <a:effectLst/>
          </c:spPr>
          <c:invertIfNegative val="0"/>
          <c:dLbls>
            <c:dLbl>
              <c:idx val="2"/>
              <c:layout>
                <c:manualLayout>
                  <c:x val="-3.6956515413126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Sheet1!$B$2:$B$4</c:f>
              <c:numCache>
                <c:formatCode>"$"#,##0</c:formatCode>
                <c:ptCount val="3"/>
                <c:pt idx="0">
                  <c:v>990440791</c:v>
                </c:pt>
                <c:pt idx="1">
                  <c:v>737775935</c:v>
                </c:pt>
                <c:pt idx="2" formatCode="_(&quot;$&quot;* #,##0_);_(&quot;$&quot;* \(#,##0\);_(&quot;$&quot;* &quot;-&quot;_);_(@_)">
                  <c:v>194407274</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c:v>
                </c:pt>
              </c:strCache>
            </c:strRef>
          </c:tx>
          <c:spPr>
            <a:solidFill>
              <a:schemeClr val="accent2"/>
            </a:solidFill>
            <a:ln>
              <a:noFill/>
            </a:ln>
            <a:effectLst/>
          </c:spPr>
          <c:invertIfNegative val="0"/>
          <c:dLbls>
            <c:dLbl>
              <c:idx val="2"/>
              <c:layout>
                <c:manualLayout>
                  <c:x val="-3.1521733734725485E-2"/>
                  <c:y val="2.5149326602026726E-3"/>
                </c:manualLayout>
              </c:layout>
              <c:showLegendKey val="0"/>
              <c:showVal val="1"/>
              <c:showCatName val="0"/>
              <c:showSerName val="0"/>
              <c:showPercent val="0"/>
              <c:showBubbleSize val="0"/>
              <c:extLst>
                <c:ext xmlns:c15="http://schemas.microsoft.com/office/drawing/2012/chart" uri="{CE6537A1-D6FC-4f65-9D91-7224C49458BB}">
                  <c15:layout>
                    <c:manualLayout>
                      <c:w val="7.3586943925548792E-2"/>
                      <c:h val="5.2712988557848499E-2"/>
                    </c:manualLayout>
                  </c15:layout>
                </c:ext>
                <c:ext xmlns:c16="http://schemas.microsoft.com/office/drawing/2014/chart" uri="{C3380CC4-5D6E-409C-BE32-E72D297353CC}">
                  <c16:uniqueId val="{00000001-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Sheet1!$C$2:$C$4</c:f>
              <c:numCache>
                <c:formatCode>"$"#,##0</c:formatCode>
                <c:ptCount val="3"/>
                <c:pt idx="0">
                  <c:v>668182360</c:v>
                </c:pt>
                <c:pt idx="1">
                  <c:v>1181627</c:v>
                </c:pt>
                <c:pt idx="2">
                  <c:v>7641</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0056"/>
        <c:crosses val="autoZero"/>
        <c:crossBetween val="between"/>
      </c:valAx>
      <c:spPr>
        <a:noFill/>
        <a:ln>
          <a:noFill/>
        </a:ln>
        <a:effectLst/>
      </c:spPr>
    </c:plotArea>
    <c:legend>
      <c:legendPos val="b"/>
      <c:layout>
        <c:manualLayout>
          <c:xMode val="edge"/>
          <c:yMode val="edge"/>
          <c:x val="0.38449340979116742"/>
          <c:y val="0.93019754895058993"/>
          <c:w val="0.23101318041766519"/>
          <c:h val="6.98024510494101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latin typeface="Arial" panose="020B0604020202020204" pitchFamily="34" charset="0"/>
              <a:cs typeface="Arial" panose="020B0604020202020204" pitchFamily="34" charset="0"/>
            </a:rPr>
            <a:t>Develop and sustain a workforce that is </a:t>
          </a:r>
          <a:r>
            <a:rPr lang="en-US" b="1" dirty="0">
              <a:latin typeface="Arial" panose="020B0604020202020204" pitchFamily="34" charset="0"/>
              <a:cs typeface="Arial" panose="020B0604020202020204" pitchFamily="34" charset="0"/>
            </a:rPr>
            <a:t>diverse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culturally responsive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well-prepared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continuous improvement</a:t>
          </a:r>
          <a:r>
            <a:rPr lang="en-US" dirty="0">
              <a:latin typeface="Arial" panose="020B0604020202020204" pitchFamily="34" charset="0"/>
              <a:cs typeface="Arial" panose="020B0604020202020204" pitchFamily="34" charset="0"/>
            </a:rPr>
            <a:t>, so that all students have equitable access to </a:t>
          </a:r>
          <a:r>
            <a:rPr lang="en-US" b="1" dirty="0">
              <a:latin typeface="Arial" panose="020B0604020202020204" pitchFamily="34" charset="0"/>
              <a:cs typeface="Arial" panose="020B0604020202020204" pitchFamily="34" charset="0"/>
            </a:rPr>
            <a:t>effective educators</a:t>
          </a:r>
          <a:r>
            <a:rPr lang="en-US" dirty="0">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latin typeface="Arial" panose="020B0604020202020204" pitchFamily="34" charset="0"/>
              <a:cs typeface="Arial" panose="020B0604020202020204" pitchFamily="34" charset="0"/>
            </a:rPr>
            <a:t>Promote </a:t>
          </a:r>
          <a:r>
            <a:rPr lang="en-US" b="1" dirty="0">
              <a:latin typeface="Arial" panose="020B0604020202020204" pitchFamily="34" charset="0"/>
              <a:cs typeface="Arial" panose="020B0604020202020204" pitchFamily="34" charset="0"/>
            </a:rPr>
            <a:t>deeper learning</a:t>
          </a:r>
          <a:r>
            <a:rPr lang="en-US" b="0" dirty="0">
              <a:latin typeface="Arial" panose="020B0604020202020204" pitchFamily="34" charset="0"/>
              <a:cs typeface="Arial" panose="020B0604020202020204" pitchFamily="34" charset="0"/>
            </a:rPr>
            <a:t> so that </a:t>
          </a:r>
          <a:r>
            <a:rPr lang="en-US" b="1" dirty="0">
              <a:latin typeface="Arial" panose="020B0604020202020204" pitchFamily="34" charset="0"/>
              <a:cs typeface="Arial" panose="020B0604020202020204" pitchFamily="34" charset="0"/>
            </a:rPr>
            <a:t>all</a:t>
          </a:r>
          <a:r>
            <a:rPr lang="en-US" b="0" dirty="0">
              <a:latin typeface="Arial" panose="020B0604020202020204" pitchFamily="34" charset="0"/>
              <a:cs typeface="Arial" panose="020B0604020202020204" pitchFamily="34" charset="0"/>
            </a:rPr>
            <a:t> students engage in </a:t>
          </a:r>
          <a:r>
            <a:rPr lang="en-US" b="1" dirty="0">
              <a:latin typeface="Arial" panose="020B0604020202020204" pitchFamily="34" charset="0"/>
              <a:cs typeface="Arial" panose="020B0604020202020204" pitchFamily="34" charset="0"/>
            </a:rPr>
            <a:t>grade-level work</a:t>
          </a:r>
          <a:r>
            <a:rPr lang="en-US" b="0" dirty="0">
              <a:latin typeface="Arial" panose="020B0604020202020204" pitchFamily="34" charset="0"/>
              <a:cs typeface="Arial" panose="020B0604020202020204" pitchFamily="34" charset="0"/>
            </a:rPr>
            <a:t> that is </a:t>
          </a:r>
          <a:r>
            <a:rPr lang="en-US" b="1" dirty="0">
              <a:latin typeface="Arial" panose="020B0604020202020204" pitchFamily="34" charset="0"/>
              <a:cs typeface="Arial" panose="020B0604020202020204" pitchFamily="34" charset="0"/>
            </a:rPr>
            <a:t>real-world</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relevant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interactive</a:t>
          </a:r>
          <a:r>
            <a:rPr lang="en-US" b="0" dirty="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Arial" panose="020B0604020202020204" pitchFamily="34" charset="0"/>
              <a:cs typeface="Arial" panose="020B0604020202020204" pitchFamily="34" charset="0"/>
            </a:rPr>
            <a:t>Cultivate systems to support the </a:t>
          </a:r>
          <a:r>
            <a:rPr lang="en-US" b="1" dirty="0">
              <a:latin typeface="Arial" panose="020B0604020202020204" pitchFamily="34" charset="0"/>
              <a:cs typeface="Arial" panose="020B0604020202020204" pitchFamily="34" charset="0"/>
            </a:rPr>
            <a:t>whole student</a:t>
          </a:r>
          <a:r>
            <a:rPr lang="en-US" dirty="0">
              <a:latin typeface="Arial" panose="020B0604020202020204" pitchFamily="34" charset="0"/>
              <a:cs typeface="Arial" panose="020B0604020202020204" pitchFamily="34" charset="0"/>
            </a:rPr>
            <a:t> and foster </a:t>
          </a:r>
          <a:r>
            <a:rPr lang="en-US" b="1" dirty="0">
              <a:latin typeface="Arial" panose="020B0604020202020204" pitchFamily="34" charset="0"/>
              <a:cs typeface="Arial" panose="020B0604020202020204" pitchFamily="34" charset="0"/>
            </a:rPr>
            <a:t>joyful</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healthy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and supportive</a:t>
          </a:r>
          <a:r>
            <a:rPr lang="en-US" dirty="0">
              <a:latin typeface="Arial" panose="020B0604020202020204" pitchFamily="34" charset="0"/>
              <a:cs typeface="Arial" panose="020B0604020202020204" pitchFamily="34" charset="0"/>
            </a:rPr>
            <a:t> learning environments so that all students feel </a:t>
          </a:r>
          <a:r>
            <a:rPr lang="en-US" b="1" dirty="0">
              <a:latin typeface="Arial" panose="020B0604020202020204" pitchFamily="34" charset="0"/>
              <a:cs typeface="Arial" panose="020B0604020202020204" pitchFamily="34" charset="0"/>
            </a:rPr>
            <a:t>valued</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connected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nourished</a:t>
          </a:r>
          <a:r>
            <a:rPr lang="en-US"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ready to learn.</a:t>
          </a:r>
          <a:endParaRPr lang="en-US" dirty="0">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Cultivate systems to support the </a:t>
          </a:r>
          <a:r>
            <a:rPr lang="en-US" sz="1700" b="1" kern="1200" dirty="0">
              <a:latin typeface="Arial" panose="020B0604020202020204" pitchFamily="34" charset="0"/>
              <a:cs typeface="Arial" panose="020B0604020202020204" pitchFamily="34" charset="0"/>
            </a:rPr>
            <a:t>whole student</a:t>
          </a:r>
          <a:r>
            <a:rPr lang="en-US" sz="1700" kern="1200" dirty="0">
              <a:latin typeface="Arial" panose="020B0604020202020204" pitchFamily="34" charset="0"/>
              <a:cs typeface="Arial" panose="020B0604020202020204" pitchFamily="34" charset="0"/>
            </a:rPr>
            <a:t> and foster </a:t>
          </a:r>
          <a:r>
            <a:rPr lang="en-US" sz="1700" b="1" kern="1200" dirty="0">
              <a:latin typeface="Arial" panose="020B0604020202020204" pitchFamily="34" charset="0"/>
              <a:cs typeface="Arial" panose="020B0604020202020204" pitchFamily="34" charset="0"/>
            </a:rPr>
            <a:t>joyful</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healthy</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and supportive</a:t>
          </a:r>
          <a:r>
            <a:rPr lang="en-US" sz="1700" kern="1200" dirty="0">
              <a:latin typeface="Arial" panose="020B0604020202020204" pitchFamily="34" charset="0"/>
              <a:cs typeface="Arial" panose="020B0604020202020204" pitchFamily="34" charset="0"/>
            </a:rPr>
            <a:t> learning environments so that all students feel </a:t>
          </a:r>
          <a:r>
            <a:rPr lang="en-US" sz="1700" b="1" kern="1200" dirty="0">
              <a:latin typeface="Arial" panose="020B0604020202020204" pitchFamily="34" charset="0"/>
              <a:cs typeface="Arial" panose="020B0604020202020204" pitchFamily="34" charset="0"/>
            </a:rPr>
            <a:t>valued</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connected</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nourished</a:t>
          </a:r>
          <a:r>
            <a:rPr lang="en-US" sz="1700" kern="1200" dirty="0">
              <a:latin typeface="Arial" panose="020B0604020202020204" pitchFamily="34" charset="0"/>
              <a:cs typeface="Arial" panose="020B0604020202020204" pitchFamily="34" charset="0"/>
            </a:rPr>
            <a:t>, and</a:t>
          </a:r>
          <a:r>
            <a:rPr lang="en-US" sz="1700" b="1" kern="1200" dirty="0">
              <a:latin typeface="Arial" panose="020B0604020202020204" pitchFamily="34" charset="0"/>
              <a:cs typeface="Arial" panose="020B0604020202020204" pitchFamily="34" charset="0"/>
            </a:rPr>
            <a:t> ready to learn.</a:t>
          </a:r>
          <a:endParaRPr lang="en-US" sz="1700" kern="1200" dirty="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Arial" panose="020B0604020202020204" pitchFamily="34" charset="0"/>
              <a:cs typeface="Arial" panose="020B0604020202020204" pitchFamily="34" charset="0"/>
            </a:rPr>
            <a:t>Promote </a:t>
          </a:r>
          <a:r>
            <a:rPr lang="en-US" sz="1700" b="1" kern="1200" dirty="0">
              <a:latin typeface="Arial" panose="020B0604020202020204" pitchFamily="34" charset="0"/>
              <a:cs typeface="Arial" panose="020B0604020202020204" pitchFamily="34" charset="0"/>
            </a:rPr>
            <a:t>deeper learning</a:t>
          </a:r>
          <a:r>
            <a:rPr lang="en-US" sz="1700" b="0" kern="1200" dirty="0">
              <a:latin typeface="Arial" panose="020B0604020202020204" pitchFamily="34" charset="0"/>
              <a:cs typeface="Arial" panose="020B0604020202020204" pitchFamily="34" charset="0"/>
            </a:rPr>
            <a:t> so that </a:t>
          </a:r>
          <a:r>
            <a:rPr lang="en-US" sz="1700" b="1" kern="1200" dirty="0">
              <a:latin typeface="Arial" panose="020B0604020202020204" pitchFamily="34" charset="0"/>
              <a:cs typeface="Arial" panose="020B0604020202020204" pitchFamily="34" charset="0"/>
            </a:rPr>
            <a:t>all</a:t>
          </a:r>
          <a:r>
            <a:rPr lang="en-US" sz="1700" b="0" kern="1200" dirty="0">
              <a:latin typeface="Arial" panose="020B0604020202020204" pitchFamily="34" charset="0"/>
              <a:cs typeface="Arial" panose="020B0604020202020204" pitchFamily="34" charset="0"/>
            </a:rPr>
            <a:t> students engage in </a:t>
          </a:r>
          <a:r>
            <a:rPr lang="en-US" sz="1700" b="1" kern="1200" dirty="0">
              <a:latin typeface="Arial" panose="020B0604020202020204" pitchFamily="34" charset="0"/>
              <a:cs typeface="Arial" panose="020B0604020202020204" pitchFamily="34" charset="0"/>
            </a:rPr>
            <a:t>grade-level work</a:t>
          </a:r>
          <a:r>
            <a:rPr lang="en-US" sz="1700" b="0" kern="1200" dirty="0">
              <a:latin typeface="Arial" panose="020B0604020202020204" pitchFamily="34" charset="0"/>
              <a:cs typeface="Arial" panose="020B0604020202020204" pitchFamily="34" charset="0"/>
            </a:rPr>
            <a:t> that is </a:t>
          </a:r>
          <a:r>
            <a:rPr lang="en-US" sz="1700" b="1" kern="1200" dirty="0">
              <a:latin typeface="Arial" panose="020B0604020202020204" pitchFamily="34" charset="0"/>
              <a:cs typeface="Arial" panose="020B0604020202020204" pitchFamily="34" charset="0"/>
            </a:rPr>
            <a:t>real-world</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relevant</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t>
          </a:r>
          <a:r>
            <a:rPr lang="en-US" sz="1700" b="0" kern="1200" dirty="0">
              <a:latin typeface="Arial" panose="020B0604020202020204" pitchFamily="34" charset="0"/>
              <a:cs typeface="Arial" panose="020B0604020202020204" pitchFamily="34" charset="0"/>
            </a:rPr>
            <a:t>and</a:t>
          </a:r>
          <a:r>
            <a:rPr lang="en-US" sz="1700" b="1" kern="1200" dirty="0">
              <a:latin typeface="Arial" panose="020B0604020202020204" pitchFamily="34" charset="0"/>
              <a:cs typeface="Arial" panose="020B0604020202020204" pitchFamily="34" charset="0"/>
            </a:rPr>
            <a:t> interactive</a:t>
          </a:r>
          <a:r>
            <a:rPr lang="en-US" sz="1700" b="0" kern="1200" dirty="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Develop and sustain a workforce that is </a:t>
          </a:r>
          <a:r>
            <a:rPr lang="en-US" sz="1700" b="1" kern="1200" dirty="0">
              <a:latin typeface="Arial" panose="020B0604020202020204" pitchFamily="34" charset="0"/>
              <a:cs typeface="Arial" panose="020B0604020202020204" pitchFamily="34" charset="0"/>
            </a:rPr>
            <a:t>diverse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culturally responsive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well-prepared</a:t>
          </a:r>
          <a:r>
            <a:rPr lang="en-US" sz="1700" kern="1200" dirty="0">
              <a:latin typeface="Arial" panose="020B0604020202020204" pitchFamily="34" charset="0"/>
              <a:cs typeface="Arial" panose="020B0604020202020204" pitchFamily="34" charset="0"/>
            </a:rPr>
            <a:t>, and committed to </a:t>
          </a:r>
          <a:r>
            <a:rPr lang="en-US" sz="1700" b="1" kern="1200" dirty="0">
              <a:latin typeface="Arial" panose="020B0604020202020204" pitchFamily="34" charset="0"/>
              <a:cs typeface="Arial" panose="020B0604020202020204" pitchFamily="34" charset="0"/>
            </a:rPr>
            <a:t>continuous improvement</a:t>
          </a:r>
          <a:r>
            <a:rPr lang="en-US" sz="1700" kern="1200" dirty="0">
              <a:latin typeface="Arial" panose="020B0604020202020204" pitchFamily="34" charset="0"/>
              <a:cs typeface="Arial" panose="020B0604020202020204" pitchFamily="34" charset="0"/>
            </a:rPr>
            <a:t>, so that all students have equitable access to </a:t>
          </a:r>
          <a:r>
            <a:rPr lang="en-US" sz="1700" b="1" kern="1200" dirty="0">
              <a:latin typeface="Arial" panose="020B0604020202020204" pitchFamily="34" charset="0"/>
              <a:cs typeface="Arial" panose="020B0604020202020204" pitchFamily="34" charset="0"/>
            </a:rPr>
            <a:t>effective educators</a:t>
          </a:r>
          <a:r>
            <a:rPr lang="en-US" sz="1700" kern="1200" dirty="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0.52174</cdr:x>
      <cdr:y>0.35423</cdr:y>
    </cdr:from>
    <cdr:to>
      <cdr:x>0.59107</cdr:x>
      <cdr:y>0.4354</cdr:y>
    </cdr:to>
    <cdr:sp macro="" textlink="">
      <cdr:nvSpPr>
        <cdr:cNvPr id="2" name="TextBox 1">
          <a:extLst xmlns:a="http://schemas.openxmlformats.org/drawingml/2006/main">
            <a:ext uri="{FF2B5EF4-FFF2-40B4-BE49-F238E27FC236}">
              <a16:creationId xmlns:a16="http://schemas.microsoft.com/office/drawing/2014/main" id="{CF8D3FE8-1D47-4CE4-BAB3-2C00E9D6B101}"/>
            </a:ext>
          </a:extLst>
        </cdr:cNvPr>
        <cdr:cNvSpPr txBox="1"/>
      </cdr:nvSpPr>
      <cdr:spPr>
        <a:xfrm xmlns:a="http://schemas.openxmlformats.org/drawingml/2006/main">
          <a:off x="6096000" y="1788792"/>
          <a:ext cx="810052" cy="409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99.85%</a:t>
          </a:r>
        </a:p>
      </cdr:txBody>
    </cdr:sp>
  </cdr:relSizeAnchor>
  <cdr:relSizeAnchor xmlns:cdr="http://schemas.openxmlformats.org/drawingml/2006/chartDrawing">
    <cdr:from>
      <cdr:x>0</cdr:x>
      <cdr:y>0.08013</cdr:y>
    </cdr:from>
    <cdr:to>
      <cdr:x>0.13654</cdr:x>
      <cdr:y>0.79008</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404643"/>
          <a:ext cx="1595336" cy="3585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$194,414,915</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8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$738,957,562</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4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$1,658,623,151</a:t>
          </a:r>
        </a:p>
      </cdr:txBody>
    </cdr:sp>
  </cdr:relSizeAnchor>
  <cdr:relSizeAnchor xmlns:cdr="http://schemas.openxmlformats.org/drawingml/2006/chartDrawing">
    <cdr:from>
      <cdr:x>0.36659</cdr:x>
      <cdr:y>0.62013</cdr:y>
    </cdr:from>
    <cdr:to>
      <cdr:x>0.43042</cdr:x>
      <cdr:y>0.66408</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4283224" y="3131548"/>
          <a:ext cx="745790" cy="22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60%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5/9/2024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145549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32</a:t>
            </a:fld>
            <a:endParaRPr lang="en-US" dirty="0"/>
          </a:p>
        </p:txBody>
      </p:sp>
    </p:spTree>
    <p:extLst>
      <p:ext uri="{BB962C8B-B14F-4D97-AF65-F5344CB8AC3E}">
        <p14:creationId xmlns:p14="http://schemas.microsoft.com/office/powerpoint/2010/main" val="134474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33</a:t>
            </a:fld>
            <a:endParaRPr lang="en-US" dirty="0"/>
          </a:p>
        </p:txBody>
      </p:sp>
    </p:spTree>
    <p:extLst>
      <p:ext uri="{BB962C8B-B14F-4D97-AF65-F5344CB8AC3E}">
        <p14:creationId xmlns:p14="http://schemas.microsoft.com/office/powerpoint/2010/main" val="30528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Department’s new educational vision sets an ambitious and long-term expectation of the learning experiences for students across the Commonwealth. The Department is deeply committed to providing aligned supports to districts, schools, and programs so that this vision may become a reality. As such, DESE has identified three key strategic objectives that it will focus on strengthening over the next four years.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3225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133277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6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dirty="0"/>
          </a:p>
        </p:txBody>
      </p:sp>
    </p:spTree>
    <p:extLst>
      <p:ext uri="{BB962C8B-B14F-4D97-AF65-F5344CB8AC3E}">
        <p14:creationId xmlns:p14="http://schemas.microsoft.com/office/powerpoint/2010/main" val="1629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28</a:t>
            </a:fld>
            <a:endParaRPr lang="en-US" dirty="0"/>
          </a:p>
        </p:txBody>
      </p:sp>
    </p:spTree>
    <p:extLst>
      <p:ext uri="{BB962C8B-B14F-4D97-AF65-F5344CB8AC3E}">
        <p14:creationId xmlns:p14="http://schemas.microsoft.com/office/powerpoint/2010/main" val="394720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314138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30</a:t>
            </a:fld>
            <a:endParaRPr lang="en-US" dirty="0"/>
          </a:p>
        </p:txBody>
      </p:sp>
    </p:spTree>
    <p:extLst>
      <p:ext uri="{BB962C8B-B14F-4D97-AF65-F5344CB8AC3E}">
        <p14:creationId xmlns:p14="http://schemas.microsoft.com/office/powerpoint/2010/main" val="294201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606060"/>
                </a:solidFill>
                <a:effectLst/>
                <a:latin typeface="Helvetica" panose="020B0604020202020204" pitchFamily="34" charset="0"/>
                <a:ea typeface="Times New Roman" panose="02020603050405020304" pitchFamily="18" charset="0"/>
              </a:rPr>
              <a:t>for each late liquidation request to ensure that expenditures have been obligated in a timely manner, that there is a justification for the request beyond simply needing additional time to spend down funds, and an assurance that districts have been assessed for risk and have sufficient “capacity for liquidating funds within the extended period.”</a:t>
            </a:r>
            <a:endParaRPr lang="en-US" dirty="0"/>
          </a:p>
        </p:txBody>
      </p:sp>
      <p:sp>
        <p:nvSpPr>
          <p:cNvPr id="4" name="Slide Number Placeholder 3"/>
          <p:cNvSpPr>
            <a:spLocks noGrp="1"/>
          </p:cNvSpPr>
          <p:nvPr>
            <p:ph type="sldNum" sz="quarter" idx="5"/>
          </p:nvPr>
        </p:nvSpPr>
        <p:spPr/>
        <p:txBody>
          <a:bodyPr/>
          <a:lstStyle/>
          <a:p>
            <a:fld id="{6E3E53BC-F257-4F1B-8FB1-D295B9EC3AE4}" type="slidenum">
              <a:rPr lang="en-US" smtClean="0"/>
              <a:t>31</a:t>
            </a:fld>
            <a:endParaRPr lang="en-US" dirty="0"/>
          </a:p>
        </p:txBody>
      </p:sp>
    </p:spTree>
    <p:extLst>
      <p:ext uri="{BB962C8B-B14F-4D97-AF65-F5344CB8AC3E}">
        <p14:creationId xmlns:p14="http://schemas.microsoft.com/office/powerpoint/2010/main" val="80793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federalgrants/esser" TargetMode="External"/><Relationship Id="rId2" Type="http://schemas.openxmlformats.org/officeDocument/2006/relationships/hyperlink" Target="https://www.doe.mass.edu/federalgrants/esser/final-approval-request.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oese.ed.gov/files/2024/03/DCL-and-Guidance-Recording-and-Reporting-Federal-Interest.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e.mass.edu/federalgrants/resources/obligation-performance-liquidation.doc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doe.mass.edu/federalgrants/esser/late-liquidation-instructions.docx" TargetMode="External"/><Relationship Id="rId4" Type="http://schemas.openxmlformats.org/officeDocument/2006/relationships/hyperlink" Target="https://www.doe.mass.edu/federalgrants/esser/esser3-late-liquidation-qrg.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dirty="0">
                <a:latin typeface="Arial"/>
                <a:cs typeface="Arial"/>
              </a:rPr>
              <a:t>The ESSER III Homestretch</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r>
              <a:rPr lang="en-US" dirty="0">
                <a:solidFill>
                  <a:schemeClr val="accent1">
                    <a:lumMod val="50000"/>
                  </a:schemeClr>
                </a:solidFill>
              </a:rPr>
              <a:t>May 13, 2024</a:t>
            </a:r>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Reminders – Data Collection cont.</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FY23 ESSER Data Collection window closed last Friday 5/10.</a:t>
            </a:r>
          </a:p>
          <a:p>
            <a:r>
              <a:rPr lang="en-US" dirty="0">
                <a:solidFill>
                  <a:schemeClr val="accent1">
                    <a:lumMod val="50000"/>
                  </a:schemeClr>
                </a:solidFill>
              </a:rPr>
              <a:t>If you failed to submit, please contact me ASAP, as I’m submitting this year’s data to the feds this Friday</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48160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the 20% rule</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Districts must use at least 20% of funds to combat loss of instructional time/learning loss by using evidence-based practices </a:t>
            </a:r>
          </a:p>
          <a:p>
            <a:pPr lvl="1"/>
            <a:r>
              <a:rPr lang="en-US" dirty="0">
                <a:solidFill>
                  <a:schemeClr val="accent1">
                    <a:lumMod val="50000"/>
                  </a:schemeClr>
                </a:solidFill>
              </a:rPr>
              <a:t>US Dept of Ed. data collection asks for a separate accounting of this 20% reserve</a:t>
            </a:r>
          </a:p>
          <a:p>
            <a:pPr lvl="1"/>
            <a:r>
              <a:rPr lang="en-US" dirty="0">
                <a:solidFill>
                  <a:schemeClr val="accent1">
                    <a:lumMod val="50000"/>
                  </a:schemeClr>
                </a:solidFill>
              </a:rPr>
              <a:t>Similarly, in your grant applications, you budgeted for the 20% reserve separately</a:t>
            </a:r>
          </a:p>
          <a:p>
            <a:r>
              <a:rPr lang="en-US" dirty="0">
                <a:solidFill>
                  <a:schemeClr val="accent1">
                    <a:lumMod val="50000"/>
                  </a:schemeClr>
                </a:solidFill>
              </a:rPr>
              <a:t>Please be sure that this requirement is met, and that records are kept so that accurate and compliant data can be reported to the feds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36706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Maintenance of Equity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dirty="0">
                <a:solidFill>
                  <a:schemeClr val="accent1">
                    <a:lumMod val="50000"/>
                  </a:schemeClr>
                </a:solidFill>
              </a:rPr>
              <a:t>ESSER-III requires all districts to Maintain Equity for their highest poverty schools (highest quartile) this fiscal year.</a:t>
            </a:r>
          </a:p>
          <a:p>
            <a:pPr lvl="1"/>
            <a:r>
              <a:rPr lang="en-US" dirty="0">
                <a:solidFill>
                  <a:schemeClr val="accent1">
                    <a:lumMod val="50000"/>
                  </a:schemeClr>
                </a:solidFill>
              </a:rPr>
              <a:t>There is no disproportionate reduction in combined State and local per pupil funding compared to all schools served by the LEA in that fiscal year</a:t>
            </a:r>
          </a:p>
          <a:p>
            <a:pPr lvl="1"/>
            <a:r>
              <a:rPr lang="en-US" dirty="0">
                <a:solidFill>
                  <a:schemeClr val="accent1">
                    <a:lumMod val="50000"/>
                  </a:schemeClr>
                </a:solidFill>
              </a:rPr>
              <a:t>There is no disproportionate reduction in the number of FTE staff per pupil compared to all schools served by the LEA in that fiscal year</a:t>
            </a:r>
          </a:p>
          <a:p>
            <a:r>
              <a:rPr lang="en-US" dirty="0">
                <a:solidFill>
                  <a:schemeClr val="accent1">
                    <a:lumMod val="50000"/>
                  </a:schemeClr>
                </a:solidFill>
              </a:rPr>
              <a:t>DESE will be collecting 2023-24 waivers (if necessary) for districts not in compliance during the data collection period</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24927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205273" y="288925"/>
            <a:ext cx="11986727" cy="679450"/>
          </a:xfrm>
        </p:spPr>
        <p:txBody>
          <a:bodyPr>
            <a:normAutofit fontScale="90000"/>
          </a:bodyPr>
          <a:lstStyle/>
          <a:p>
            <a:r>
              <a:rPr lang="en-US" dirty="0">
                <a:solidFill>
                  <a:schemeClr val="accent1">
                    <a:lumMod val="50000"/>
                  </a:schemeClr>
                </a:solidFill>
              </a:rPr>
              <a:t>ESSER III Reminders – Changing Your Plans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3200" dirty="0">
                <a:solidFill>
                  <a:schemeClr val="accent1">
                    <a:lumMod val="50000"/>
                  </a:schemeClr>
                </a:solidFill>
              </a:rPr>
              <a:t>Many districts are making changes to their ESSER-III plans</a:t>
            </a:r>
          </a:p>
          <a:p>
            <a:pPr lvl="1"/>
            <a:r>
              <a:rPr lang="en-US" sz="2800" dirty="0">
                <a:solidFill>
                  <a:schemeClr val="accent1">
                    <a:lumMod val="50000"/>
                  </a:schemeClr>
                </a:solidFill>
              </a:rPr>
              <a:t>If a district is making substantial changes to its approved ESSER III plan, USED has set an expectation that stakeholder outreach should be done.</a:t>
            </a:r>
          </a:p>
          <a:p>
            <a:pPr lvl="1"/>
            <a:r>
              <a:rPr lang="en-US" sz="2800" dirty="0">
                <a:solidFill>
                  <a:schemeClr val="accent1">
                    <a:lumMod val="50000"/>
                  </a:schemeClr>
                </a:solidFill>
              </a:rPr>
              <a:t>If the changes are insignificant, stakeholder outreach would not be necessary.</a:t>
            </a:r>
          </a:p>
          <a:p>
            <a:r>
              <a:rPr lang="en-US" sz="3200" dirty="0">
                <a:solidFill>
                  <a:schemeClr val="accent1">
                    <a:lumMod val="50000"/>
                  </a:schemeClr>
                </a:solidFill>
              </a:rPr>
              <a:t>Plans must stay on your website until October 1, 2024, regardless of whether you’ve closed out the grant</a:t>
            </a:r>
          </a:p>
          <a:p>
            <a:endParaRPr lang="en-US" dirty="0"/>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7492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Reminders – Capital Projects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i="1" dirty="0">
                <a:solidFill>
                  <a:schemeClr val="accent1">
                    <a:lumMod val="50000"/>
                  </a:schemeClr>
                </a:solidFill>
              </a:rPr>
              <a:t>Prior to seeking reimbursement </a:t>
            </a:r>
            <a:r>
              <a:rPr lang="en-US" dirty="0">
                <a:solidFill>
                  <a:schemeClr val="accent1">
                    <a:lumMod val="50000"/>
                  </a:schemeClr>
                </a:solidFill>
              </a:rPr>
              <a:t>for ESSER </a:t>
            </a:r>
            <a:r>
              <a:rPr lang="en-US" b="1" dirty="0">
                <a:solidFill>
                  <a:schemeClr val="accent1">
                    <a:lumMod val="50000"/>
                  </a:schemeClr>
                </a:solidFill>
              </a:rPr>
              <a:t>construction</a:t>
            </a:r>
            <a:r>
              <a:rPr lang="en-US" dirty="0">
                <a:solidFill>
                  <a:schemeClr val="accent1">
                    <a:lumMod val="50000"/>
                  </a:schemeClr>
                </a:solidFill>
              </a:rPr>
              <a:t> projects, districts must submit to liaison:</a:t>
            </a:r>
          </a:p>
          <a:p>
            <a:pPr lvl="1"/>
            <a:r>
              <a:rPr lang="en-US" dirty="0">
                <a:hlinkClick r:id="rId2"/>
              </a:rPr>
              <a:t>Request for Final Approval Form</a:t>
            </a:r>
            <a:endParaRPr lang="en-US" dirty="0"/>
          </a:p>
          <a:p>
            <a:pPr lvl="1"/>
            <a:r>
              <a:rPr lang="en-US" dirty="0">
                <a:solidFill>
                  <a:schemeClr val="accent1">
                    <a:lumMod val="50000"/>
                  </a:schemeClr>
                </a:solidFill>
              </a:rPr>
              <a:t>Final bid/quote/purchase order</a:t>
            </a:r>
          </a:p>
          <a:p>
            <a:pPr lvl="1"/>
            <a:r>
              <a:rPr lang="en-US" dirty="0">
                <a:solidFill>
                  <a:schemeClr val="accent1">
                    <a:lumMod val="50000"/>
                  </a:schemeClr>
                </a:solidFill>
              </a:rPr>
              <a:t>Plans demonstrating all required approvals, certifications, signoffs</a:t>
            </a:r>
          </a:p>
          <a:p>
            <a:pPr lvl="1"/>
            <a:r>
              <a:rPr lang="en-US" dirty="0">
                <a:solidFill>
                  <a:schemeClr val="accent1">
                    <a:lumMod val="50000"/>
                  </a:schemeClr>
                </a:solidFill>
              </a:rPr>
              <a:t>Building permits</a:t>
            </a:r>
          </a:p>
          <a:p>
            <a:r>
              <a:rPr lang="en-US" dirty="0">
                <a:solidFill>
                  <a:schemeClr val="accent1">
                    <a:lumMod val="50000"/>
                  </a:schemeClr>
                </a:solidFill>
              </a:rPr>
              <a:t>For ESSER </a:t>
            </a:r>
            <a:r>
              <a:rPr lang="en-US" b="1" dirty="0">
                <a:solidFill>
                  <a:schemeClr val="accent1">
                    <a:lumMod val="50000"/>
                  </a:schemeClr>
                </a:solidFill>
              </a:rPr>
              <a:t>minor remodel, repair, or maintenance</a:t>
            </a:r>
            <a:r>
              <a:rPr lang="en-US" dirty="0">
                <a:solidFill>
                  <a:schemeClr val="accent1">
                    <a:lumMod val="50000"/>
                  </a:schemeClr>
                </a:solidFill>
              </a:rPr>
              <a:t> projects, districts must submit to liaison:</a:t>
            </a:r>
          </a:p>
          <a:p>
            <a:pPr lvl="1"/>
            <a:r>
              <a:rPr lang="en-US" dirty="0">
                <a:hlinkClick r:id="rId2"/>
              </a:rPr>
              <a:t>Request for Final Approval Form</a:t>
            </a:r>
            <a:endParaRPr lang="en-US" dirty="0"/>
          </a:p>
          <a:p>
            <a:pPr lvl="1"/>
            <a:r>
              <a:rPr lang="en-US" dirty="0">
                <a:solidFill>
                  <a:schemeClr val="accent1">
                    <a:lumMod val="50000"/>
                  </a:schemeClr>
                </a:solidFill>
              </a:rPr>
              <a:t>Final bid/quote/purchase order</a:t>
            </a:r>
          </a:p>
          <a:p>
            <a:pPr lvl="1"/>
            <a:endParaRPr lang="en-US" dirty="0">
              <a:solidFill>
                <a:schemeClr val="accent1">
                  <a:lumMod val="50000"/>
                </a:schemeClr>
              </a:solidFill>
            </a:endParaRPr>
          </a:p>
          <a:p>
            <a:pPr marL="0" indent="0" algn="ctr">
              <a:buNone/>
            </a:pPr>
            <a:r>
              <a:rPr lang="en-US" sz="2400" dirty="0">
                <a:solidFill>
                  <a:schemeClr val="accent1">
                    <a:lumMod val="50000"/>
                  </a:schemeClr>
                </a:solidFill>
              </a:rPr>
              <a:t>Visit our ESSER page for more info: </a:t>
            </a:r>
            <a:r>
              <a:rPr lang="en-US" sz="2400" dirty="0">
                <a:hlinkClick r:id="rId3"/>
              </a:rPr>
              <a:t>https://www.doe.mass.edu/federalgrants/esser</a:t>
            </a:r>
            <a:r>
              <a:rPr lang="en-US" sz="2400" dirty="0"/>
              <a:t> </a:t>
            </a:r>
            <a:endParaRPr lang="en-US" sz="2400" b="0" i="0" dirty="0">
              <a:solidFill>
                <a:srgbClr val="222222"/>
              </a:solidFill>
              <a:effectLst/>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4805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ESSER III Reminders – Davis-Bacon Prevailing Wages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2000" dirty="0">
                <a:solidFill>
                  <a:schemeClr val="accent1">
                    <a:lumMod val="50000"/>
                  </a:schemeClr>
                </a:solidFill>
              </a:rPr>
              <a:t>Applies to all facilities contracts more than $2,000 paid in whole or in part with federal grant dollars (except IVAQ FC 209)</a:t>
            </a:r>
          </a:p>
          <a:p>
            <a:r>
              <a:rPr lang="en-US" sz="2000" dirty="0">
                <a:solidFill>
                  <a:schemeClr val="accent1">
                    <a:lumMod val="50000"/>
                  </a:schemeClr>
                </a:solidFill>
              </a:rPr>
              <a:t>Paying prevailing wages under Massachusetts law is not sufficient.</a:t>
            </a:r>
          </a:p>
          <a:p>
            <a:r>
              <a:rPr lang="en-US" sz="2000" dirty="0">
                <a:solidFill>
                  <a:schemeClr val="accent1">
                    <a:lumMod val="50000"/>
                  </a:schemeClr>
                </a:solidFill>
              </a:rPr>
              <a:t>Where a project receives both federal and state/local funding, the project may be subject to both Davis-Bacon prevailing wage requirements and state or local laws that similarly require payment of prevailing wage rates set by the state or locality.</a:t>
            </a:r>
          </a:p>
          <a:p>
            <a:r>
              <a:rPr lang="en-US" sz="2000" dirty="0">
                <a:solidFill>
                  <a:schemeClr val="accent1">
                    <a:lumMod val="50000"/>
                  </a:schemeClr>
                </a:solidFill>
              </a:rPr>
              <a:t>Where both federal and state/local prevailing wage requirements apply, contractors must pay whichever rate is higher for each job classification and meet whichever requirements are more protective of workers.</a:t>
            </a:r>
          </a:p>
          <a:p>
            <a:r>
              <a:rPr lang="en-US" sz="2000" dirty="0">
                <a:solidFill>
                  <a:schemeClr val="accent1">
                    <a:lumMod val="50000"/>
                  </a:schemeClr>
                </a:solidFill>
              </a:rPr>
              <a:t>Davis-Bacon prevailing wage rates are set by county and can be found on https://sam.gov (see guidance on how to find applicable federal wage rates here).</a:t>
            </a:r>
          </a:p>
          <a:p>
            <a:r>
              <a:rPr lang="en-US" sz="2000" dirty="0">
                <a:solidFill>
                  <a:schemeClr val="accent1">
                    <a:lumMod val="50000"/>
                  </a:schemeClr>
                </a:solidFill>
              </a:rPr>
              <a:t>Davis-Bacon requires that districts receive certified payroll records </a:t>
            </a:r>
            <a:r>
              <a:rPr lang="en-US" sz="2000" b="1" u="sng" dirty="0">
                <a:solidFill>
                  <a:schemeClr val="accent1">
                    <a:lumMod val="50000"/>
                  </a:schemeClr>
                </a:solidFill>
              </a:rPr>
              <a:t>weekly</a:t>
            </a:r>
            <a:r>
              <a:rPr lang="en-US" sz="2000" dirty="0">
                <a:solidFill>
                  <a:schemeClr val="accent1">
                    <a:lumMod val="50000"/>
                  </a:schemeClr>
                </a:solidFill>
              </a:rPr>
              <a:t> and other monitoring of contractors/subcontractors to ensure accurate weekly payment of required wage rates and retention of those records, among other responsibilities.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62544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Updates – What’s New?</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112020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sz="2400" dirty="0">
                <a:solidFill>
                  <a:schemeClr val="accent1">
                    <a:lumMod val="50000"/>
                  </a:schemeClr>
                </a:solidFill>
              </a:rPr>
              <a:t>USED has issued new guidance this Spring with details on how and when federal grant recipients must record a federal interest in property that was improved with federal ESSER funds “in the official real property records for the jurisdiction in which the improved or purchased property is located” (typically the Registry of Deeds)</a:t>
            </a: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661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 cont.</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Recording</a:t>
            </a:r>
            <a:endParaRPr lang="en-US" sz="2400" b="1" dirty="0">
              <a:solidFill>
                <a:schemeClr val="accent1">
                  <a:lumMod val="50000"/>
                </a:schemeClr>
              </a:solidFill>
            </a:endParaRPr>
          </a:p>
          <a:p>
            <a:r>
              <a:rPr lang="en-US" sz="2400" dirty="0">
                <a:solidFill>
                  <a:schemeClr val="accent1">
                    <a:lumMod val="50000"/>
                  </a:schemeClr>
                </a:solidFill>
              </a:rPr>
              <a:t>Generally, recording applies only to real property improvements using $1 million or more in ESSER funds.</a:t>
            </a:r>
          </a:p>
          <a:p>
            <a:r>
              <a:rPr lang="en-US" sz="2400" dirty="0">
                <a:solidFill>
                  <a:schemeClr val="accent1">
                    <a:lumMod val="50000"/>
                  </a:schemeClr>
                </a:solidFill>
              </a:rPr>
              <a:t>Those required to record a federal interest must do so by January 28, 2025. </a:t>
            </a:r>
          </a:p>
          <a:p>
            <a:r>
              <a:rPr lang="en-US" sz="2400" dirty="0">
                <a:solidFill>
                  <a:schemeClr val="accent1">
                    <a:lumMod val="50000"/>
                  </a:schemeClr>
                </a:solidFill>
              </a:rPr>
              <a:t>While the </a:t>
            </a:r>
            <a:r>
              <a:rPr lang="en-US" sz="2400" dirty="0">
                <a:solidFill>
                  <a:schemeClr val="accent1">
                    <a:lumMod val="50000"/>
                  </a:schemeClr>
                </a:solidFill>
                <a:hlinkClick r:id="rId2"/>
              </a:rPr>
              <a:t>USED guidance </a:t>
            </a:r>
            <a:r>
              <a:rPr lang="en-US" sz="2400" dirty="0">
                <a:solidFill>
                  <a:schemeClr val="accent1">
                    <a:lumMod val="50000"/>
                  </a:schemeClr>
                </a:solidFill>
              </a:rPr>
              <a:t>does not provide a form, it does list the elements that notices of federal interest must contain. </a:t>
            </a:r>
          </a:p>
          <a:p>
            <a:pPr marL="0" indent="0">
              <a:buNone/>
            </a:pPr>
            <a:endParaRPr lang="en-US" sz="24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6962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 </a:t>
            </a:r>
            <a:r>
              <a:rPr lang="en-US" dirty="0" err="1">
                <a:solidFill>
                  <a:schemeClr val="accent1">
                    <a:lumMod val="50000"/>
                  </a:schemeClr>
                </a:solidFill>
              </a:rPr>
              <a:t>cont</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Reporting</a:t>
            </a:r>
            <a:endParaRPr lang="en-US" sz="2400" b="1" dirty="0">
              <a:solidFill>
                <a:schemeClr val="accent1">
                  <a:lumMod val="50000"/>
                </a:schemeClr>
              </a:solidFill>
            </a:endParaRPr>
          </a:p>
          <a:p>
            <a:r>
              <a:rPr lang="en-US" sz="2400" dirty="0">
                <a:solidFill>
                  <a:schemeClr val="accent1">
                    <a:lumMod val="50000"/>
                  </a:schemeClr>
                </a:solidFill>
              </a:rPr>
              <a:t>Annual reports are required for any real property that was improved or purchased using federal grant funds.  </a:t>
            </a:r>
          </a:p>
          <a:p>
            <a:r>
              <a:rPr lang="en-US" sz="2400" dirty="0">
                <a:solidFill>
                  <a:schemeClr val="accent1">
                    <a:lumMod val="50000"/>
                  </a:schemeClr>
                </a:solidFill>
              </a:rPr>
              <a:t>There is no dollar threshold for reporting. </a:t>
            </a:r>
          </a:p>
          <a:p>
            <a:r>
              <a:rPr lang="en-US" sz="2400" dirty="0">
                <a:solidFill>
                  <a:schemeClr val="accent1">
                    <a:lumMod val="50000"/>
                  </a:schemeClr>
                </a:solidFill>
              </a:rPr>
              <a:t>Reports are required for at least the first 15 years after the project is funded. </a:t>
            </a:r>
          </a:p>
          <a:p>
            <a:r>
              <a:rPr lang="en-US" sz="2400" dirty="0">
                <a:solidFill>
                  <a:schemeClr val="accent1">
                    <a:lumMod val="50000"/>
                  </a:schemeClr>
                </a:solidFill>
              </a:rPr>
              <a:t>Moveable equipment, such as “HVAC equipment, mobile classrooms, building furniture” is exempt from reporting. </a:t>
            </a:r>
          </a:p>
          <a:p>
            <a:r>
              <a:rPr lang="en-US" sz="2400" dirty="0">
                <a:solidFill>
                  <a:schemeClr val="accent1">
                    <a:lumMod val="50000"/>
                  </a:schemeClr>
                </a:solidFill>
              </a:rPr>
              <a:t>The report must be made on form SF-429-A Real Property Status Report. </a:t>
            </a:r>
          </a:p>
          <a:p>
            <a:r>
              <a:rPr lang="en-US" sz="2400" dirty="0">
                <a:solidFill>
                  <a:schemeClr val="accent1">
                    <a:lumMod val="50000"/>
                  </a:schemeClr>
                </a:solidFill>
              </a:rPr>
              <a:t>Procedures for submitting these forms to DESE will be forthcoming this summer. </a:t>
            </a:r>
          </a:p>
          <a:p>
            <a:pPr marL="0" indent="0">
              <a:buNone/>
            </a:pPr>
            <a:endParaRPr lang="en-US" sz="24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CBE0D835-790C-438D-8868-FFDF8B1BE71F}"/>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3798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C9028-F593-42AE-DFB3-5F7B5756FBBF}"/>
              </a:ext>
            </a:extLst>
          </p:cNvPr>
          <p:cNvSpPr/>
          <p:nvPr/>
        </p:nvSpPr>
        <p:spPr>
          <a:xfrm>
            <a:off x="877292" y="1091245"/>
            <a:ext cx="1060436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Our vision is that as a result of their public education in Massachusetts, students will </a:t>
            </a:r>
            <a:r>
              <a:rPr lang="en-US" sz="2400" b="1" dirty="0">
                <a:solidFill>
                  <a:schemeClr val="accent2"/>
                </a:solidFill>
                <a:latin typeface="Arial" panose="020B0604020202020204" pitchFamily="34" charset="0"/>
                <a:cs typeface="Arial" panose="020B0604020202020204" pitchFamily="34" charset="0"/>
              </a:rPr>
              <a:t>attain academic knowledge and skills</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understand and value self and others</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engage with the world</a:t>
            </a:r>
            <a:r>
              <a:rPr lang="en-US" sz="2400" b="1" dirty="0">
                <a:latin typeface="Arial" panose="020B0604020202020204" pitchFamily="34" charset="0"/>
                <a:cs typeface="Arial" panose="020B0604020202020204" pitchFamily="34" charset="0"/>
              </a:rPr>
              <a:t>.</a:t>
            </a:r>
          </a:p>
        </p:txBody>
      </p:sp>
      <p:cxnSp>
        <p:nvCxnSpPr>
          <p:cNvPr id="7" name="Straight Connector 6" descr="What outcomes do we envision as a result of our work?&#10;">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This will enable students to be </a:t>
            </a:r>
            <a:r>
              <a:rPr lang="en-US" sz="2400" b="1" dirty="0">
                <a:solidFill>
                  <a:schemeClr val="accent2"/>
                </a:solidFill>
                <a:latin typeface="Arial" panose="020B0604020202020204" pitchFamily="34" charset="0"/>
                <a:cs typeface="Arial" panose="020B0604020202020204" pitchFamily="34" charset="0"/>
              </a:rPr>
              <a:t>curious and creative</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shape their path</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feel connected</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be empowered. </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a:t>
            </a:fld>
            <a:endParaRPr lang="zh-CN" altLang="en-US" b="1" dirty="0">
              <a:solidFill>
                <a:schemeClr val="accent1">
                  <a:lumMod val="60000"/>
                  <a:lumOff val="40000"/>
                </a:schemeClr>
              </a:solidFill>
            </a:endParaRPr>
          </a:p>
        </p:txBody>
      </p:sp>
      <p:sp>
        <p:nvSpPr>
          <p:cNvPr id="9" name="Title 8">
            <a:extLst>
              <a:ext uri="{FF2B5EF4-FFF2-40B4-BE49-F238E27FC236}">
                <a16:creationId xmlns:a16="http://schemas.microsoft.com/office/drawing/2014/main" id="{05E9FCEE-5AA8-F253-CA45-FE675792F1B7}"/>
              </a:ext>
            </a:extLst>
          </p:cNvPr>
          <p:cNvSpPr>
            <a:spLocks noGrp="1"/>
          </p:cNvSpPr>
          <p:nvPr>
            <p:ph type="title" idx="4294967295"/>
          </p:nvPr>
        </p:nvSpPr>
        <p:spPr>
          <a:xfrm>
            <a:off x="1036982" y="119622"/>
            <a:ext cx="10515600" cy="1042852"/>
          </a:xfrm>
        </p:spPr>
        <p:txBody>
          <a:bodyPr/>
          <a:lstStyle/>
          <a:p>
            <a:pPr algn="ctr"/>
            <a:r>
              <a:rPr lang="en-US" dirty="0">
                <a:solidFill>
                  <a:schemeClr val="accent1"/>
                </a:solidFill>
              </a:rPr>
              <a:t>DESE’s Educational Vision</a:t>
            </a:r>
          </a:p>
        </p:txBody>
      </p:sp>
    </p:spTree>
    <p:extLst>
      <p:ext uri="{BB962C8B-B14F-4D97-AF65-F5344CB8AC3E}">
        <p14:creationId xmlns:p14="http://schemas.microsoft.com/office/powerpoint/2010/main" val="128917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III Late Liquidation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89794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8271-8DBF-4F81-824D-33E1EC480747}"/>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Late Liquidation for ESSER III</a:t>
            </a:r>
          </a:p>
        </p:txBody>
      </p:sp>
      <p:sp>
        <p:nvSpPr>
          <p:cNvPr id="3" name="Content Placeholder 2">
            <a:extLst>
              <a:ext uri="{FF2B5EF4-FFF2-40B4-BE49-F238E27FC236}">
                <a16:creationId xmlns:a16="http://schemas.microsoft.com/office/drawing/2014/main" id="{F5C8E1C0-BE03-4075-967F-5982F79F0DD6}"/>
              </a:ext>
            </a:extLst>
          </p:cNvPr>
          <p:cNvSpPr>
            <a:spLocks noGrp="1"/>
          </p:cNvSpPr>
          <p:nvPr>
            <p:ph idx="4294967295"/>
          </p:nvPr>
        </p:nvSpPr>
        <p:spPr>
          <a:xfrm>
            <a:off x="822325" y="1230313"/>
            <a:ext cx="11369675" cy="5049837"/>
          </a:xfrm>
        </p:spPr>
        <p:txBody>
          <a:bodyPr/>
          <a:lstStyle/>
          <a:p>
            <a:r>
              <a:rPr lang="en-US" dirty="0">
                <a:solidFill>
                  <a:schemeClr val="accent1">
                    <a:lumMod val="50000"/>
                  </a:schemeClr>
                </a:solidFill>
              </a:rPr>
              <a:t>Clarity around terminology:</a:t>
            </a:r>
          </a:p>
          <a:p>
            <a:pPr lvl="1"/>
            <a:r>
              <a:rPr lang="en-US" dirty="0">
                <a:solidFill>
                  <a:schemeClr val="accent1">
                    <a:lumMod val="50000"/>
                  </a:schemeClr>
                </a:solidFill>
              </a:rPr>
              <a:t>Obligation (a formal commitment to spend funds, but this can vary depending on the kind of commitment)</a:t>
            </a:r>
          </a:p>
          <a:p>
            <a:pPr lvl="1"/>
            <a:r>
              <a:rPr lang="en-US" dirty="0">
                <a:solidFill>
                  <a:schemeClr val="accent1">
                    <a:lumMod val="50000"/>
                  </a:schemeClr>
                </a:solidFill>
              </a:rPr>
              <a:t>Service delivery</a:t>
            </a:r>
          </a:p>
          <a:p>
            <a:pPr lvl="1"/>
            <a:r>
              <a:rPr lang="en-US" dirty="0">
                <a:solidFill>
                  <a:schemeClr val="accent1">
                    <a:lumMod val="50000"/>
                  </a:schemeClr>
                </a:solidFill>
              </a:rPr>
              <a:t>Liquidation (claim/draw down from DESE)</a:t>
            </a:r>
          </a:p>
        </p:txBody>
      </p:sp>
      <p:sp>
        <p:nvSpPr>
          <p:cNvPr id="4" name="Slide Number Placeholder 3">
            <a:extLst>
              <a:ext uri="{FF2B5EF4-FFF2-40B4-BE49-F238E27FC236}">
                <a16:creationId xmlns:a16="http://schemas.microsoft.com/office/drawing/2014/main" id="{60908CA0-6A76-44D2-ADB4-293FBAC6CD0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A338AFB7-B6A1-4DE9-A797-27B56D7FE1E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12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107004" y="288925"/>
            <a:ext cx="11945556" cy="679450"/>
          </a:xfrm>
        </p:spPr>
        <p:txBody>
          <a:bodyPr>
            <a:normAutofit fontScale="90000"/>
          </a:bodyPr>
          <a:lstStyle/>
          <a:p>
            <a:r>
              <a:rPr lang="en-US" dirty="0">
                <a:solidFill>
                  <a:schemeClr val="accent1">
                    <a:lumMod val="50000"/>
                  </a:schemeClr>
                </a:solidFill>
              </a:rPr>
              <a:t>Obligations depend upon what you’re spending $ on</a:t>
            </a:r>
          </a:p>
        </p:txBody>
      </p:sp>
      <p:graphicFrame>
        <p:nvGraphicFramePr>
          <p:cNvPr id="5" name="Table 5" descr="Most liquidation requests will be for acquisition of personal property or services by a contractor, because those are situations where a contract is signed, and then performance on the contract can happen after the obligation deadline. This is not the case for employees, travel, rentals, leases, or public utility services, where obligation happens concurrent with performance (i.e. if employees paid with ESSER 2 work on October 1, 2023, it's a violation because their services are considered obligated each day they work).">
            <a:extLst>
              <a:ext uri="{FF2B5EF4-FFF2-40B4-BE49-F238E27FC236}">
                <a16:creationId xmlns:a16="http://schemas.microsoft.com/office/drawing/2014/main" id="{6B15BA5F-D095-4E04-8783-CC898F690DD7}"/>
              </a:ext>
            </a:extLst>
          </p:cNvPr>
          <p:cNvGraphicFramePr>
            <a:graphicFrameLocks noGrp="1"/>
          </p:cNvGraphicFramePr>
          <p:nvPr>
            <p:ph idx="4294967295"/>
          </p:nvPr>
        </p:nvGraphicFramePr>
        <p:xfrm>
          <a:off x="822325" y="1230313"/>
          <a:ext cx="10346418" cy="3134360"/>
        </p:xfrm>
        <a:graphic>
          <a:graphicData uri="http://schemas.openxmlformats.org/drawingml/2006/table">
            <a:tbl>
              <a:tblPr firstRow="1" bandRow="1">
                <a:tableStyleId>{5C22544A-7EE6-4342-B048-85BDC9FD1C3A}</a:tableStyleId>
              </a:tblPr>
              <a:tblGrid>
                <a:gridCol w="5173209">
                  <a:extLst>
                    <a:ext uri="{9D8B030D-6E8A-4147-A177-3AD203B41FA5}">
                      <a16:colId xmlns:a16="http://schemas.microsoft.com/office/drawing/2014/main" val="2941690353"/>
                    </a:ext>
                  </a:extLst>
                </a:gridCol>
                <a:gridCol w="5173209">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dirty="0">
                          <a:latin typeface="Arial" panose="020B0604020202020204" pitchFamily="34" charset="0"/>
                          <a:cs typeface="Arial" panose="020B0604020202020204" pitchFamily="34" charset="0"/>
                        </a:rPr>
                        <a:t>Rentals/Leases</a:t>
                      </a:r>
                    </a:p>
                  </a:txBody>
                  <a:tcPr>
                    <a:solidFill>
                      <a:schemeClr val="accent3">
                        <a:lumMod val="20000"/>
                        <a:lumOff val="80000"/>
                      </a:schemeClr>
                    </a:solidFill>
                  </a:tcPr>
                </a:tc>
                <a:tc>
                  <a:txBody>
                    <a:bodyPr/>
                    <a:lstStyle/>
                    <a:p>
                      <a:r>
                        <a:rPr lang="en-US" dirty="0">
                          <a:latin typeface="Arial" panose="020B0604020202020204" pitchFamily="34" charset="0"/>
                          <a:cs typeface="Arial" panose="020B0604020202020204" pitchFamily="34" charset="0"/>
                        </a:rPr>
                        <a:t>When rental/lease is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chemeClr val="accent6">
                        <a:lumMod val="40000"/>
                        <a:lumOff val="60000"/>
                      </a:schemeClr>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26C8E20D-B603-496A-A756-156402B2477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17698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23</a:t>
            </a:fld>
            <a:endParaRPr lang="zh-CN" altLang="en-US"/>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724081"/>
            <a:ext cx="12275726" cy="5067119"/>
          </a:xfrm>
          <a:prstGeom prst="rect">
            <a:avLst/>
          </a:prstGeom>
          <a:noFill/>
          <a:ln>
            <a:noFill/>
          </a:ln>
        </p:spPr>
      </p:pic>
      <p:sp>
        <p:nvSpPr>
          <p:cNvPr id="5" name="Title 1">
            <a:extLst>
              <a:ext uri="{FF2B5EF4-FFF2-40B4-BE49-F238E27FC236}">
                <a16:creationId xmlns:a16="http://schemas.microsoft.com/office/drawing/2014/main" id="{1B216534-E19A-4087-ACC7-C3C3B02B45F2}"/>
              </a:ext>
            </a:extLst>
          </p:cNvPr>
          <p:cNvSpPr txBox="1">
            <a:spLocks noGrp="1"/>
          </p:cNvSpPr>
          <p:nvPr>
            <p:ph type="title" idx="4294967295"/>
          </p:nvPr>
        </p:nvSpPr>
        <p:spPr>
          <a:xfrm>
            <a:off x="190005" y="288924"/>
            <a:ext cx="12001995" cy="7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schemeClr val="accent1">
                    <a:lumMod val="50000"/>
                  </a:schemeClr>
                </a:solidFill>
                <a:effectLst/>
                <a:uLnTx/>
                <a:uFillTx/>
                <a:latin typeface="Arial"/>
                <a:ea typeface="+mj-ea"/>
                <a:cs typeface="Arial"/>
              </a:rPr>
              <a:t>“Standard” Obligation, Performance, and Liquidation Deadlines</a:t>
            </a:r>
            <a:endParaRPr kumimoji="0" lang="en-US" sz="4400" b="0" i="0" u="none" strike="noStrike" kern="1200" cap="none" spc="-15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7963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4845-710B-42A4-987C-D6019F221729}"/>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latin typeface="Arial"/>
                <a:cs typeface="Arial"/>
              </a:rPr>
              <a:t>ESSER-II and ESSER III Late Liquidation</a:t>
            </a:r>
          </a:p>
        </p:txBody>
      </p:sp>
      <p:sp>
        <p:nvSpPr>
          <p:cNvPr id="3" name="Content Placeholder 2">
            <a:extLst>
              <a:ext uri="{FF2B5EF4-FFF2-40B4-BE49-F238E27FC236}">
                <a16:creationId xmlns:a16="http://schemas.microsoft.com/office/drawing/2014/main" id="{77F41415-F49D-4B0E-8EC8-89DB0A00C524}"/>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dirty="0">
                <a:solidFill>
                  <a:schemeClr val="accent1">
                    <a:lumMod val="50000"/>
                  </a:schemeClr>
                </a:solidFill>
              </a:rPr>
              <a:t>Fortunately, unlike with obligation deadlines, USED does not need authority from Congress to waive/extend </a:t>
            </a:r>
            <a:r>
              <a:rPr lang="en-US" b="1" dirty="0">
                <a:solidFill>
                  <a:schemeClr val="accent1">
                    <a:lumMod val="50000"/>
                  </a:schemeClr>
                </a:solidFill>
              </a:rPr>
              <a:t>liquidation</a:t>
            </a:r>
            <a:r>
              <a:rPr lang="en-US" dirty="0">
                <a:solidFill>
                  <a:schemeClr val="accent1">
                    <a:lumMod val="50000"/>
                  </a:schemeClr>
                </a:solidFill>
              </a:rPr>
              <a:t> deadlines, which would also effectively extend the </a:t>
            </a:r>
            <a:r>
              <a:rPr lang="en-US" b="1" dirty="0">
                <a:solidFill>
                  <a:schemeClr val="accent1">
                    <a:lumMod val="50000"/>
                  </a:schemeClr>
                </a:solidFill>
              </a:rPr>
              <a:t>performance</a:t>
            </a:r>
            <a:r>
              <a:rPr lang="en-US" dirty="0">
                <a:solidFill>
                  <a:schemeClr val="accent1">
                    <a:lumMod val="50000"/>
                  </a:schemeClr>
                </a:solidFill>
              </a:rPr>
              <a:t> period.</a:t>
            </a:r>
            <a:endParaRPr lang="en-US" dirty="0"/>
          </a:p>
          <a:p>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3683D20C-E29F-43E9-B970-9661889AA75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2318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8325-D14E-4908-8D6F-BA2F1D450049}"/>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Important ESSER-III Deadlines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4D7DA775-67B8-4194-A4FB-A4C0E32890B5}"/>
              </a:ext>
            </a:extLst>
          </p:cNvPr>
          <p:cNvSpPr>
            <a:spLocks noGrp="1"/>
          </p:cNvSpPr>
          <p:nvPr>
            <p:ph idx="4294967295"/>
          </p:nvPr>
        </p:nvSpPr>
        <p:spPr>
          <a:xfrm>
            <a:off x="822325" y="1230313"/>
            <a:ext cx="10822323" cy="5049837"/>
          </a:xfrm>
        </p:spPr>
        <p:txBody>
          <a:bodyPr vert="horz" lIns="91440" tIns="45720" rIns="91440" bIns="45720" rtlCol="0" anchor="t">
            <a:normAutofit/>
          </a:bodyPr>
          <a:lstStyle/>
          <a:p>
            <a:pPr algn="just"/>
            <a:r>
              <a:rPr lang="en-US" dirty="0">
                <a:solidFill>
                  <a:schemeClr val="accent1">
                    <a:lumMod val="50000"/>
                  </a:schemeClr>
                </a:solidFill>
              </a:rPr>
              <a:t>When the US Congress appropriates money for a grant program, it usually contains an </a:t>
            </a:r>
            <a:r>
              <a:rPr lang="en-US" b="1" u="sng" dirty="0">
                <a:solidFill>
                  <a:schemeClr val="accent1">
                    <a:lumMod val="50000"/>
                  </a:schemeClr>
                </a:solidFill>
              </a:rPr>
              <a:t>obligation</a:t>
            </a:r>
            <a:r>
              <a:rPr lang="en-US" dirty="0">
                <a:solidFill>
                  <a:schemeClr val="accent1">
                    <a:lumMod val="50000"/>
                  </a:schemeClr>
                </a:solidFill>
              </a:rPr>
              <a:t> deadline.</a:t>
            </a:r>
            <a:endParaRPr lang="en-US" dirty="0"/>
          </a:p>
          <a:p>
            <a:pPr lvl="1" algn="just"/>
            <a:r>
              <a:rPr lang="en-US" dirty="0">
                <a:solidFill>
                  <a:schemeClr val="accent1">
                    <a:lumMod val="50000"/>
                  </a:schemeClr>
                </a:solidFill>
              </a:rPr>
              <a:t>ARP ESSER-III Obligation Deadline: 9/30/2024</a:t>
            </a:r>
          </a:p>
          <a:p>
            <a:pPr algn="just"/>
            <a:r>
              <a:rPr lang="en-US" b="1" u="sng" dirty="0">
                <a:solidFill>
                  <a:schemeClr val="accent1">
                    <a:lumMod val="50000"/>
                  </a:schemeClr>
                </a:solidFill>
              </a:rPr>
              <a:t>Performance</a:t>
            </a:r>
            <a:r>
              <a:rPr lang="en-US" dirty="0">
                <a:solidFill>
                  <a:schemeClr val="accent1">
                    <a:lumMod val="50000"/>
                  </a:schemeClr>
                </a:solidFill>
              </a:rPr>
              <a:t> can happen (services can be delivered) for a short period of time (60 days) after the obligation deadline.</a:t>
            </a:r>
          </a:p>
          <a:p>
            <a:pPr lvl="1" algn="just"/>
            <a:r>
              <a:rPr lang="en-US" dirty="0">
                <a:solidFill>
                  <a:schemeClr val="accent1">
                    <a:lumMod val="50000"/>
                  </a:schemeClr>
                </a:solidFill>
              </a:rPr>
              <a:t>ARP ESSER-III Service Delivery Deadline: 11/29/2024</a:t>
            </a:r>
          </a:p>
          <a:p>
            <a:pPr algn="just"/>
            <a:r>
              <a:rPr lang="en-US" dirty="0">
                <a:solidFill>
                  <a:schemeClr val="accent1">
                    <a:lumMod val="50000"/>
                  </a:schemeClr>
                </a:solidFill>
                <a:latin typeface="Arial"/>
                <a:cs typeface="Arial"/>
              </a:rPr>
              <a:t>Funds can be </a:t>
            </a:r>
            <a:r>
              <a:rPr lang="en-US" b="1" u="sng" dirty="0">
                <a:solidFill>
                  <a:schemeClr val="accent1">
                    <a:lumMod val="50000"/>
                  </a:schemeClr>
                </a:solidFill>
                <a:latin typeface="Arial"/>
                <a:cs typeface="Arial"/>
              </a:rPr>
              <a:t>liquidated</a:t>
            </a:r>
            <a:r>
              <a:rPr lang="en-US" dirty="0">
                <a:solidFill>
                  <a:schemeClr val="accent1">
                    <a:lumMod val="50000"/>
                  </a:schemeClr>
                </a:solidFill>
                <a:latin typeface="Arial"/>
                <a:cs typeface="Arial"/>
              </a:rPr>
              <a:t>/claimed (through </a:t>
            </a:r>
            <a:r>
              <a:rPr lang="en-US" dirty="0" err="1">
                <a:solidFill>
                  <a:schemeClr val="accent1">
                    <a:lumMod val="50000"/>
                  </a:schemeClr>
                </a:solidFill>
                <a:latin typeface="Arial"/>
                <a:cs typeface="Arial"/>
              </a:rPr>
              <a:t>EdGrants</a:t>
            </a:r>
            <a:r>
              <a:rPr lang="en-US" dirty="0">
                <a:solidFill>
                  <a:schemeClr val="accent1">
                    <a:lumMod val="50000"/>
                  </a:schemeClr>
                </a:solidFill>
                <a:latin typeface="Arial"/>
                <a:cs typeface="Arial"/>
              </a:rPr>
              <a:t>) for 30 days after the service delivery deadline.</a:t>
            </a:r>
          </a:p>
          <a:p>
            <a:pPr lvl="1" algn="just"/>
            <a:r>
              <a:rPr lang="en-US" dirty="0">
                <a:solidFill>
                  <a:schemeClr val="accent1">
                    <a:lumMod val="50000"/>
                  </a:schemeClr>
                </a:solidFill>
              </a:rPr>
              <a:t>ARP ESSER-III </a:t>
            </a:r>
            <a:r>
              <a:rPr lang="en-US" dirty="0">
                <a:solidFill>
                  <a:schemeClr val="accent1">
                    <a:lumMod val="50000"/>
                  </a:schemeClr>
                </a:solidFill>
                <a:latin typeface="Arial"/>
                <a:cs typeface="Arial"/>
              </a:rPr>
              <a:t>Liquidation Deadline: 12/29/2024</a:t>
            </a:r>
          </a:p>
          <a:p>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42A3ADD4-4188-43ED-ADEB-97F95394F8DF}"/>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25</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8090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BD9D-604D-4C1D-89C0-19BB395F3ED0}"/>
              </a:ext>
            </a:extLst>
          </p:cNvPr>
          <p:cNvSpPr>
            <a:spLocks noGrp="1"/>
          </p:cNvSpPr>
          <p:nvPr>
            <p:ph type="title" idx="4294967295"/>
          </p:nvPr>
        </p:nvSpPr>
        <p:spPr>
          <a:xfrm>
            <a:off x="548648" y="296350"/>
            <a:ext cx="11369675" cy="679450"/>
          </a:xfrm>
        </p:spPr>
        <p:txBody>
          <a:bodyPr>
            <a:normAutofit fontScale="90000"/>
          </a:bodyPr>
          <a:lstStyle/>
          <a:p>
            <a:r>
              <a:rPr lang="en-US" b="1" dirty="0">
                <a:solidFill>
                  <a:schemeClr val="accent1">
                    <a:lumMod val="50000"/>
                  </a:schemeClr>
                </a:solidFill>
                <a:latin typeface="Arial"/>
                <a:cs typeface="Arial"/>
              </a:rPr>
              <a:t>ESSER-III Obligation Deadline Remains 9/30/2024</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91740236-6C93-461F-8F3B-3E7FFAA8AD35}"/>
              </a:ext>
            </a:extLst>
          </p:cNvPr>
          <p:cNvSpPr>
            <a:spLocks noGrp="1"/>
          </p:cNvSpPr>
          <p:nvPr>
            <p:ph idx="4294967295"/>
          </p:nvPr>
        </p:nvSpPr>
        <p:spPr>
          <a:xfrm>
            <a:off x="822325" y="1155186"/>
            <a:ext cx="10822323" cy="5049837"/>
          </a:xfrm>
        </p:spPr>
        <p:txBody>
          <a:bodyPr vert="horz" lIns="91440" tIns="45720" rIns="91440" bIns="45720" rtlCol="0" anchor="t">
            <a:normAutofit/>
          </a:bodyPr>
          <a:lstStyle/>
          <a:p>
            <a:pPr algn="just"/>
            <a:r>
              <a:rPr lang="en-US" dirty="0">
                <a:solidFill>
                  <a:schemeClr val="accent1">
                    <a:lumMod val="50000"/>
                  </a:schemeClr>
                </a:solidFill>
                <a:latin typeface="Arial"/>
                <a:cs typeface="Arial"/>
              </a:rPr>
              <a:t>The US Department of Ed (USED) has no authority to extend an </a:t>
            </a:r>
            <a:r>
              <a:rPr lang="en-US" b="1" dirty="0">
                <a:solidFill>
                  <a:schemeClr val="accent1">
                    <a:lumMod val="50000"/>
                  </a:schemeClr>
                </a:solidFill>
                <a:latin typeface="Arial"/>
                <a:cs typeface="Arial"/>
              </a:rPr>
              <a:t>obligation</a:t>
            </a:r>
            <a:r>
              <a:rPr lang="en-US" dirty="0">
                <a:solidFill>
                  <a:schemeClr val="accent1">
                    <a:lumMod val="50000"/>
                  </a:schemeClr>
                </a:solidFill>
                <a:latin typeface="Arial"/>
                <a:cs typeface="Arial"/>
              </a:rPr>
              <a:t> date, unless they are explicitly granted waiver authority by Congress.</a:t>
            </a:r>
            <a:endParaRPr lang="en-US" dirty="0"/>
          </a:p>
          <a:p>
            <a:pPr algn="just"/>
            <a:r>
              <a:rPr lang="en-US" dirty="0">
                <a:solidFill>
                  <a:schemeClr val="accent1">
                    <a:lumMod val="50000"/>
                  </a:schemeClr>
                </a:solidFill>
                <a:latin typeface="Arial"/>
                <a:cs typeface="Arial"/>
              </a:rPr>
              <a:t>We have seen no indication that Congress will consider granting such waiver authority to USED.</a:t>
            </a:r>
          </a:p>
          <a:p>
            <a:pPr marL="0" indent="0" algn="just">
              <a:buNone/>
            </a:pPr>
            <a:r>
              <a:rPr lang="en-US" dirty="0">
                <a:solidFill>
                  <a:schemeClr val="accent1">
                    <a:lumMod val="50000"/>
                  </a:schemeClr>
                </a:solidFill>
                <a:latin typeface="Arial"/>
                <a:cs typeface="Arial"/>
              </a:rPr>
              <a:t>Therefore:</a:t>
            </a:r>
            <a:endParaRPr lang="en-US" dirty="0">
              <a:solidFill>
                <a:schemeClr val="accent1">
                  <a:lumMod val="50000"/>
                </a:schemeClr>
              </a:solidFill>
            </a:endParaRPr>
          </a:p>
          <a:p>
            <a:pPr algn="just"/>
            <a:r>
              <a:rPr lang="en-US" dirty="0">
                <a:solidFill>
                  <a:schemeClr val="accent1">
                    <a:lumMod val="50000"/>
                  </a:schemeClr>
                </a:solidFill>
                <a:latin typeface="Arial"/>
                <a:cs typeface="Arial"/>
              </a:rPr>
              <a:t>All ESSER-III properly obligated expenditures must be made by Saturday, September 30, 2024;</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BE7A335E-7033-4D7F-B2BD-4C67BD684182}"/>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129317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CDBC-EB98-49C6-A34E-8780A0DF8C0B}"/>
              </a:ext>
            </a:extLst>
          </p:cNvPr>
          <p:cNvSpPr>
            <a:spLocks noGrp="1"/>
          </p:cNvSpPr>
          <p:nvPr>
            <p:ph type="title" idx="4294967295"/>
          </p:nvPr>
        </p:nvSpPr>
        <p:spPr>
          <a:xfrm>
            <a:off x="107004" y="288925"/>
            <a:ext cx="11945556" cy="679450"/>
          </a:xfrm>
        </p:spPr>
        <p:txBody>
          <a:bodyPr>
            <a:normAutofit fontScale="90000"/>
          </a:bodyPr>
          <a:lstStyle/>
          <a:p>
            <a:r>
              <a:rPr lang="en-US" dirty="0">
                <a:solidFill>
                  <a:schemeClr val="accent1">
                    <a:lumMod val="50000"/>
                  </a:schemeClr>
                </a:solidFill>
              </a:rPr>
              <a:t>Obligations depend upon what you’re spending $ on </a:t>
            </a:r>
          </a:p>
        </p:txBody>
      </p:sp>
      <p:graphicFrame>
        <p:nvGraphicFramePr>
          <p:cNvPr id="5" name="Table 5" descr="Most liquidation requests will be for acquisition of personal property or services by a contractor, because those are situations where a contract is signed, and then performance on the contract can happen after the obligation deadline. This is not the case for employees, travel, rentals, leases, or public utility services, where obligation happens concurrent with performance (i.e. if employees paid with ESSER 2 work on October 1, 2023, it's a violation because their services are considered obligated each day they work).">
            <a:extLst>
              <a:ext uri="{FF2B5EF4-FFF2-40B4-BE49-F238E27FC236}">
                <a16:creationId xmlns:a16="http://schemas.microsoft.com/office/drawing/2014/main" id="{6B15BA5F-D095-4E04-8783-CC898F690DD7}"/>
              </a:ext>
            </a:extLst>
          </p:cNvPr>
          <p:cNvGraphicFramePr>
            <a:graphicFrameLocks noGrp="1"/>
          </p:cNvGraphicFramePr>
          <p:nvPr>
            <p:ph idx="4294967295"/>
            <p:extLst>
              <p:ext uri="{D42A27DB-BD31-4B8C-83A1-F6EECF244321}">
                <p14:modId xmlns:p14="http://schemas.microsoft.com/office/powerpoint/2010/main" val="4275758233"/>
              </p:ext>
            </p:extLst>
          </p:nvPr>
        </p:nvGraphicFramePr>
        <p:xfrm>
          <a:off x="822325" y="1230313"/>
          <a:ext cx="10346418" cy="3134360"/>
        </p:xfrm>
        <a:graphic>
          <a:graphicData uri="http://schemas.openxmlformats.org/drawingml/2006/table">
            <a:tbl>
              <a:tblPr firstRow="1" bandRow="1">
                <a:tableStyleId>{5C22544A-7EE6-4342-B048-85BDC9FD1C3A}</a:tableStyleId>
              </a:tblPr>
              <a:tblGrid>
                <a:gridCol w="5173209">
                  <a:extLst>
                    <a:ext uri="{9D8B030D-6E8A-4147-A177-3AD203B41FA5}">
                      <a16:colId xmlns:a16="http://schemas.microsoft.com/office/drawing/2014/main" val="2941690353"/>
                    </a:ext>
                  </a:extLst>
                </a:gridCol>
                <a:gridCol w="5173209">
                  <a:extLst>
                    <a:ext uri="{9D8B030D-6E8A-4147-A177-3AD203B41FA5}">
                      <a16:colId xmlns:a16="http://schemas.microsoft.com/office/drawing/2014/main" val="2910686852"/>
                    </a:ext>
                  </a:extLst>
                </a:gridCol>
              </a:tblGrid>
              <a:tr h="370840">
                <a:tc>
                  <a:txBody>
                    <a:bodyPr/>
                    <a:lstStyle/>
                    <a:p>
                      <a:r>
                        <a:rPr lang="en-US" dirty="0">
                          <a:latin typeface="Arial" panose="020B0604020202020204" pitchFamily="34" charset="0"/>
                          <a:cs typeface="Arial" panose="020B0604020202020204" pitchFamily="34" charset="0"/>
                        </a:rPr>
                        <a:t>If you’re spending federal $ on this…</a:t>
                      </a:r>
                    </a:p>
                  </a:txBody>
                  <a:tcPr/>
                </a:tc>
                <a:tc>
                  <a:txBody>
                    <a:bodyPr/>
                    <a:lstStyle/>
                    <a:p>
                      <a:r>
                        <a:rPr lang="en-US" dirty="0">
                          <a:latin typeface="Arial" panose="020B0604020202020204" pitchFamily="34" charset="0"/>
                          <a:cs typeface="Arial" panose="020B0604020202020204" pitchFamily="34" charset="0"/>
                        </a:rPr>
                        <a:t>The obligation is considered made…</a:t>
                      </a:r>
                    </a:p>
                  </a:txBody>
                  <a:tcPr/>
                </a:tc>
                <a:extLst>
                  <a:ext uri="{0D108BD9-81ED-4DB2-BD59-A6C34878D82A}">
                    <a16:rowId xmlns:a16="http://schemas.microsoft.com/office/drawing/2014/main" val="1737016597"/>
                  </a:ext>
                </a:extLst>
              </a:tr>
              <a:tr h="370840">
                <a:tc>
                  <a:txBody>
                    <a:bodyPr/>
                    <a:lstStyle/>
                    <a:p>
                      <a:r>
                        <a:rPr lang="en-US" strike="sngStrike" dirty="0">
                          <a:latin typeface="Arial" panose="020B0604020202020204" pitchFamily="34" charset="0"/>
                          <a:cs typeface="Arial" panose="020B0604020202020204" pitchFamily="34" charset="0"/>
                        </a:rPr>
                        <a:t>Employees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750432868"/>
                  </a:ext>
                </a:extLst>
              </a:tr>
              <a:tr h="370840">
                <a:tc>
                  <a:txBody>
                    <a:bodyPr/>
                    <a:lstStyle/>
                    <a:p>
                      <a:r>
                        <a:rPr lang="en-US" strike="sngStrike" dirty="0">
                          <a:latin typeface="Arial" panose="020B0604020202020204" pitchFamily="34" charset="0"/>
                          <a:cs typeface="Arial" panose="020B0604020202020204" pitchFamily="34" charset="0"/>
                        </a:rPr>
                        <a:t>Public utility services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service is performed</a:t>
                      </a:r>
                    </a:p>
                  </a:txBody>
                  <a:tcPr>
                    <a:solidFill>
                      <a:schemeClr val="accent3">
                        <a:lumMod val="20000"/>
                        <a:lumOff val="80000"/>
                      </a:schemeClr>
                    </a:solidFill>
                  </a:tcPr>
                </a:tc>
                <a:extLst>
                  <a:ext uri="{0D108BD9-81ED-4DB2-BD59-A6C34878D82A}">
                    <a16:rowId xmlns:a16="http://schemas.microsoft.com/office/drawing/2014/main" val="3691484781"/>
                  </a:ext>
                </a:extLst>
              </a:tr>
              <a:tr h="370840">
                <a:tc>
                  <a:txBody>
                    <a:bodyPr/>
                    <a:lstStyle/>
                    <a:p>
                      <a:r>
                        <a:rPr lang="en-US" strike="sngStrike" dirty="0">
                          <a:latin typeface="Arial" panose="020B0604020202020204" pitchFamily="34" charset="0"/>
                          <a:cs typeface="Arial" panose="020B0604020202020204" pitchFamily="34" charset="0"/>
                        </a:rPr>
                        <a:t>Travel</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travel is taken</a:t>
                      </a:r>
                    </a:p>
                  </a:txBody>
                  <a:tcPr>
                    <a:solidFill>
                      <a:schemeClr val="accent3">
                        <a:lumMod val="20000"/>
                        <a:lumOff val="80000"/>
                      </a:schemeClr>
                    </a:solidFill>
                  </a:tcPr>
                </a:tc>
                <a:extLst>
                  <a:ext uri="{0D108BD9-81ED-4DB2-BD59-A6C34878D82A}">
                    <a16:rowId xmlns:a16="http://schemas.microsoft.com/office/drawing/2014/main" val="3008955657"/>
                  </a:ext>
                </a:extLst>
              </a:tr>
              <a:tr h="370840">
                <a:tc>
                  <a:txBody>
                    <a:bodyPr/>
                    <a:lstStyle/>
                    <a:p>
                      <a:r>
                        <a:rPr lang="en-US" strike="sngStrike" dirty="0">
                          <a:latin typeface="Arial" panose="020B0604020202020204" pitchFamily="34" charset="0"/>
                          <a:cs typeface="Arial" panose="020B0604020202020204" pitchFamily="34" charset="0"/>
                        </a:rPr>
                        <a:t>Rentals/Leases</a:t>
                      </a:r>
                    </a:p>
                  </a:txBody>
                  <a:tcPr>
                    <a:solidFill>
                      <a:schemeClr val="accent3">
                        <a:lumMod val="20000"/>
                        <a:lumOff val="80000"/>
                      </a:schemeClr>
                    </a:solidFill>
                  </a:tcPr>
                </a:tc>
                <a:tc>
                  <a:txBody>
                    <a:bodyPr/>
                    <a:lstStyle/>
                    <a:p>
                      <a:r>
                        <a:rPr lang="en-US" strike="sngStrike" dirty="0">
                          <a:latin typeface="Arial" panose="020B0604020202020204" pitchFamily="34" charset="0"/>
                          <a:cs typeface="Arial" panose="020B0604020202020204" pitchFamily="34" charset="0"/>
                        </a:rPr>
                        <a:t>When rental/lease is used</a:t>
                      </a:r>
                    </a:p>
                  </a:txBody>
                  <a:tcPr>
                    <a:solidFill>
                      <a:schemeClr val="accent3">
                        <a:lumMod val="20000"/>
                        <a:lumOff val="80000"/>
                      </a:schemeClr>
                    </a:solidFill>
                  </a:tcPr>
                </a:tc>
                <a:extLst>
                  <a:ext uri="{0D108BD9-81ED-4DB2-BD59-A6C34878D82A}">
                    <a16:rowId xmlns:a16="http://schemas.microsoft.com/office/drawing/2014/main" val="474724234"/>
                  </a:ext>
                </a:extLst>
              </a:tr>
              <a:tr h="370840">
                <a:tc>
                  <a:txBody>
                    <a:bodyPr/>
                    <a:lstStyle/>
                    <a:p>
                      <a:r>
                        <a:rPr lang="en-US" dirty="0">
                          <a:latin typeface="Arial" panose="020B0604020202020204" pitchFamily="34" charset="0"/>
                          <a:cs typeface="Arial" panose="020B0604020202020204" pitchFamily="34" charset="0"/>
                        </a:rPr>
                        <a:t>Acquisition of real or personal property</a:t>
                      </a:r>
                    </a:p>
                  </a:txBody>
                  <a:tcPr>
                    <a:solidFill>
                      <a:schemeClr val="accent6">
                        <a:lumMod val="40000"/>
                        <a:lumOff val="60000"/>
                      </a:schemeClr>
                    </a:solidFill>
                  </a:tcPr>
                </a:tc>
                <a:tc>
                  <a:txBody>
                    <a:bodyPr/>
                    <a:lstStyle/>
                    <a:p>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18459137"/>
                  </a:ext>
                </a:extLst>
              </a:tr>
              <a:tr h="370840">
                <a:tc>
                  <a:txBody>
                    <a:bodyPr/>
                    <a:lstStyle/>
                    <a:p>
                      <a:r>
                        <a:rPr lang="en-US" dirty="0">
                          <a:latin typeface="Arial" panose="020B0604020202020204" pitchFamily="34" charset="0"/>
                          <a:cs typeface="Arial" panose="020B0604020202020204" pitchFamily="34" charset="0"/>
                        </a:rPr>
                        <a:t>Services by a contractor (not an employee)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When you make a binding written agreement (contract or work/purchase order)</a:t>
                      </a:r>
                    </a:p>
                  </a:txBody>
                  <a:tcPr>
                    <a:solidFill>
                      <a:schemeClr val="accent6">
                        <a:lumMod val="40000"/>
                        <a:lumOff val="60000"/>
                      </a:schemeClr>
                    </a:solidFill>
                  </a:tcPr>
                </a:tc>
                <a:extLst>
                  <a:ext uri="{0D108BD9-81ED-4DB2-BD59-A6C34878D82A}">
                    <a16:rowId xmlns:a16="http://schemas.microsoft.com/office/drawing/2014/main" val="4157120767"/>
                  </a:ext>
                </a:extLst>
              </a:tr>
            </a:tbl>
          </a:graphicData>
        </a:graphic>
      </p:graphicFrame>
      <p:sp>
        <p:nvSpPr>
          <p:cNvPr id="4" name="Slide Number Placeholder 3">
            <a:extLst>
              <a:ext uri="{FF2B5EF4-FFF2-40B4-BE49-F238E27FC236}">
                <a16:creationId xmlns:a16="http://schemas.microsoft.com/office/drawing/2014/main" id="{E49E8A20-A1A4-4318-9308-48D540953AB7}"/>
              </a:ext>
            </a:extLst>
          </p:cNvPr>
          <p:cNvSpPr>
            <a:spLocks noGrp="1"/>
          </p:cNvSpPr>
          <p:nvPr>
            <p:ph type="sldNum" sz="quarter" idx="4294967295"/>
          </p:nvPr>
        </p:nvSpPr>
        <p:spPr>
          <a:xfrm>
            <a:off x="0" y="0"/>
            <a:ext cx="0" cy="0"/>
          </a:xfrm>
        </p:spPr>
        <p:txBody>
          <a:bodyPr/>
          <a:lstStyle/>
          <a:p>
            <a:endParaRPr lang="zh-CN" altLang="en-US" dirty="0"/>
          </a:p>
        </p:txBody>
      </p:sp>
      <p:sp>
        <p:nvSpPr>
          <p:cNvPr id="6" name="TextBox 5">
            <a:extLst>
              <a:ext uri="{FF2B5EF4-FFF2-40B4-BE49-F238E27FC236}">
                <a16:creationId xmlns:a16="http://schemas.microsoft.com/office/drawing/2014/main" id="{26C8E20D-B603-496A-A756-156402B2477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93217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latin typeface="Arial"/>
                <a:cs typeface="Arial"/>
              </a:rPr>
              <a:t>ESSER-III Late Liquidation</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lnSpcReduction="20000"/>
          </a:bodyPr>
          <a:lstStyle/>
          <a:p>
            <a:pPr algn="just"/>
            <a:r>
              <a:rPr lang="en-US" sz="2800" dirty="0">
                <a:solidFill>
                  <a:schemeClr val="accent1">
                    <a:lumMod val="50000"/>
                  </a:schemeClr>
                </a:solidFill>
              </a:rPr>
              <a:t>The federal government announced </a:t>
            </a:r>
            <a:r>
              <a:rPr lang="en-US" sz="2800" u="sng" dirty="0">
                <a:solidFill>
                  <a:schemeClr val="accent1">
                    <a:lumMod val="50000"/>
                  </a:schemeClr>
                </a:solidFill>
              </a:rPr>
              <a:t>up to</a:t>
            </a:r>
            <a:r>
              <a:rPr lang="en-US" sz="2800" dirty="0">
                <a:solidFill>
                  <a:schemeClr val="accent1">
                    <a:lumMod val="50000"/>
                  </a:schemeClr>
                </a:solidFill>
              </a:rPr>
              <a:t> an additional 14 months to liquidate funds, but only in select cases on an expense-by-expense basis. It is NOT a blanket provision that can be used for all situations.</a:t>
            </a:r>
          </a:p>
          <a:p>
            <a:pPr algn="just"/>
            <a:r>
              <a:rPr lang="en-US" dirty="0">
                <a:solidFill>
                  <a:schemeClr val="accent1">
                    <a:lumMod val="50000"/>
                  </a:schemeClr>
                </a:solidFill>
              </a:rPr>
              <a:t>ESSER II Late Liquidation is closed. </a:t>
            </a:r>
            <a:r>
              <a:rPr lang="en-US" b="1" u="sng" dirty="0">
                <a:solidFill>
                  <a:schemeClr val="accent1">
                    <a:lumMod val="50000"/>
                  </a:schemeClr>
                </a:solidFill>
              </a:rPr>
              <a:t>ESSER III Late Liquidation will follow an almost identical process.</a:t>
            </a:r>
          </a:p>
          <a:p>
            <a:pPr algn="just"/>
            <a:r>
              <a:rPr lang="en-US" sz="2800" dirty="0">
                <a:solidFill>
                  <a:schemeClr val="accent1">
                    <a:lumMod val="50000"/>
                  </a:schemeClr>
                </a:solidFill>
              </a:rPr>
              <a:t>Districts who need this must:</a:t>
            </a:r>
          </a:p>
          <a:p>
            <a:pPr lvl="1" algn="just"/>
            <a:r>
              <a:rPr lang="en-US" sz="2400" dirty="0">
                <a:solidFill>
                  <a:schemeClr val="accent1">
                    <a:lumMod val="50000"/>
                  </a:schemeClr>
                </a:solidFill>
                <a:latin typeface="Arial"/>
                <a:cs typeface="Arial"/>
              </a:rPr>
              <a:t>Obligate </a:t>
            </a:r>
            <a:r>
              <a:rPr lang="en-US" dirty="0">
                <a:solidFill>
                  <a:schemeClr val="accent1">
                    <a:lumMod val="50000"/>
                  </a:schemeClr>
                </a:solidFill>
                <a:latin typeface="Arial"/>
                <a:cs typeface="Arial"/>
              </a:rPr>
              <a:t>ESSER-III funds</a:t>
            </a:r>
            <a:r>
              <a:rPr lang="en-US" sz="2400" dirty="0">
                <a:solidFill>
                  <a:schemeClr val="accent1">
                    <a:lumMod val="50000"/>
                  </a:schemeClr>
                </a:solidFill>
                <a:latin typeface="Arial"/>
                <a:cs typeface="Arial"/>
              </a:rPr>
              <a:t> by 9/30/2024;</a:t>
            </a:r>
          </a:p>
          <a:p>
            <a:pPr lvl="1" algn="just"/>
            <a:r>
              <a:rPr lang="en-US" sz="2400" dirty="0">
                <a:solidFill>
                  <a:schemeClr val="accent1">
                    <a:lumMod val="50000"/>
                  </a:schemeClr>
                </a:solidFill>
              </a:rPr>
              <a:t>Provide evidence (upload docs) that funds were obligated on time;</a:t>
            </a:r>
          </a:p>
          <a:p>
            <a:pPr lvl="1" algn="just"/>
            <a:r>
              <a:rPr lang="en-US" sz="2400" dirty="0">
                <a:solidFill>
                  <a:schemeClr val="accent1">
                    <a:lumMod val="50000"/>
                  </a:schemeClr>
                </a:solidFill>
              </a:rPr>
              <a:t>Provide a compelling rationale for why late liquidation is needed, beyond simply needing additional time, how </a:t>
            </a:r>
            <a:r>
              <a:rPr lang="en-US" dirty="0">
                <a:solidFill>
                  <a:schemeClr val="accent1">
                    <a:lumMod val="50000"/>
                  </a:schemeClr>
                </a:solidFill>
              </a:rPr>
              <a:t>much time is</a:t>
            </a:r>
            <a:r>
              <a:rPr lang="en-US" sz="2400" dirty="0">
                <a:solidFill>
                  <a:schemeClr val="accent1">
                    <a:lumMod val="50000"/>
                  </a:schemeClr>
                </a:solidFill>
              </a:rPr>
              <a:t> needed, and why; and</a:t>
            </a:r>
          </a:p>
          <a:p>
            <a:pPr lvl="1" algn="just"/>
            <a:r>
              <a:rPr lang="en-US" sz="2400" dirty="0">
                <a:solidFill>
                  <a:schemeClr val="accent1">
                    <a:lumMod val="50000"/>
                  </a:schemeClr>
                </a:solidFill>
              </a:rPr>
              <a:t>Provide assurance that </a:t>
            </a:r>
            <a:r>
              <a:rPr lang="en-US" dirty="0">
                <a:solidFill>
                  <a:schemeClr val="accent1">
                    <a:lumMod val="50000"/>
                  </a:schemeClr>
                </a:solidFill>
              </a:rPr>
              <a:t>the district</a:t>
            </a:r>
            <a:r>
              <a:rPr lang="en-US" sz="2400" dirty="0">
                <a:solidFill>
                  <a:schemeClr val="accent1">
                    <a:lumMod val="50000"/>
                  </a:schemeClr>
                </a:solidFill>
              </a:rPr>
              <a:t> has the capacity to liquidate funds within the extended period.</a:t>
            </a:r>
          </a:p>
          <a:p>
            <a:pPr algn="just"/>
            <a:r>
              <a:rPr lang="en-US" dirty="0">
                <a:solidFill>
                  <a:schemeClr val="accent1">
                    <a:lumMod val="50000"/>
                  </a:schemeClr>
                </a:solidFill>
                <a:latin typeface="Arial"/>
                <a:cs typeface="Arial"/>
              </a:rPr>
              <a:t>Districts can submit late liquidation requests starting </a:t>
            </a:r>
            <a:r>
              <a:rPr lang="en-US" b="1" dirty="0">
                <a:solidFill>
                  <a:schemeClr val="accent1">
                    <a:lumMod val="50000"/>
                  </a:schemeClr>
                </a:solidFill>
                <a:latin typeface="Arial"/>
                <a:cs typeface="Arial"/>
              </a:rPr>
              <a:t>today</a:t>
            </a:r>
            <a:r>
              <a:rPr lang="en-US" dirty="0">
                <a:solidFill>
                  <a:schemeClr val="accent1">
                    <a:lumMod val="50000"/>
                  </a:schemeClr>
                </a:solidFill>
                <a:latin typeface="Arial"/>
                <a:cs typeface="Arial"/>
              </a:rPr>
              <a:t> through September 30, 2024, in the GEM$ Application Supplements section (ESSER III Late Liquidation Request).</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47975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F4E8C8-F258-4E27-967A-E10BEB985911}"/>
              </a:ext>
            </a:extLst>
          </p:cNvPr>
          <p:cNvSpPr>
            <a:spLocks noGrp="1"/>
          </p:cNvSpPr>
          <p:nvPr>
            <p:ph type="title" idx="4294967295"/>
          </p:nvPr>
        </p:nvSpPr>
        <p:spPr>
          <a:xfrm>
            <a:off x="94488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Graphic depicting deadlines across the 27 month period of availability for federal grants, which begin on July 1:&#10;&#10;1. Obligation must occur by September 30th in Year 3.&#10;2. Performance of a Validly Obligated Contract must happen by December 28 of year 3 of the grant.&#10;3. District liquidation/drawdown of validly obligated contract and closeout of grant must be completed by February 8th of year 3 of the grant.&#10;4. DESE liquidation of federal grant must occur by January 28th of year 3 of the grant.&#10;">
            <a:extLst>
              <a:ext uri="{FF2B5EF4-FFF2-40B4-BE49-F238E27FC236}">
                <a16:creationId xmlns:a16="http://schemas.microsoft.com/office/drawing/2014/main" id="{1625DD88-F488-5976-72A9-751FAA41615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63" y="724081"/>
            <a:ext cx="12275726" cy="5067119"/>
          </a:xfrm>
          <a:prstGeom prst="rect">
            <a:avLst/>
          </a:prstGeom>
          <a:noFill/>
          <a:ln>
            <a:noFill/>
          </a:ln>
        </p:spPr>
      </p:pic>
      <p:sp>
        <p:nvSpPr>
          <p:cNvPr id="2" name="Rectangle: Rounded Corners 1" descr="November 29 (year 3): performance of validly obligated contract&#10;December 29 (year 3)&#10;January 28 Year 3">
            <a:extLst>
              <a:ext uri="{FF2B5EF4-FFF2-40B4-BE49-F238E27FC236}">
                <a16:creationId xmlns:a16="http://schemas.microsoft.com/office/drawing/2014/main" id="{FB0C3D33-DD79-4437-B03C-930B505DB3F4}"/>
              </a:ext>
            </a:extLst>
          </p:cNvPr>
          <p:cNvSpPr/>
          <p:nvPr/>
        </p:nvSpPr>
        <p:spPr>
          <a:xfrm>
            <a:off x="8686799" y="4464996"/>
            <a:ext cx="3385227" cy="11478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7B9ABE0-7ABB-4657-846E-6DE9F7282AF7}"/>
              </a:ext>
              <a:ext uri="{C183D7F6-B498-43B3-948B-1728B52AA6E4}">
                <adec:decorative xmlns:adec="http://schemas.microsoft.com/office/drawing/2017/decorative" val="1"/>
              </a:ext>
            </a:extLst>
          </p:cNvPr>
          <p:cNvSpPr/>
          <p:nvPr/>
        </p:nvSpPr>
        <p:spPr>
          <a:xfrm>
            <a:off x="9557426" y="5707367"/>
            <a:ext cx="1653702" cy="2010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mn-lt"/>
                <a:ea typeface="+mn-ea"/>
                <a:cs typeface="+mn-cs"/>
              </a:rPr>
              <a:t>DESE's Strategic Objectives</a:t>
            </a:r>
            <a:endParaRPr kumimoji="0" lang="en-US" sz="40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graphicFrame>
        <p:nvGraphicFramePr>
          <p:cNvPr id="9" name="Content Placeholder 2" descr="3 strategic objectives for DESE ">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1028880581"/>
              </p:ext>
            </p:extLst>
          </p:nvPr>
        </p:nvGraphicFramePr>
        <p:xfrm>
          <a:off x="124173" y="178623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32356" y="859125"/>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atin typeface="Arial" panose="020B0604020202020204" pitchFamily="34" charset="0"/>
                <a:ea typeface="+mn-lt"/>
                <a:cs typeface="Arial" panose="020B0604020202020204" pitchFamily="34" charset="0"/>
              </a:rPr>
              <a:t>DESE partners with districts, schools, and programs 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C52E-B1AE-45EE-9F07-322D8161AC28}"/>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0716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Approval or Denial - Caveats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lnSpcReduction="10000"/>
          </a:bodyPr>
          <a:lstStyle/>
          <a:p>
            <a:pPr algn="just"/>
            <a:r>
              <a:rPr lang="en-US" sz="2800" dirty="0">
                <a:solidFill>
                  <a:schemeClr val="accent1">
                    <a:lumMod val="50000"/>
                  </a:schemeClr>
                </a:solidFill>
              </a:rPr>
              <a:t>Both DESE and USED must approve requests</a:t>
            </a:r>
          </a:p>
          <a:p>
            <a:pPr lvl="1" algn="just"/>
            <a:r>
              <a:rPr lang="en-US" dirty="0">
                <a:solidFill>
                  <a:schemeClr val="accent1">
                    <a:lumMod val="50000"/>
                  </a:schemeClr>
                </a:solidFill>
              </a:rPr>
              <a:t>DESE receives your requests, and if deemed approvable, must submit to USED for final approval</a:t>
            </a:r>
          </a:p>
          <a:p>
            <a:pPr lvl="1" algn="just"/>
            <a:r>
              <a:rPr lang="en-US" dirty="0">
                <a:solidFill>
                  <a:schemeClr val="accent1">
                    <a:lumMod val="50000"/>
                  </a:schemeClr>
                </a:solidFill>
              </a:rPr>
              <a:t>DESE will review requests on a rolling basis, and will contact you ASAP with a determination</a:t>
            </a:r>
          </a:p>
          <a:p>
            <a:pPr algn="just"/>
            <a:r>
              <a:rPr lang="en-US" sz="2800" dirty="0">
                <a:solidFill>
                  <a:schemeClr val="accent1">
                    <a:lumMod val="50000"/>
                  </a:schemeClr>
                </a:solidFill>
              </a:rPr>
              <a:t>Please note that submission of a request does not guarantee approval for a liquidation extension. Therefore, districts should plan for an alternative source of funds for any contractual performance extending beyond the standard performance period (November 29, 2024) should an extension request be denied.</a:t>
            </a:r>
          </a:p>
          <a:p>
            <a:pPr algn="just"/>
            <a:r>
              <a:rPr lang="en-US" sz="2800" dirty="0">
                <a:solidFill>
                  <a:schemeClr val="accent1">
                    <a:lumMod val="50000"/>
                  </a:schemeClr>
                </a:solidFill>
              </a:rPr>
              <a:t>Further, if a late liquidation request is approved by DESE and USED, no changes can be made to the specific project or contract. If the executed contract cannot be fulfilled, the funds subject to late liquidation must be forfeited.</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170251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Approval or Denial – Caveats cont.</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a:bodyPr>
          <a:lstStyle/>
          <a:p>
            <a:pPr algn="just"/>
            <a:r>
              <a:rPr lang="en-US" sz="2800" dirty="0">
                <a:solidFill>
                  <a:schemeClr val="accent1">
                    <a:lumMod val="50000"/>
                  </a:schemeClr>
                </a:solidFill>
              </a:rPr>
              <a:t>Note: Last year, 6 MA districts applied for late liquidation, and all were approved by both DESE and US Department of Education.</a:t>
            </a:r>
          </a:p>
          <a:p>
            <a:pPr algn="just"/>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4145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So, what’s different this year?</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fontScale="92500"/>
          </a:bodyPr>
          <a:lstStyle/>
          <a:p>
            <a:pPr algn="just"/>
            <a:r>
              <a:rPr lang="en-US" sz="2800" dirty="0">
                <a:solidFill>
                  <a:schemeClr val="accent1">
                    <a:lumMod val="50000"/>
                  </a:schemeClr>
                </a:solidFill>
              </a:rPr>
              <a:t>Because of the amount of $$ left unclaimed, and because of the larg</a:t>
            </a:r>
            <a:r>
              <a:rPr lang="en-US" dirty="0">
                <a:solidFill>
                  <a:schemeClr val="accent1">
                    <a:lumMod val="50000"/>
                  </a:schemeClr>
                </a:solidFill>
              </a:rPr>
              <a:t>e number of complex projects being funded with ESSER III, many districts want to know </a:t>
            </a:r>
            <a:r>
              <a:rPr lang="en-US" b="1" i="1" dirty="0">
                <a:solidFill>
                  <a:schemeClr val="accent1">
                    <a:lumMod val="50000"/>
                  </a:schemeClr>
                </a:solidFill>
              </a:rPr>
              <a:t>prior</a:t>
            </a:r>
            <a:r>
              <a:rPr lang="en-US" dirty="0">
                <a:solidFill>
                  <a:schemeClr val="accent1">
                    <a:lumMod val="50000"/>
                  </a:schemeClr>
                </a:solidFill>
              </a:rPr>
              <a:t> to September 30</a:t>
            </a:r>
            <a:r>
              <a:rPr lang="en-US" baseline="30000" dirty="0">
                <a:solidFill>
                  <a:schemeClr val="accent1">
                    <a:lumMod val="50000"/>
                  </a:schemeClr>
                </a:solidFill>
              </a:rPr>
              <a:t>th</a:t>
            </a:r>
            <a:r>
              <a:rPr lang="en-US" dirty="0">
                <a:solidFill>
                  <a:schemeClr val="accent1">
                    <a:lumMod val="50000"/>
                  </a:schemeClr>
                </a:solidFill>
              </a:rPr>
              <a:t> whether they can extend the performance and liquidation periods.</a:t>
            </a:r>
          </a:p>
          <a:p>
            <a:pPr algn="just"/>
            <a:r>
              <a:rPr lang="en-US" sz="2800" dirty="0">
                <a:solidFill>
                  <a:schemeClr val="accent1">
                    <a:lumMod val="50000"/>
                  </a:schemeClr>
                </a:solidFill>
              </a:rPr>
              <a:t>Therefore, DESE will be submitting (early) late liquidation requests in three batches:</a:t>
            </a:r>
          </a:p>
          <a:p>
            <a:pPr marL="914400" lvl="1" indent="-457200" algn="just">
              <a:buFont typeface="+mj-lt"/>
              <a:buAutoNum type="arabicPeriod"/>
            </a:pPr>
            <a:r>
              <a:rPr lang="en-US" dirty="0">
                <a:solidFill>
                  <a:schemeClr val="accent1">
                    <a:lumMod val="50000"/>
                  </a:schemeClr>
                </a:solidFill>
              </a:rPr>
              <a:t>Those received by June 15, 2024</a:t>
            </a:r>
          </a:p>
          <a:p>
            <a:pPr marL="914400" lvl="1" indent="-457200" algn="just">
              <a:buFont typeface="+mj-lt"/>
              <a:buAutoNum type="arabicPeriod"/>
            </a:pPr>
            <a:r>
              <a:rPr lang="en-US" dirty="0">
                <a:solidFill>
                  <a:schemeClr val="accent1">
                    <a:lumMod val="50000"/>
                  </a:schemeClr>
                </a:solidFill>
              </a:rPr>
              <a:t>Those received between June 15, 2024 and July 31, 2024</a:t>
            </a:r>
          </a:p>
          <a:p>
            <a:pPr marL="914400" lvl="1" indent="-457200" algn="just">
              <a:buFont typeface="+mj-lt"/>
              <a:buAutoNum type="arabicPeriod"/>
            </a:pPr>
            <a:r>
              <a:rPr lang="en-US" dirty="0">
                <a:solidFill>
                  <a:schemeClr val="accent1">
                    <a:lumMod val="50000"/>
                  </a:schemeClr>
                </a:solidFill>
              </a:rPr>
              <a:t>Those received between August 1, 2024 and August 31, 2024</a:t>
            </a:r>
          </a:p>
          <a:p>
            <a:pPr marL="914400" lvl="1" indent="-457200" algn="just">
              <a:buFont typeface="+mj-lt"/>
              <a:buAutoNum type="arabicPeriod"/>
            </a:pPr>
            <a:endParaRPr lang="en-US" dirty="0">
              <a:solidFill>
                <a:schemeClr val="accent1">
                  <a:lumMod val="50000"/>
                </a:schemeClr>
              </a:solidFill>
            </a:endParaRPr>
          </a:p>
          <a:p>
            <a:pPr algn="just"/>
            <a:r>
              <a:rPr lang="en-US" dirty="0">
                <a:solidFill>
                  <a:schemeClr val="accent1">
                    <a:lumMod val="50000"/>
                  </a:schemeClr>
                </a:solidFill>
              </a:rPr>
              <a:t>Requests received between September 1, 2024 and September 30, 2024 would come after the September 30, 2024 obligation deadline.</a:t>
            </a: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792913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CC17-F3A0-46BD-9A80-BD5960378DE6}"/>
              </a:ext>
            </a:extLst>
          </p:cNvPr>
          <p:cNvSpPr>
            <a:spLocks noGrp="1"/>
          </p:cNvSpPr>
          <p:nvPr>
            <p:ph type="title" idx="4294967295"/>
          </p:nvPr>
        </p:nvSpPr>
        <p:spPr>
          <a:xfrm>
            <a:off x="822325" y="288925"/>
            <a:ext cx="11369675" cy="679450"/>
          </a:xfrm>
        </p:spPr>
        <p:txBody>
          <a:bodyPr>
            <a:normAutofit fontScale="90000"/>
          </a:bodyPr>
          <a:lstStyle/>
          <a:p>
            <a:r>
              <a:rPr lang="en-US" b="1" dirty="0">
                <a:solidFill>
                  <a:schemeClr val="accent1">
                    <a:lumMod val="50000"/>
                  </a:schemeClr>
                </a:solidFill>
                <a:latin typeface="Arial"/>
                <a:cs typeface="Arial"/>
              </a:rPr>
              <a:t>Helpful Resources</a:t>
            </a:r>
            <a:endParaRPr lang="en-US" b="1" dirty="0">
              <a:solidFill>
                <a:schemeClr val="accent1">
                  <a:lumMod val="50000"/>
                </a:schemeClr>
              </a:solidFill>
            </a:endParaRPr>
          </a:p>
        </p:txBody>
      </p:sp>
      <p:sp>
        <p:nvSpPr>
          <p:cNvPr id="3" name="Content Placeholder 2">
            <a:extLst>
              <a:ext uri="{FF2B5EF4-FFF2-40B4-BE49-F238E27FC236}">
                <a16:creationId xmlns:a16="http://schemas.microsoft.com/office/drawing/2014/main" id="{2D8C45A3-E3FF-4F6E-ABC4-41E46965C6CB}"/>
              </a:ext>
            </a:extLst>
          </p:cNvPr>
          <p:cNvSpPr>
            <a:spLocks noGrp="1"/>
          </p:cNvSpPr>
          <p:nvPr>
            <p:ph idx="4294967295"/>
          </p:nvPr>
        </p:nvSpPr>
        <p:spPr>
          <a:xfrm>
            <a:off x="822325" y="1230313"/>
            <a:ext cx="10822322" cy="4723266"/>
          </a:xfrm>
        </p:spPr>
        <p:txBody>
          <a:bodyPr vert="horz" lIns="91440" tIns="45720" rIns="91440" bIns="45720" rtlCol="0" anchor="t">
            <a:normAutofit/>
          </a:bodyPr>
          <a:lstStyle/>
          <a:p>
            <a:pPr algn="just"/>
            <a:r>
              <a:rPr lang="en-US" sz="2800" dirty="0">
                <a:solidFill>
                  <a:schemeClr val="accent1">
                    <a:lumMod val="50000"/>
                  </a:schemeClr>
                </a:solidFill>
              </a:rPr>
              <a:t>In addition to this PowerPoint, which will be posted, we have three helpful quick reference guides</a:t>
            </a:r>
          </a:p>
          <a:p>
            <a:pPr marL="971550" lvl="1" indent="-514350">
              <a:buFont typeface="+mj-lt"/>
              <a:buAutoNum type="arabicPeriod"/>
            </a:pPr>
            <a:r>
              <a:rPr lang="en-US" dirty="0">
                <a:solidFill>
                  <a:schemeClr val="accent1">
                    <a:lumMod val="50000"/>
                  </a:schemeClr>
                </a:solidFill>
                <a:hlinkClick r:id="rId3"/>
              </a:rPr>
              <a:t>Obligation, Performance, and Liquidation of Federal Grants Quick Reference Guide</a:t>
            </a:r>
            <a:r>
              <a:rPr lang="en-US" dirty="0">
                <a:solidFill>
                  <a:schemeClr val="accent1">
                    <a:lumMod val="50000"/>
                  </a:schemeClr>
                </a:solidFill>
              </a:rPr>
              <a:t> (https://www.doe.mass.edu/federalgrants/resources/obligation-performance-liquidation.docx)</a:t>
            </a:r>
          </a:p>
          <a:p>
            <a:pPr marL="971550" lvl="1" indent="-514350">
              <a:buFont typeface="+mj-lt"/>
              <a:buAutoNum type="arabicPeriod"/>
            </a:pPr>
            <a:r>
              <a:rPr lang="fr-FR" b="0" i="0" u="sng" dirty="0">
                <a:solidFill>
                  <a:srgbClr val="0056B3"/>
                </a:solidFill>
                <a:effectLst/>
                <a:hlinkClick r:id="rId4"/>
              </a:rPr>
              <a:t>ESSER III </a:t>
            </a:r>
            <a:r>
              <a:rPr lang="fr-FR" b="0" i="0" u="sng" dirty="0" err="1">
                <a:solidFill>
                  <a:srgbClr val="0056B3"/>
                </a:solidFill>
                <a:effectLst/>
                <a:hlinkClick r:id="rId4"/>
              </a:rPr>
              <a:t>Late</a:t>
            </a:r>
            <a:r>
              <a:rPr lang="fr-FR" b="0" i="0" u="sng" dirty="0">
                <a:solidFill>
                  <a:srgbClr val="0056B3"/>
                </a:solidFill>
                <a:effectLst/>
                <a:hlinkClick r:id="rId4"/>
              </a:rPr>
              <a:t> Liquidation Quick Reference </a:t>
            </a:r>
            <a:r>
              <a:rPr lang="fr-FR" b="0" i="0" u="sng" dirty="0">
                <a:solidFill>
                  <a:srgbClr val="0056B3"/>
                </a:solidFill>
                <a:effectLst/>
              </a:rPr>
              <a:t>Guide</a:t>
            </a:r>
            <a:r>
              <a:rPr lang="fr-FR" u="sng" dirty="0">
                <a:solidFill>
                  <a:srgbClr val="0056B3"/>
                </a:solidFill>
              </a:rPr>
              <a:t> </a:t>
            </a:r>
            <a:r>
              <a:rPr lang="fr-FR" dirty="0">
                <a:solidFill>
                  <a:srgbClr val="203864"/>
                </a:solidFill>
              </a:rPr>
              <a:t>(https://www.doe.mass.edu/federalgrants/esser/esser3-late-liquidation-qrg.docx)</a:t>
            </a:r>
          </a:p>
          <a:p>
            <a:pPr marL="971550" lvl="1" indent="-514350">
              <a:buFont typeface="+mj-lt"/>
              <a:buAutoNum type="arabicPeriod"/>
            </a:pPr>
            <a:r>
              <a:rPr lang="en-US" dirty="0">
                <a:solidFill>
                  <a:srgbClr val="203864"/>
                </a:solidFill>
                <a:hlinkClick r:id="rId5"/>
              </a:rPr>
              <a:t>Instructions for Completing an ESSER II Late Liquidation Request in GEM$ </a:t>
            </a:r>
            <a:r>
              <a:rPr lang="en-US" dirty="0">
                <a:solidFill>
                  <a:srgbClr val="203864"/>
                </a:solidFill>
              </a:rPr>
              <a:t>(https://www.doe.mass.edu/federalgrants/esser/late-liquidation-instructions.docx)</a:t>
            </a:r>
          </a:p>
        </p:txBody>
      </p:sp>
      <p:sp>
        <p:nvSpPr>
          <p:cNvPr id="5" name="TextBox 4">
            <a:extLst>
              <a:ext uri="{FF2B5EF4-FFF2-40B4-BE49-F238E27FC236}">
                <a16:creationId xmlns:a16="http://schemas.microsoft.com/office/drawing/2014/main" id="{9DE74DB9-05F8-4314-B86A-76869911D3E9}"/>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553040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3259159" y="2891591"/>
            <a:ext cx="5673682" cy="679450"/>
          </a:xfrm>
        </p:spPr>
        <p:txBody>
          <a:bodyPr>
            <a:normAutofit fontScale="90000"/>
          </a:bodyPr>
          <a:lstStyle/>
          <a:p>
            <a:r>
              <a:rPr lang="en-US" b="1" dirty="0">
                <a:solidFill>
                  <a:srgbClr val="203864"/>
                </a:solidFill>
              </a:rPr>
              <a:t>Questions thus far…?</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2328671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News from Washington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1379061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“Debt Ceiling Deal” – Impact on FY25</a:t>
            </a:r>
          </a:p>
        </p:txBody>
      </p:sp>
      <p:sp>
        <p:nvSpPr>
          <p:cNvPr id="20483" name="Rectangle 3"/>
          <p:cNvSpPr>
            <a:spLocks noGrp="1" noChangeArrowheads="1"/>
          </p:cNvSpPr>
          <p:nvPr>
            <p:ph idx="4294967295"/>
          </p:nvPr>
        </p:nvSpPr>
        <p:spPr>
          <a:xfrm>
            <a:off x="822324" y="1576388"/>
            <a:ext cx="10057170" cy="3886200"/>
          </a:xfrm>
        </p:spPr>
        <p:txBody>
          <a:bodyPr>
            <a:normAutofit/>
          </a:bodyPr>
          <a:lstStyle/>
          <a:p>
            <a:pPr marL="0" indent="0">
              <a:buNone/>
            </a:pPr>
            <a:r>
              <a:rPr lang="en-US" dirty="0">
                <a:solidFill>
                  <a:schemeClr val="accent1">
                    <a:lumMod val="50000"/>
                  </a:schemeClr>
                </a:solidFill>
              </a:rPr>
              <a:t>Fiscal Responsibility Act of 2023 signed into law on June 3</a:t>
            </a:r>
            <a:r>
              <a:rPr lang="en-US" baseline="30000" dirty="0">
                <a:solidFill>
                  <a:schemeClr val="accent1">
                    <a:lumMod val="50000"/>
                  </a:schemeClr>
                </a:solidFill>
              </a:rPr>
              <a:t>rd</a:t>
            </a:r>
            <a:endParaRPr lang="en-US" dirty="0">
              <a:solidFill>
                <a:schemeClr val="accent1">
                  <a:lumMod val="50000"/>
                </a:schemeClr>
              </a:solidFill>
            </a:endParaRPr>
          </a:p>
          <a:p>
            <a:r>
              <a:rPr lang="en-US" dirty="0">
                <a:solidFill>
                  <a:schemeClr val="accent1">
                    <a:lumMod val="50000"/>
                  </a:schemeClr>
                </a:solidFill>
              </a:rPr>
              <a:t>No ESSER funds were rescinded</a:t>
            </a:r>
          </a:p>
          <a:p>
            <a:r>
              <a:rPr lang="en-US" dirty="0">
                <a:solidFill>
                  <a:schemeClr val="accent1">
                    <a:lumMod val="50000"/>
                  </a:schemeClr>
                </a:solidFill>
              </a:rPr>
              <a:t>Agreements made that FY25 federal spending will be capped at FY24 levels</a:t>
            </a:r>
          </a:p>
          <a:p>
            <a:r>
              <a:rPr lang="en-US" dirty="0">
                <a:solidFill>
                  <a:schemeClr val="accent1">
                    <a:lumMod val="50000"/>
                  </a:schemeClr>
                </a:solidFill>
              </a:rPr>
              <a:t>Congress passed education-related appropriations (ESSA, IDEA, Perkins, et al) earlier in the Spring that were consistent with the 2023 agreement.</a:t>
            </a:r>
          </a:p>
        </p:txBody>
      </p:sp>
      <p:sp>
        <p:nvSpPr>
          <p:cNvPr id="2" name="Slide Number Placeholder 1"/>
          <p:cNvSpPr>
            <a:spLocks noGrp="1"/>
          </p:cNvSpPr>
          <p:nvPr>
            <p:ph type="sldNum"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192684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GEM$ Updates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712900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GEM$ - On to Year 2 of Implementation</a:t>
            </a:r>
          </a:p>
        </p:txBody>
      </p:sp>
      <p:sp>
        <p:nvSpPr>
          <p:cNvPr id="20483" name="Rectangle 3"/>
          <p:cNvSpPr>
            <a:spLocks noGrp="1" noChangeArrowheads="1"/>
          </p:cNvSpPr>
          <p:nvPr>
            <p:ph idx="4294967295"/>
          </p:nvPr>
        </p:nvSpPr>
        <p:spPr>
          <a:xfrm>
            <a:off x="822324" y="1576388"/>
            <a:ext cx="10057170" cy="3886200"/>
          </a:xfrm>
        </p:spPr>
        <p:txBody>
          <a:bodyPr>
            <a:normAutofit fontScale="92500"/>
          </a:bodyPr>
          <a:lstStyle/>
          <a:p>
            <a:r>
              <a:rPr lang="en-US" dirty="0">
                <a:solidFill>
                  <a:schemeClr val="accent1">
                    <a:lumMod val="50000"/>
                  </a:schemeClr>
                </a:solidFill>
              </a:rPr>
              <a:t>We’re all still on the GEM$ learning curve</a:t>
            </a:r>
          </a:p>
          <a:p>
            <a:r>
              <a:rPr lang="en-US" dirty="0">
                <a:solidFill>
                  <a:schemeClr val="accent1">
                    <a:lumMod val="50000"/>
                  </a:schemeClr>
                </a:solidFill>
              </a:rPr>
              <a:t>Goal is to have </a:t>
            </a:r>
            <a:r>
              <a:rPr lang="en-US" u="sng" dirty="0">
                <a:solidFill>
                  <a:schemeClr val="accent1">
                    <a:lumMod val="50000"/>
                  </a:schemeClr>
                </a:solidFill>
              </a:rPr>
              <a:t>all</a:t>
            </a:r>
            <a:r>
              <a:rPr lang="en-US" dirty="0">
                <a:solidFill>
                  <a:schemeClr val="accent1">
                    <a:lumMod val="50000"/>
                  </a:schemeClr>
                </a:solidFill>
              </a:rPr>
              <a:t> new FY25 DESE grants on GEM$. </a:t>
            </a:r>
            <a:r>
              <a:rPr lang="en-US" dirty="0" err="1">
                <a:solidFill>
                  <a:schemeClr val="accent1">
                    <a:lumMod val="50000"/>
                  </a:schemeClr>
                </a:solidFill>
              </a:rPr>
              <a:t>EdGrants</a:t>
            </a:r>
            <a:r>
              <a:rPr lang="en-US" dirty="0">
                <a:solidFill>
                  <a:schemeClr val="accent1">
                    <a:lumMod val="50000"/>
                  </a:schemeClr>
                </a:solidFill>
              </a:rPr>
              <a:t> needs a few years to fully phase out, due to multiyear grants.</a:t>
            </a:r>
          </a:p>
          <a:p>
            <a:r>
              <a:rPr lang="en-US" dirty="0">
                <a:solidFill>
                  <a:schemeClr val="accent1">
                    <a:lumMod val="50000"/>
                  </a:schemeClr>
                </a:solidFill>
              </a:rPr>
              <a:t>Certain aspects of the grant application process did not go as we had expected</a:t>
            </a:r>
          </a:p>
          <a:p>
            <a:r>
              <a:rPr lang="en-US" dirty="0">
                <a:solidFill>
                  <a:schemeClr val="accent1">
                    <a:lumMod val="50000"/>
                  </a:schemeClr>
                </a:solidFill>
              </a:rPr>
              <a:t>Even though this grantmaking system has wide use nationally, we will need to tweak and refine it to Massachusetts’ needs</a:t>
            </a:r>
          </a:p>
          <a:p>
            <a:pPr lvl="1"/>
            <a:r>
              <a:rPr lang="en-US" dirty="0">
                <a:solidFill>
                  <a:schemeClr val="accent1">
                    <a:lumMod val="50000"/>
                  </a:schemeClr>
                </a:solidFill>
              </a:rPr>
              <a:t>GEM$ Ambassador’s Group has been incredibly helpful</a:t>
            </a:r>
          </a:p>
        </p:txBody>
      </p:sp>
      <p:sp>
        <p:nvSpPr>
          <p:cNvPr id="2" name="Slide Number Placeholder 1"/>
          <p:cNvSpPr>
            <a:spLocks noGrp="1"/>
          </p:cNvSpPr>
          <p:nvPr>
            <p:ph type="sldNum" sz="quarter" idx="4294967295"/>
          </p:nvPr>
        </p:nvSpPr>
        <p:spPr>
          <a:xfrm>
            <a:off x="0" y="0"/>
            <a:ext cx="0" cy="0"/>
          </a:xfrm>
        </p:spPr>
        <p:txBody>
          <a:bodyPr/>
          <a:lstStyle/>
          <a:p>
            <a:endParaRPr lang="en-US" dirty="0"/>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2560733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Other Grant-Related Odds and Ends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23641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 - Helpful Resources</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1808596" y="106473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cxnSp>
        <p:nvCxnSpPr>
          <p:cNvPr id="7" name="Straight Connector 6">
            <a:extLst>
              <a:ext uri="{FF2B5EF4-FFF2-40B4-BE49-F238E27FC236}">
                <a16:creationId xmlns:a16="http://schemas.microsoft.com/office/drawing/2014/main" id="{E5AD658C-4923-4FC4-5580-F748ECE0399B}"/>
              </a:ext>
              <a:ext uri="{C183D7F6-B498-43B3-948B-1728B52AA6E4}">
                <adec:decorative xmlns:adec="http://schemas.microsoft.com/office/drawing/2017/decorative" val="1"/>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20" y="1144047"/>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 (coming next month)</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4</a:t>
            </a:fld>
            <a:endParaRPr lang="zh-CN" altLang="en-US" b="1" dirty="0">
              <a:solidFill>
                <a:schemeClr val="accent1">
                  <a:lumMod val="60000"/>
                  <a:lumOff val="40000"/>
                </a:schemeClr>
              </a:solidFill>
            </a:endParaRPr>
          </a:p>
        </p:txBody>
      </p:sp>
      <p:pic>
        <p:nvPicPr>
          <p:cNvPr id="9" name="Picture 8" descr="Screenshot of 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pic>
        <p:nvPicPr>
          <p:cNvPr id="11" name="Picture 10" descr="Screenshot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dirty="0">
                <a:solidFill>
                  <a:schemeClr val="accent1">
                    <a:lumMod val="50000"/>
                  </a:schemeClr>
                </a:solidFill>
                <a:latin typeface="Arial" panose="020B0604020202020204" pitchFamily="34" charset="0"/>
                <a:cs typeface="Arial" panose="020B0604020202020204" pitchFamily="34" charset="0"/>
              </a:rPr>
              <a:t>www.doe.mass.edu/commissioner/</a:t>
            </a:r>
          </a:p>
        </p:txBody>
      </p:sp>
    </p:spTree>
    <p:extLst>
      <p:ext uri="{BB962C8B-B14F-4D97-AF65-F5344CB8AC3E}">
        <p14:creationId xmlns:p14="http://schemas.microsoft.com/office/powerpoint/2010/main" val="569594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582513" y="2920774"/>
            <a:ext cx="3026973" cy="679450"/>
          </a:xfrm>
        </p:spPr>
        <p:txBody>
          <a:bodyPr>
            <a:normAutofit fontScale="90000"/>
          </a:bodyPr>
          <a:lstStyle/>
          <a:p>
            <a:r>
              <a:rPr lang="en-US" dirty="0">
                <a:solidFill>
                  <a:schemeClr val="tx2"/>
                </a:solidFill>
              </a:rPr>
              <a:t>Thank You!</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151479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Reminders</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90297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08F-3B49-4E19-BC98-F7443C0E1902}"/>
              </a:ext>
            </a:extLst>
          </p:cNvPr>
          <p:cNvSpPr>
            <a:spLocks noGrp="1"/>
          </p:cNvSpPr>
          <p:nvPr>
            <p:ph type="title" idx="4294967295"/>
          </p:nvPr>
        </p:nvSpPr>
        <p:spPr>
          <a:xfrm>
            <a:off x="822325" y="288925"/>
            <a:ext cx="11369675" cy="679450"/>
          </a:xfrm>
        </p:spPr>
        <p:txBody>
          <a:bodyPr>
            <a:normAutofit fontScale="90000"/>
          </a:bodyPr>
          <a:lstStyle/>
          <a:p>
            <a:r>
              <a:rPr lang="en-US" sz="3200" dirty="0">
                <a:solidFill>
                  <a:schemeClr val="accent1">
                    <a:lumMod val="50000"/>
                  </a:schemeClr>
                </a:solidFill>
              </a:rPr>
              <a:t>Federal COVID Relief Funding – Sequencing of ~$3 billion over ~3 years</a:t>
            </a:r>
          </a:p>
        </p:txBody>
      </p:sp>
      <p:sp>
        <p:nvSpPr>
          <p:cNvPr id="4" name="Slide Number Placeholder 3">
            <a:extLst>
              <a:ext uri="{FF2B5EF4-FFF2-40B4-BE49-F238E27FC236}">
                <a16:creationId xmlns:a16="http://schemas.microsoft.com/office/drawing/2014/main" id="{09157423-019A-4B08-B277-3CE4699FA5C5}"/>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cxnSp>
        <p:nvCxnSpPr>
          <p:cNvPr id="14" name="Straight Connector 13">
            <a:extLst>
              <a:ext uri="{FF2B5EF4-FFF2-40B4-BE49-F238E27FC236}">
                <a16:creationId xmlns:a16="http://schemas.microsoft.com/office/drawing/2014/main" id="{7DA4ED65-7BC0-4B9B-A730-06AAC75C8CB9}"/>
              </a:ext>
              <a:ext uri="{C183D7F6-B498-43B3-948B-1728B52AA6E4}">
                <adec:decorative xmlns:adec="http://schemas.microsoft.com/office/drawing/2017/decorative" val="1"/>
              </a:ext>
            </a:extLst>
          </p:cNvPr>
          <p:cNvCxnSpPr>
            <a:cxnSpLocks/>
          </p:cNvCxnSpPr>
          <p:nvPr/>
        </p:nvCxnSpPr>
        <p:spPr>
          <a:xfrm>
            <a:off x="543994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4E9FB-956F-41E4-A22D-238502B5C3DA}"/>
              </a:ext>
              <a:ext uri="{C183D7F6-B498-43B3-948B-1728B52AA6E4}">
                <adec:decorative xmlns:adec="http://schemas.microsoft.com/office/drawing/2017/decorative" val="1"/>
              </a:ext>
            </a:extLst>
          </p:cNvPr>
          <p:cNvCxnSpPr>
            <a:cxnSpLocks/>
          </p:cNvCxnSpPr>
          <p:nvPr/>
        </p:nvCxnSpPr>
        <p:spPr>
          <a:xfrm>
            <a:off x="10908050" y="1397466"/>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FD6933-DB4B-40B4-A838-BF4A212778E9}"/>
              </a:ext>
              <a:ext uri="{C183D7F6-B498-43B3-948B-1728B52AA6E4}">
                <adec:decorative xmlns:adec="http://schemas.microsoft.com/office/drawing/2017/decorative" val="1"/>
              </a:ext>
            </a:extLst>
          </p:cNvPr>
          <p:cNvCxnSpPr>
            <a:cxnSpLocks/>
          </p:cNvCxnSpPr>
          <p:nvPr/>
        </p:nvCxnSpPr>
        <p:spPr>
          <a:xfrm>
            <a:off x="1946137"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9CC63C-C92C-4783-802E-3C6CAA813EBE}"/>
              </a:ext>
              <a:ext uri="{C183D7F6-B498-43B3-948B-1728B52AA6E4}">
                <adec:decorative xmlns:adec="http://schemas.microsoft.com/office/drawing/2017/decorative" val="1"/>
              </a:ext>
            </a:extLst>
          </p:cNvPr>
          <p:cNvCxnSpPr>
            <a:cxnSpLocks/>
          </p:cNvCxnSpPr>
          <p:nvPr/>
        </p:nvCxnSpPr>
        <p:spPr>
          <a:xfrm>
            <a:off x="567743"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B1F9B8-4426-433A-A279-6B7E3BABCC3B}"/>
              </a:ext>
            </a:extLst>
          </p:cNvPr>
          <p:cNvSpPr txBox="1"/>
          <p:nvPr/>
        </p:nvSpPr>
        <p:spPr>
          <a:xfrm>
            <a:off x="201336" y="5767314"/>
            <a:ext cx="872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Segoe UI"/>
                <a:ea typeface="+mn-ea"/>
                <a:cs typeface="+mn-cs"/>
              </a:rPr>
              <a:t>FY21</a:t>
            </a:r>
          </a:p>
        </p:txBody>
      </p:sp>
      <p:sp>
        <p:nvSpPr>
          <p:cNvPr id="19" name="TextBox 18">
            <a:extLst>
              <a:ext uri="{FF2B5EF4-FFF2-40B4-BE49-F238E27FC236}">
                <a16:creationId xmlns:a16="http://schemas.microsoft.com/office/drawing/2014/main" id="{B1C24728-DE15-40EE-9641-7D7AF9CC1929}"/>
              </a:ext>
            </a:extLst>
          </p:cNvPr>
          <p:cNvSpPr txBox="1"/>
          <p:nvPr/>
        </p:nvSpPr>
        <p:spPr>
          <a:xfrm>
            <a:off x="1384008" y="5796610"/>
            <a:ext cx="11242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Begin FY22</a:t>
            </a:r>
          </a:p>
        </p:txBody>
      </p:sp>
      <p:sp>
        <p:nvSpPr>
          <p:cNvPr id="22" name="TextBox 21">
            <a:extLst>
              <a:ext uri="{FF2B5EF4-FFF2-40B4-BE49-F238E27FC236}">
                <a16:creationId xmlns:a16="http://schemas.microsoft.com/office/drawing/2014/main" id="{92EE45B8-6763-4CD0-823C-B313CA28EB17}"/>
              </a:ext>
            </a:extLst>
          </p:cNvPr>
          <p:cNvSpPr txBox="1"/>
          <p:nvPr/>
        </p:nvSpPr>
        <p:spPr>
          <a:xfrm>
            <a:off x="5157663"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9/30/22</a:t>
            </a:r>
          </a:p>
        </p:txBody>
      </p:sp>
      <p:cxnSp>
        <p:nvCxnSpPr>
          <p:cNvPr id="23" name="Straight Connector 22">
            <a:extLst>
              <a:ext uri="{FF2B5EF4-FFF2-40B4-BE49-F238E27FC236}">
                <a16:creationId xmlns:a16="http://schemas.microsoft.com/office/drawing/2014/main" id="{E21049CD-0818-44D4-B2B1-B9DB39D3F8F5}"/>
              </a:ext>
              <a:ext uri="{C183D7F6-B498-43B3-948B-1728B52AA6E4}">
                <adec:decorative xmlns:adec="http://schemas.microsoft.com/office/drawing/2017/decorative" val="1"/>
              </a:ext>
            </a:extLst>
          </p:cNvPr>
          <p:cNvCxnSpPr>
            <a:cxnSpLocks/>
          </p:cNvCxnSpPr>
          <p:nvPr/>
        </p:nvCxnSpPr>
        <p:spPr>
          <a:xfrm>
            <a:off x="3511088"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B9BC243-728F-449D-B7C2-07A20C1A1BB2}"/>
              </a:ext>
            </a:extLst>
          </p:cNvPr>
          <p:cNvSpPr txBox="1"/>
          <p:nvPr/>
        </p:nvSpPr>
        <p:spPr>
          <a:xfrm>
            <a:off x="3020447" y="5789738"/>
            <a:ext cx="93694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12/31/21</a:t>
            </a:r>
          </a:p>
        </p:txBody>
      </p:sp>
      <p:sp>
        <p:nvSpPr>
          <p:cNvPr id="25" name="TextBox 24">
            <a:extLst>
              <a:ext uri="{FF2B5EF4-FFF2-40B4-BE49-F238E27FC236}">
                <a16:creationId xmlns:a16="http://schemas.microsoft.com/office/drawing/2014/main" id="{6904DAE8-1B30-444F-9F61-29E706D5CC4D}"/>
              </a:ext>
            </a:extLst>
          </p:cNvPr>
          <p:cNvSpPr txBox="1"/>
          <p:nvPr/>
        </p:nvSpPr>
        <p:spPr>
          <a:xfrm>
            <a:off x="10550321"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9/30/24</a:t>
            </a:r>
          </a:p>
        </p:txBody>
      </p:sp>
      <p:sp>
        <p:nvSpPr>
          <p:cNvPr id="26" name="Rectangle: Rounded Corners 25">
            <a:extLst>
              <a:ext uri="{FF2B5EF4-FFF2-40B4-BE49-F238E27FC236}">
                <a16:creationId xmlns:a16="http://schemas.microsoft.com/office/drawing/2014/main" id="{1C4A68AF-A12D-4FAF-94B5-1734C31B3CFB}"/>
              </a:ext>
            </a:extLst>
          </p:cNvPr>
          <p:cNvSpPr/>
          <p:nvPr/>
        </p:nvSpPr>
        <p:spPr>
          <a:xfrm>
            <a:off x="589911" y="1762839"/>
            <a:ext cx="2921177"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Federal Coronavirus Relief Fund</a:t>
            </a:r>
          </a:p>
        </p:txBody>
      </p:sp>
      <p:sp>
        <p:nvSpPr>
          <p:cNvPr id="27" name="Rectangle: Rounded Corners 26">
            <a:extLst>
              <a:ext uri="{FF2B5EF4-FFF2-40B4-BE49-F238E27FC236}">
                <a16:creationId xmlns:a16="http://schemas.microsoft.com/office/drawing/2014/main" id="{00A9C8D6-8D17-4171-8EAA-1EAECD36DC44}"/>
              </a:ext>
            </a:extLst>
          </p:cNvPr>
          <p:cNvSpPr/>
          <p:nvPr/>
        </p:nvSpPr>
        <p:spPr>
          <a:xfrm>
            <a:off x="589911" y="2377415"/>
            <a:ext cx="4856514" cy="578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(CARES Act) Federal ESSER-I Fund</a:t>
            </a:r>
          </a:p>
        </p:txBody>
      </p:sp>
      <p:sp>
        <p:nvSpPr>
          <p:cNvPr id="28" name="Rectangle: Rounded Corners 27">
            <a:extLst>
              <a:ext uri="{FF2B5EF4-FFF2-40B4-BE49-F238E27FC236}">
                <a16:creationId xmlns:a16="http://schemas.microsoft.com/office/drawing/2014/main" id="{A69EC90A-2016-481B-9BF1-228DC86CD1A1}"/>
              </a:ext>
            </a:extLst>
          </p:cNvPr>
          <p:cNvSpPr/>
          <p:nvPr/>
        </p:nvSpPr>
        <p:spPr>
          <a:xfrm>
            <a:off x="589910" y="2991991"/>
            <a:ext cx="7604180" cy="5785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(CRRSA Act) Federal ESSER-II Fund</a:t>
            </a:r>
          </a:p>
        </p:txBody>
      </p:sp>
      <p:cxnSp>
        <p:nvCxnSpPr>
          <p:cNvPr id="20" name="Straight Connector 19">
            <a:extLst>
              <a:ext uri="{FF2B5EF4-FFF2-40B4-BE49-F238E27FC236}">
                <a16:creationId xmlns:a16="http://schemas.microsoft.com/office/drawing/2014/main" id="{93B761A9-3A11-4126-8150-F199DFA8617D}"/>
              </a:ext>
              <a:ext uri="{C183D7F6-B498-43B3-948B-1728B52AA6E4}">
                <adec:decorative xmlns:adec="http://schemas.microsoft.com/office/drawing/2017/decorative" val="1"/>
              </a:ext>
            </a:extLst>
          </p:cNvPr>
          <p:cNvCxnSpPr>
            <a:cxnSpLocks/>
          </p:cNvCxnSpPr>
          <p:nvPr/>
        </p:nvCxnSpPr>
        <p:spPr>
          <a:xfrm>
            <a:off x="8194090" y="1375795"/>
            <a:ext cx="0" cy="4353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DD526E-0F7F-42DF-B2D8-C9228D3CC506}"/>
              </a:ext>
            </a:extLst>
          </p:cNvPr>
          <p:cNvSpPr txBox="1"/>
          <p:nvPr/>
        </p:nvSpPr>
        <p:spPr>
          <a:xfrm>
            <a:off x="7853992" y="5789738"/>
            <a:ext cx="8724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9/30/23</a:t>
            </a:r>
          </a:p>
        </p:txBody>
      </p:sp>
      <p:sp>
        <p:nvSpPr>
          <p:cNvPr id="30" name="Rectangle: Rounded Corners 29">
            <a:extLst>
              <a:ext uri="{FF2B5EF4-FFF2-40B4-BE49-F238E27FC236}">
                <a16:creationId xmlns:a16="http://schemas.microsoft.com/office/drawing/2014/main" id="{1CFCEEA7-1E69-4B5D-86E4-8D89FCEF4665}"/>
              </a:ext>
            </a:extLst>
          </p:cNvPr>
          <p:cNvSpPr/>
          <p:nvPr/>
        </p:nvSpPr>
        <p:spPr>
          <a:xfrm>
            <a:off x="589910" y="3594639"/>
            <a:ext cx="10322552" cy="5785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(American Rescue Plan) Federal ESSER-III Fund</a:t>
            </a:r>
          </a:p>
        </p:txBody>
      </p:sp>
      <p:sp>
        <p:nvSpPr>
          <p:cNvPr id="3" name="TextBox 2">
            <a:extLst>
              <a:ext uri="{FF2B5EF4-FFF2-40B4-BE49-F238E27FC236}">
                <a16:creationId xmlns:a16="http://schemas.microsoft.com/office/drawing/2014/main" id="{1AD9671D-0042-4B6A-BE5D-4ECF2F07676E}"/>
              </a:ext>
            </a:extLst>
          </p:cNvPr>
          <p:cNvSpPr txBox="1"/>
          <p:nvPr/>
        </p:nvSpPr>
        <p:spPr>
          <a:xfrm>
            <a:off x="5446425" y="248050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$194.4 million</a:t>
            </a:r>
          </a:p>
        </p:txBody>
      </p:sp>
      <p:sp>
        <p:nvSpPr>
          <p:cNvPr id="31" name="TextBox 30">
            <a:extLst>
              <a:ext uri="{FF2B5EF4-FFF2-40B4-BE49-F238E27FC236}">
                <a16:creationId xmlns:a16="http://schemas.microsoft.com/office/drawing/2014/main" id="{B88BCA74-11FF-45F1-BFD2-BF1178941234}"/>
              </a:ext>
            </a:extLst>
          </p:cNvPr>
          <p:cNvSpPr txBox="1"/>
          <p:nvPr/>
        </p:nvSpPr>
        <p:spPr>
          <a:xfrm>
            <a:off x="8208413" y="3095079"/>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$739 million</a:t>
            </a:r>
          </a:p>
        </p:txBody>
      </p:sp>
      <p:sp>
        <p:nvSpPr>
          <p:cNvPr id="32" name="TextBox 31">
            <a:extLst>
              <a:ext uri="{FF2B5EF4-FFF2-40B4-BE49-F238E27FC236}">
                <a16:creationId xmlns:a16="http://schemas.microsoft.com/office/drawing/2014/main" id="{5794ABD1-8C07-4E61-A8B2-DA99AB294365}"/>
              </a:ext>
            </a:extLst>
          </p:cNvPr>
          <p:cNvSpPr txBox="1"/>
          <p:nvPr/>
        </p:nvSpPr>
        <p:spPr>
          <a:xfrm>
            <a:off x="10908050" y="3743944"/>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$1.66 billion</a:t>
            </a:r>
          </a:p>
        </p:txBody>
      </p:sp>
      <p:sp>
        <p:nvSpPr>
          <p:cNvPr id="34" name="TextBox 33">
            <a:extLst>
              <a:ext uri="{FF2B5EF4-FFF2-40B4-BE49-F238E27FC236}">
                <a16:creationId xmlns:a16="http://schemas.microsoft.com/office/drawing/2014/main" id="{4460B28C-B2E4-4987-B8A5-6C5F2C10D1FC}"/>
              </a:ext>
            </a:extLst>
          </p:cNvPr>
          <p:cNvSpPr txBox="1"/>
          <p:nvPr/>
        </p:nvSpPr>
        <p:spPr>
          <a:xfrm>
            <a:off x="3503243" y="1870251"/>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$181.8 million</a:t>
            </a:r>
          </a:p>
        </p:txBody>
      </p:sp>
      <p:sp>
        <p:nvSpPr>
          <p:cNvPr id="35" name="Rectangle: Rounded Corners 34">
            <a:extLst>
              <a:ext uri="{FF2B5EF4-FFF2-40B4-BE49-F238E27FC236}">
                <a16:creationId xmlns:a16="http://schemas.microsoft.com/office/drawing/2014/main" id="{99920196-D0F2-4262-A26E-9646BE1F4D39}"/>
              </a:ext>
            </a:extLst>
          </p:cNvPr>
          <p:cNvSpPr/>
          <p:nvPr/>
        </p:nvSpPr>
        <p:spPr>
          <a:xfrm>
            <a:off x="583347" y="4210860"/>
            <a:ext cx="7610743" cy="5785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(American Rescue Plan) Federal “ARP IDEA” (supplemental to the regular IDEA grants)</a:t>
            </a:r>
          </a:p>
        </p:txBody>
      </p:sp>
      <p:sp>
        <p:nvSpPr>
          <p:cNvPr id="36" name="TextBox 35">
            <a:extLst>
              <a:ext uri="{FF2B5EF4-FFF2-40B4-BE49-F238E27FC236}">
                <a16:creationId xmlns:a16="http://schemas.microsoft.com/office/drawing/2014/main" id="{2ED819C3-9DBA-44C3-B72C-5DF8FF599185}"/>
              </a:ext>
            </a:extLst>
          </p:cNvPr>
          <p:cNvSpPr txBox="1"/>
          <p:nvPr/>
        </p:nvSpPr>
        <p:spPr>
          <a:xfrm>
            <a:off x="8194090" y="4346265"/>
            <a:ext cx="15447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03B6A"/>
                </a:solidFill>
                <a:effectLst/>
                <a:uLnTx/>
                <a:uFillTx/>
                <a:latin typeface="Arial" panose="020B0604020202020204" pitchFamily="34" charset="0"/>
                <a:cs typeface="Arial" panose="020B0604020202020204" pitchFamily="34" charset="0"/>
              </a:rPr>
              <a:t>$63.2 million</a:t>
            </a:r>
          </a:p>
        </p:txBody>
      </p:sp>
      <p:cxnSp>
        <p:nvCxnSpPr>
          <p:cNvPr id="6" name="Straight Connector 5">
            <a:extLst>
              <a:ext uri="{FF2B5EF4-FFF2-40B4-BE49-F238E27FC236}">
                <a16:creationId xmlns:a16="http://schemas.microsoft.com/office/drawing/2014/main" id="{F8029E3C-C59D-4852-8813-D68ABE10EE87}"/>
              </a:ext>
              <a:ext uri="{C183D7F6-B498-43B3-948B-1728B52AA6E4}">
                <adec:decorative xmlns:adec="http://schemas.microsoft.com/office/drawing/2017/decorative" val="1"/>
              </a:ext>
            </a:extLst>
          </p:cNvPr>
          <p:cNvCxnSpPr>
            <a:cxnSpLocks/>
          </p:cNvCxnSpPr>
          <p:nvPr/>
        </p:nvCxnSpPr>
        <p:spPr>
          <a:xfrm>
            <a:off x="9858925" y="1696303"/>
            <a:ext cx="0" cy="410030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9EDD30-2EE7-4DA6-9112-DD9D7C9FB076}"/>
              </a:ext>
            </a:extLst>
          </p:cNvPr>
          <p:cNvSpPr txBox="1"/>
          <p:nvPr/>
        </p:nvSpPr>
        <p:spPr>
          <a:xfrm>
            <a:off x="9412343" y="1293902"/>
            <a:ext cx="87243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Today</a:t>
            </a:r>
          </a:p>
        </p:txBody>
      </p:sp>
      <p:sp>
        <p:nvSpPr>
          <p:cNvPr id="33" name="TextBox 32">
            <a:extLst>
              <a:ext uri="{FF2B5EF4-FFF2-40B4-BE49-F238E27FC236}">
                <a16:creationId xmlns:a16="http://schemas.microsoft.com/office/drawing/2014/main" id="{A31789F7-4C6D-4412-B6F6-E42E4E480B16}"/>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6548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idx="4294967295"/>
          </p:nvPr>
        </p:nvSpPr>
        <p:spPr>
          <a:xfrm>
            <a:off x="712788" y="288925"/>
            <a:ext cx="11479212" cy="679450"/>
          </a:xfrm>
        </p:spPr>
        <p:txBody>
          <a:bodyPr/>
          <a:lstStyle/>
          <a:p>
            <a:r>
              <a:rPr lang="en-US" sz="2900" dirty="0">
                <a:solidFill>
                  <a:schemeClr val="accent1">
                    <a:lumMod val="50000"/>
                  </a:schemeClr>
                </a:solidFill>
              </a:rPr>
              <a:t>ESSERs I, II, and III: Claimed vs. Unclaimed through May 6, 2024</a:t>
            </a:r>
          </a:p>
        </p:txBody>
      </p:sp>
      <p:graphicFrame>
        <p:nvGraphicFramePr>
          <p:cNvPr id="7" name="Content Placeholder 6" descr="graphic of claimed and unclaimed ESSER I, II, and III funds through May 6, 20254">
            <a:extLst>
              <a:ext uri="{FF2B5EF4-FFF2-40B4-BE49-F238E27FC236}">
                <a16:creationId xmlns:a16="http://schemas.microsoft.com/office/drawing/2014/main" id="{1362357D-7C16-4874-9919-A4AE912E991C}"/>
              </a:ext>
            </a:extLst>
          </p:cNvPr>
          <p:cNvGraphicFramePr>
            <a:graphicFrameLocks noGrp="1"/>
          </p:cNvGraphicFramePr>
          <p:nvPr>
            <p:ph idx="4294967295"/>
            <p:extLst>
              <p:ext uri="{D42A27DB-BD31-4B8C-83A1-F6EECF244321}">
                <p14:modId xmlns:p14="http://schemas.microsoft.com/office/powerpoint/2010/main" val="2195127145"/>
              </p:ext>
            </p:extLst>
          </p:nvPr>
        </p:nvGraphicFramePr>
        <p:xfrm>
          <a:off x="0" y="1230313"/>
          <a:ext cx="11684000"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BA0BDFA-63B5-4475-B481-D65CA2EEAEA5}"/>
              </a:ext>
            </a:extLst>
          </p:cNvPr>
          <p:cNvSpPr>
            <a:spLocks noGrp="1"/>
          </p:cNvSpPr>
          <p:nvPr>
            <p:ph type="sldNum" sz="quarter" idx="4294967295"/>
          </p:nvPr>
        </p:nvSpPr>
        <p:spPr>
          <a:xfrm>
            <a:off x="0" y="0"/>
            <a:ext cx="0" cy="0"/>
          </a:xfrm>
        </p:spPr>
        <p:txBody>
          <a:bodyPr/>
          <a:lstStyle/>
          <a:p>
            <a:endParaRPr lang="zh-CN" altLang="en-US" b="1" dirty="0">
              <a:solidFill>
                <a:schemeClr val="accent1">
                  <a:lumMod val="60000"/>
                  <a:lumOff val="40000"/>
                </a:schemeClr>
              </a:solidFill>
            </a:endParaRPr>
          </a:p>
        </p:txBody>
      </p:sp>
      <p:sp>
        <p:nvSpPr>
          <p:cNvPr id="5" name="TextBox 1">
            <a:extLst>
              <a:ext uri="{FF2B5EF4-FFF2-40B4-BE49-F238E27FC236}">
                <a16:creationId xmlns:a16="http://schemas.microsoft.com/office/drawing/2014/main" id="{4CA314BC-2EB8-4CBB-9B8F-7EEB8BEC0DA1}"/>
              </a:ext>
            </a:extLst>
          </p:cNvPr>
          <p:cNvSpPr txBox="1"/>
          <p:nvPr/>
        </p:nvSpPr>
        <p:spPr>
          <a:xfrm>
            <a:off x="6019448" y="1634948"/>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99.99%</a:t>
            </a:r>
          </a:p>
        </p:txBody>
      </p:sp>
      <p:sp>
        <p:nvSpPr>
          <p:cNvPr id="6" name="TextBox 1">
            <a:extLst>
              <a:ext uri="{FF2B5EF4-FFF2-40B4-BE49-F238E27FC236}">
                <a16:creationId xmlns:a16="http://schemas.microsoft.com/office/drawing/2014/main" id="{06CBC3F4-70E4-4823-8363-23BACB6D38B1}"/>
              </a:ext>
            </a:extLst>
          </p:cNvPr>
          <p:cNvSpPr txBox="1"/>
          <p:nvPr/>
        </p:nvSpPr>
        <p:spPr>
          <a:xfrm>
            <a:off x="10836613" y="3019105"/>
            <a:ext cx="612843"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.15%</a:t>
            </a:r>
          </a:p>
        </p:txBody>
      </p:sp>
      <p:sp>
        <p:nvSpPr>
          <p:cNvPr id="8" name="TextBox 1">
            <a:extLst>
              <a:ext uri="{FF2B5EF4-FFF2-40B4-BE49-F238E27FC236}">
                <a16:creationId xmlns:a16="http://schemas.microsoft.com/office/drawing/2014/main" id="{D9BEA22C-3B1A-4164-B943-1A525FDA1C63}"/>
              </a:ext>
            </a:extLst>
          </p:cNvPr>
          <p:cNvSpPr txBox="1"/>
          <p:nvPr/>
        </p:nvSpPr>
        <p:spPr>
          <a:xfrm>
            <a:off x="9160413" y="4400819"/>
            <a:ext cx="745790" cy="22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40%</a:t>
            </a:r>
          </a:p>
        </p:txBody>
      </p:sp>
      <p:sp>
        <p:nvSpPr>
          <p:cNvPr id="10" name="TextBox 9">
            <a:extLst>
              <a:ext uri="{FF2B5EF4-FFF2-40B4-BE49-F238E27FC236}">
                <a16:creationId xmlns:a16="http://schemas.microsoft.com/office/drawing/2014/main" id="{5954286B-CAA4-4CEA-B3E9-AF2C2E4E678C}"/>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2754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Claims/Draw Down Status</a:t>
            </a:r>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rPr>
              <a:t>You can see claims status reports for your district via our monthly Federal Grant Programs newsletter</a:t>
            </a:r>
          </a:p>
          <a:p>
            <a:pPr lvl="1"/>
            <a:r>
              <a:rPr lang="en-US" dirty="0">
                <a:solidFill>
                  <a:schemeClr val="accent1">
                    <a:lumMod val="50000"/>
                  </a:schemeClr>
                </a:solidFill>
              </a:rPr>
              <a:t>Not on the list? Email FederalGrantPrograms@mass.gov!</a:t>
            </a:r>
          </a:p>
        </p:txBody>
      </p:sp>
      <p:sp>
        <p:nvSpPr>
          <p:cNvPr id="4" name="Slide Number Placeholder 3">
            <a:extLst>
              <a:ext uri="{FF2B5EF4-FFF2-40B4-BE49-F238E27FC236}">
                <a16:creationId xmlns:a16="http://schemas.microsoft.com/office/drawing/2014/main" id="{62231318-264C-45BF-A28B-631423B5CC13}"/>
              </a:ext>
            </a:extLst>
          </p:cNvPr>
          <p:cNvSpPr>
            <a:spLocks noGrp="1"/>
          </p:cNvSpPr>
          <p:nvPr>
            <p:ph type="sldNum" sz="quarter" idx="4294967295"/>
          </p:nvPr>
        </p:nvSpPr>
        <p:spPr>
          <a:xfrm>
            <a:off x="0" y="0"/>
            <a:ext cx="0" cy="0"/>
          </a:xfrm>
        </p:spPr>
        <p:txBody>
          <a:bodyPr/>
          <a:lstStyle/>
          <a:p>
            <a:endParaRPr lang="zh-CN" altLang="en-US" dirty="0"/>
          </a:p>
        </p:txBody>
      </p:sp>
      <p:sp>
        <p:nvSpPr>
          <p:cNvPr id="5" name="TextBox 4">
            <a:extLst>
              <a:ext uri="{FF2B5EF4-FFF2-40B4-BE49-F238E27FC236}">
                <a16:creationId xmlns:a16="http://schemas.microsoft.com/office/drawing/2014/main" id="{21F17398-54A8-4CEC-A878-E5EF8E87CADE}"/>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41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of dates of ESSER data collection with arrows indicating what point we are at (Year 4 Annual Report)">
            <a:extLst>
              <a:ext uri="{FF2B5EF4-FFF2-40B4-BE49-F238E27FC236}">
                <a16:creationId xmlns:a16="http://schemas.microsoft.com/office/drawing/2014/main" id="{D44E3662-55AB-5DAC-F5FE-4A423B575779}"/>
              </a:ext>
            </a:extLst>
          </p:cNvPr>
          <p:cNvPicPr>
            <a:picLocks noChangeAspect="1"/>
          </p:cNvPicPr>
          <p:nvPr/>
        </p:nvPicPr>
        <p:blipFill>
          <a:blip r:embed="rId2"/>
          <a:stretch>
            <a:fillRect/>
          </a:stretch>
        </p:blipFill>
        <p:spPr>
          <a:xfrm>
            <a:off x="186796" y="1258817"/>
            <a:ext cx="11944244" cy="4868932"/>
          </a:xfrm>
          <a:prstGeom prst="rect">
            <a:avLst/>
          </a:prstGeom>
        </p:spPr>
      </p:pic>
      <p:sp>
        <p:nvSpPr>
          <p:cNvPr id="3" name="Title 1">
            <a:extLst>
              <a:ext uri="{FF2B5EF4-FFF2-40B4-BE49-F238E27FC236}">
                <a16:creationId xmlns:a16="http://schemas.microsoft.com/office/drawing/2014/main" id="{3F30394C-D7F2-C0AB-43BA-E4CCA4E0A8C2}"/>
              </a:ext>
            </a:extLst>
          </p:cNvPr>
          <p:cNvSpPr txBox="1">
            <a:spLocks noGrp="1"/>
          </p:cNvSpPr>
          <p:nvPr>
            <p:ph type="title" idx="4294967295"/>
          </p:nvPr>
        </p:nvSpPr>
        <p:spPr>
          <a:xfrm>
            <a:off x="307911" y="288925"/>
            <a:ext cx="11884090" cy="679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ESSER Reminders – Data Collection</a:t>
            </a:r>
          </a:p>
        </p:txBody>
      </p:sp>
      <p:sp>
        <p:nvSpPr>
          <p:cNvPr id="4" name="Arrow: Left 3">
            <a:extLst>
              <a:ext uri="{FF2B5EF4-FFF2-40B4-BE49-F238E27FC236}">
                <a16:creationId xmlns:a16="http://schemas.microsoft.com/office/drawing/2014/main" id="{4CB19D8F-30E4-071A-3077-311E9A1878AC}"/>
              </a:ext>
              <a:ext uri="{C183D7F6-B498-43B3-948B-1728B52AA6E4}">
                <adec:decorative xmlns:adec="http://schemas.microsoft.com/office/drawing/2017/decorative" val="1"/>
              </a:ext>
            </a:extLst>
          </p:cNvPr>
          <p:cNvSpPr/>
          <p:nvPr/>
        </p:nvSpPr>
        <p:spPr>
          <a:xfrm>
            <a:off x="5561349" y="2089187"/>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5DF1D4D-B228-01DD-94BD-67E311E06FC8}"/>
              </a:ext>
              <a:ext uri="{C183D7F6-B498-43B3-948B-1728B52AA6E4}">
                <adec:decorative xmlns:adec="http://schemas.microsoft.com/office/drawing/2017/decorative" val="1"/>
              </a:ext>
            </a:extLst>
          </p:cNvPr>
          <p:cNvSpPr/>
          <p:nvPr/>
        </p:nvSpPr>
        <p:spPr>
          <a:xfrm>
            <a:off x="5561349" y="3257194"/>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0F93B23-2D35-9626-D7C6-0945C7909D48}"/>
              </a:ext>
              <a:ext uri="{C183D7F6-B498-43B3-948B-1728B52AA6E4}">
                <adec:decorative xmlns:adec="http://schemas.microsoft.com/office/drawing/2017/decorative" val="1"/>
              </a:ext>
            </a:extLst>
          </p:cNvPr>
          <p:cNvSpPr/>
          <p:nvPr/>
        </p:nvSpPr>
        <p:spPr>
          <a:xfrm>
            <a:off x="5561349" y="4624375"/>
            <a:ext cx="1528997" cy="254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6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UserInfo>
        <DisplayName>Foley, Kinnon (DESE)</DisplayName>
        <AccountId>1477</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BD8445-8FE1-4605-8967-1ACCEF5E5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34A98-F106-45CE-8E8A-DD686612E616}">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purl.org/dc/terms/"/>
    <ds:schemaRef ds:uri="67cbf261-e971-4a38-83b4-d85e273e70b4"/>
    <ds:schemaRef ds:uri="http://schemas.microsoft.com/office/infopath/2007/PartnerControls"/>
    <ds:schemaRef ds:uri="46f7fc10-315f-4884-8231-57a9c90b9c56"/>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1059</TotalTime>
  <Words>2708</Words>
  <Application>Microsoft Office PowerPoint</Application>
  <PresentationFormat>Widescreen</PresentationFormat>
  <Paragraphs>260</Paragraphs>
  <Slides>40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等线</vt:lpstr>
      <vt:lpstr>Arial</vt:lpstr>
      <vt:lpstr>Calibri</vt:lpstr>
      <vt:lpstr>Helvetica</vt:lpstr>
      <vt:lpstr>Segoe UI</vt:lpstr>
      <vt:lpstr>Office Theme</vt:lpstr>
      <vt:lpstr>The ESSER III Homestretch</vt:lpstr>
      <vt:lpstr>DESE’s Educational Vision</vt:lpstr>
      <vt:lpstr>DESE's Strategic Objectives</vt:lpstr>
      <vt:lpstr>DESE's Educational Vision - Helpful Resources</vt:lpstr>
      <vt:lpstr>ESSER Reminders</vt:lpstr>
      <vt:lpstr>Federal COVID Relief Funding – Sequencing of ~$3 billion over ~3 years</vt:lpstr>
      <vt:lpstr>ESSERs I, II, and III: Claimed vs. Unclaimed through May 6, 2024</vt:lpstr>
      <vt:lpstr>Claims/Draw Down Status</vt:lpstr>
      <vt:lpstr>ESSER Reminders – Data Collection</vt:lpstr>
      <vt:lpstr>ESSER Reminders – Data Collection cont.</vt:lpstr>
      <vt:lpstr>ESSER III Reminders – the 20% rule</vt:lpstr>
      <vt:lpstr>ESSER III Reminders – Maintenance of Equity</vt:lpstr>
      <vt:lpstr>ESSER III Reminders – Changing Your Plans</vt:lpstr>
      <vt:lpstr>ESSER III Reminders – Capital Projects</vt:lpstr>
      <vt:lpstr>ESSER III Reminders – Davis-Bacon Prevailing Wages</vt:lpstr>
      <vt:lpstr>ESSER Updates – What’s New?</vt:lpstr>
      <vt:lpstr>New Requirement – Federal Interest in a Property</vt:lpstr>
      <vt:lpstr>New Requirement – Federal Interest in a Property cont.</vt:lpstr>
      <vt:lpstr>New Requirement – Federal Interest in a Property cont</vt:lpstr>
      <vt:lpstr>ESSER III Late Liquidation</vt:lpstr>
      <vt:lpstr>Late Liquidation for ESSER III</vt:lpstr>
      <vt:lpstr>Obligations depend upon what you’re spending $ on</vt:lpstr>
      <vt:lpstr>“Standard” Obligation, Performance, and Liquidation Deadlines</vt:lpstr>
      <vt:lpstr>ESSER-II and ESSER III Late Liquidation</vt:lpstr>
      <vt:lpstr>Important ESSER-III Deadlines</vt:lpstr>
      <vt:lpstr>ESSER-III Obligation Deadline Remains 9/30/2024</vt:lpstr>
      <vt:lpstr>Obligations depend upon what you’re spending $ on </vt:lpstr>
      <vt:lpstr>ESSER-III Late Liquidation</vt:lpstr>
      <vt:lpstr>29</vt:lpstr>
      <vt:lpstr>Approval or Denial - Caveats</vt:lpstr>
      <vt:lpstr>Approval or Denial – Caveats cont.</vt:lpstr>
      <vt:lpstr>So, what’s different this year?</vt:lpstr>
      <vt:lpstr>Helpful Resources</vt:lpstr>
      <vt:lpstr>Questions thus far…?</vt:lpstr>
      <vt:lpstr>News from Washington</vt:lpstr>
      <vt:lpstr>“Debt Ceiling Deal” – Impact on FY25</vt:lpstr>
      <vt:lpstr>GEM$ Updates</vt:lpstr>
      <vt:lpstr>GEM$ - On to Year 2 of Implementation</vt:lpstr>
      <vt:lpstr>Other Grant-Related Odds and Ends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ESSER III Homestretch</dc:title>
  <dc:creator>DESE</dc:creator>
  <cp:lastModifiedBy>Zou, Dong (EOE)</cp:lastModifiedBy>
  <cp:revision>132</cp:revision>
  <dcterms:created xsi:type="dcterms:W3CDTF">2022-10-11T20:32:22Z</dcterms:created>
  <dcterms:modified xsi:type="dcterms:W3CDTF">2024-05-09T14:31:55Z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9 2024 12:00AM</vt:lpwstr>
  </property>
</Properties>
</file>