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4"/>
  </p:sldMasterIdLst>
  <p:notesMasterIdLst>
    <p:notesMasterId r:id="rId15"/>
  </p:notesMasterIdLst>
  <p:sldIdLst>
    <p:sldId id="256" r:id="rId5"/>
    <p:sldId id="257" r:id="rId6"/>
    <p:sldId id="258" r:id="rId7"/>
    <p:sldId id="259" r:id="rId8"/>
    <p:sldId id="260" r:id="rId9"/>
    <p:sldId id="265" r:id="rId10"/>
    <p:sldId id="261" r:id="rId11"/>
    <p:sldId id="262" r:id="rId12"/>
    <p:sldId id="264" r:id="rId13"/>
    <p:sldId id="268" r:id="rId14"/>
  </p:sldIdLst>
  <p:sldSz cx="18288000" cy="10287000"/>
  <p:notesSz cx="6858000" cy="9144000"/>
  <p:embeddedFontLst>
    <p:embeddedFont>
      <p:font typeface="Agrandir Grand" panose="020B0604020202020204" charset="0"/>
      <p:regular r:id="rId16"/>
    </p:embeddedFont>
    <p:embeddedFont>
      <p:font typeface="Agrandir Narrow" panose="020B0604020202020204" charset="0"/>
      <p:regular r:id="rId17"/>
    </p:embeddedFont>
    <p:embeddedFont>
      <p:font typeface="Canva Sans" panose="020B0604020202020204" charset="0"/>
      <p:regular r:id="rId18"/>
    </p:embeddedFont>
    <p:embeddedFont>
      <p:font typeface="Codec Pro ExtraBold" panose="020B0604020202020204" charset="0"/>
      <p:regular r:id="rId19"/>
    </p:embeddedFont>
    <p:embeddedFont>
      <p:font typeface="Open Sauce" panose="020B0604020202020204" charset="0"/>
      <p:regular r:id="rId20"/>
    </p:embeddedFont>
    <p:embeddedFont>
      <p:font typeface="Open Sauce Bold" panose="020B0604020202020204" charset="0"/>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5323D69-760F-0888-EFC8-7303611CD821}" v="3" dt="2024-08-15T13:20:09.141"/>
    <p1510:client id="{ADCAEB97-4548-4BD0-9280-D7B1AA04F26B}" v="609" dt="2024-08-15T15:26:52.64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99" autoAdjust="0"/>
    <p:restoredTop sz="86441" autoAdjust="0"/>
  </p:normalViewPr>
  <p:slideViewPr>
    <p:cSldViewPr snapToGrid="0">
      <p:cViewPr varScale="1">
        <p:scale>
          <a:sx n="32" d="100"/>
          <a:sy n="32" d="100"/>
        </p:scale>
        <p:origin x="120" y="936"/>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font" Target="fonts/font3.fntdata"/><Relationship Id="rId26"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font" Target="fonts/font6.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4.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4BD8B96-4DDD-4441-8CB2-FED87FB6E646}" type="datetimeFigureOut">
              <a:rPr lang="en-US" smtClean="0"/>
              <a:t>8/16/2024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6B6E16-361B-4B3D-9378-4FA4B0630704}" type="slidenum">
              <a:rPr lang="en-US" smtClean="0"/>
              <a:t>‹#›</a:t>
            </a:fld>
            <a:endParaRPr lang="en-US"/>
          </a:p>
        </p:txBody>
      </p:sp>
    </p:spTree>
    <p:extLst>
      <p:ext uri="{BB962C8B-B14F-4D97-AF65-F5344CB8AC3E}">
        <p14:creationId xmlns:p14="http://schemas.microsoft.com/office/powerpoint/2010/main" val="29910029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1</a:t>
            </a:fld>
            <a:endParaRPr lang="en-US"/>
          </a:p>
        </p:txBody>
      </p:sp>
    </p:spTree>
    <p:extLst>
      <p:ext uri="{BB962C8B-B14F-4D97-AF65-F5344CB8AC3E}">
        <p14:creationId xmlns:p14="http://schemas.microsoft.com/office/powerpoint/2010/main" val="1342075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2</a:t>
            </a:fld>
            <a:endParaRPr lang="en-US"/>
          </a:p>
        </p:txBody>
      </p:sp>
    </p:spTree>
    <p:extLst>
      <p:ext uri="{BB962C8B-B14F-4D97-AF65-F5344CB8AC3E}">
        <p14:creationId xmlns:p14="http://schemas.microsoft.com/office/powerpoint/2010/main" val="231460426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3</a:t>
            </a:fld>
            <a:endParaRPr lang="en-US"/>
          </a:p>
        </p:txBody>
      </p:sp>
    </p:spTree>
    <p:extLst>
      <p:ext uri="{BB962C8B-B14F-4D97-AF65-F5344CB8AC3E}">
        <p14:creationId xmlns:p14="http://schemas.microsoft.com/office/powerpoint/2010/main" val="11790304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4</a:t>
            </a:fld>
            <a:endParaRPr lang="en-US"/>
          </a:p>
        </p:txBody>
      </p:sp>
    </p:spTree>
    <p:extLst>
      <p:ext uri="{BB962C8B-B14F-4D97-AF65-F5344CB8AC3E}">
        <p14:creationId xmlns:p14="http://schemas.microsoft.com/office/powerpoint/2010/main" val="87965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5</a:t>
            </a:fld>
            <a:endParaRPr lang="en-US"/>
          </a:p>
        </p:txBody>
      </p:sp>
    </p:spTree>
    <p:extLst>
      <p:ext uri="{BB962C8B-B14F-4D97-AF65-F5344CB8AC3E}">
        <p14:creationId xmlns:p14="http://schemas.microsoft.com/office/powerpoint/2010/main" val="3827736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976B6E16-361B-4B3D-9378-4FA4B0630704}" type="slidenum">
              <a:rPr lang="en-US" smtClean="0"/>
              <a:t>7</a:t>
            </a:fld>
            <a:endParaRPr lang="en-US"/>
          </a:p>
        </p:txBody>
      </p:sp>
    </p:spTree>
    <p:extLst>
      <p:ext uri="{BB962C8B-B14F-4D97-AF65-F5344CB8AC3E}">
        <p14:creationId xmlns:p14="http://schemas.microsoft.com/office/powerpoint/2010/main" val="32798051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8</a:t>
            </a:fld>
            <a:endParaRPr lang="en-US"/>
          </a:p>
        </p:txBody>
      </p:sp>
    </p:spTree>
    <p:extLst>
      <p:ext uri="{BB962C8B-B14F-4D97-AF65-F5344CB8AC3E}">
        <p14:creationId xmlns:p14="http://schemas.microsoft.com/office/powerpoint/2010/main" val="31182357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76B6E16-361B-4B3D-9378-4FA4B0630704}" type="slidenum">
              <a:rPr lang="en-US" smtClean="0"/>
              <a:t>9</a:t>
            </a:fld>
            <a:endParaRPr lang="en-US"/>
          </a:p>
        </p:txBody>
      </p:sp>
    </p:spTree>
    <p:extLst>
      <p:ext uri="{BB962C8B-B14F-4D97-AF65-F5344CB8AC3E}">
        <p14:creationId xmlns:p14="http://schemas.microsoft.com/office/powerpoint/2010/main" val="25431906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8/16/2024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8/16/2024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8/16/2024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sv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svg"/></Relationships>
</file>

<file path=ppt/slides/_rels/slide1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55.png"/><Relationship Id="rId5" Type="http://schemas.openxmlformats.org/officeDocument/2006/relationships/hyperlink" Target="https://creativecommons.org/licenses/by-sa/3.0/" TargetMode="External"/><Relationship Id="rId4" Type="http://schemas.openxmlformats.org/officeDocument/2006/relationships/hyperlink" Target="https://www.childandfamilyblog.com/early-childhood-development/math-parents-number-games/" TargetMode="Externa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svg"/><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image" Target="../media/image8.png"/><Relationship Id="rId7"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1.jpe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openxmlformats.org/officeDocument/2006/relationships/image" Target="../media/image18.svg"/><Relationship Id="rId13" Type="http://schemas.openxmlformats.org/officeDocument/2006/relationships/image" Target="../media/image23.png"/><Relationship Id="rId3" Type="http://schemas.openxmlformats.org/officeDocument/2006/relationships/image" Target="../media/image8.png"/><Relationship Id="rId7" Type="http://schemas.openxmlformats.org/officeDocument/2006/relationships/image" Target="../media/image17.png"/><Relationship Id="rId12" Type="http://schemas.openxmlformats.org/officeDocument/2006/relationships/image" Target="../media/image22.sv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svg"/><Relationship Id="rId11" Type="http://schemas.openxmlformats.org/officeDocument/2006/relationships/image" Target="../media/image21.pn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jpeg"/><Relationship Id="rId9" Type="http://schemas.openxmlformats.org/officeDocument/2006/relationships/image" Target="../media/image19.png"/><Relationship Id="rId14" Type="http://schemas.openxmlformats.org/officeDocument/2006/relationships/image" Target="../media/image24.svg"/></Relationships>
</file>

<file path=ppt/slides/_rels/slide5.xml.rels><?xml version="1.0" encoding="UTF-8" standalone="yes"?>
<Relationships xmlns="http://schemas.openxmlformats.org/package/2006/relationships"><Relationship Id="rId8" Type="http://schemas.openxmlformats.org/officeDocument/2006/relationships/image" Target="../media/image29.svg"/><Relationship Id="rId3" Type="http://schemas.openxmlformats.org/officeDocument/2006/relationships/image" Target="../media/image8.png"/><Relationship Id="rId7"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7.svg"/><Relationship Id="rId5" Type="http://schemas.openxmlformats.org/officeDocument/2006/relationships/image" Target="../media/image26.png"/><Relationship Id="rId10" Type="http://schemas.openxmlformats.org/officeDocument/2006/relationships/image" Target="../media/image31.svg"/><Relationship Id="rId4" Type="http://schemas.openxmlformats.org/officeDocument/2006/relationships/image" Target="../media/image25.jpeg"/><Relationship Id="rId9" Type="http://schemas.openxmlformats.org/officeDocument/2006/relationships/image" Target="../media/image30.png"/></Relationships>
</file>

<file path=ppt/slides/_rels/slide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34.jpeg"/><Relationship Id="rId5" Type="http://schemas.openxmlformats.org/officeDocument/2006/relationships/image" Target="../media/image33.svg"/><Relationship Id="rId4" Type="http://schemas.openxmlformats.org/officeDocument/2006/relationships/image" Target="../media/image32.png"/></Relationships>
</file>

<file path=ppt/slides/_rels/slide7.xml.rels><?xml version="1.0" encoding="UTF-8" standalone="yes"?>
<Relationships xmlns="http://schemas.openxmlformats.org/package/2006/relationships"><Relationship Id="rId8" Type="http://schemas.openxmlformats.org/officeDocument/2006/relationships/image" Target="../media/image40.svg"/><Relationship Id="rId13" Type="http://schemas.openxmlformats.org/officeDocument/2006/relationships/hyperlink" Target="mailto:EdGrants@mass.gov" TargetMode="External"/><Relationship Id="rId3" Type="http://schemas.openxmlformats.org/officeDocument/2006/relationships/image" Target="../media/image35.png"/><Relationship Id="rId7" Type="http://schemas.openxmlformats.org/officeDocument/2006/relationships/image" Target="../media/image39.png"/><Relationship Id="rId12" Type="http://schemas.openxmlformats.org/officeDocument/2006/relationships/image" Target="../media/image44.sv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38.svg"/><Relationship Id="rId11" Type="http://schemas.openxmlformats.org/officeDocument/2006/relationships/image" Target="../media/image43.png"/><Relationship Id="rId5" Type="http://schemas.openxmlformats.org/officeDocument/2006/relationships/image" Target="../media/image37.png"/><Relationship Id="rId10" Type="http://schemas.openxmlformats.org/officeDocument/2006/relationships/image" Target="../media/image42.svg"/><Relationship Id="rId4" Type="http://schemas.openxmlformats.org/officeDocument/2006/relationships/image" Target="../media/image36.svg"/><Relationship Id="rId9" Type="http://schemas.openxmlformats.org/officeDocument/2006/relationships/image" Target="../media/image41.png"/></Relationships>
</file>

<file path=ppt/slides/_rels/slide8.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image" Target="../media/image45.jpeg"/><Relationship Id="rId7" Type="http://schemas.openxmlformats.org/officeDocument/2006/relationships/image" Target="../media/image44.sv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43.png"/><Relationship Id="rId11" Type="http://schemas.openxmlformats.org/officeDocument/2006/relationships/image" Target="../media/image51.svg"/><Relationship Id="rId5" Type="http://schemas.openxmlformats.org/officeDocument/2006/relationships/image" Target="../media/image47.svg"/><Relationship Id="rId10" Type="http://schemas.openxmlformats.org/officeDocument/2006/relationships/image" Target="../media/image50.png"/><Relationship Id="rId4" Type="http://schemas.openxmlformats.org/officeDocument/2006/relationships/image" Target="../media/image46.png"/><Relationship Id="rId9" Type="http://schemas.openxmlformats.org/officeDocument/2006/relationships/image" Target="../media/image49.svg"/></Relationships>
</file>

<file path=ppt/slides/_rels/slide9.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openxmlformats.org/officeDocument/2006/relationships/hyperlink" Target="mailto:linda.sewnarine@mass.gov" TargetMode="External"/><Relationship Id="rId4" Type="http://schemas.openxmlformats.org/officeDocument/2006/relationships/image" Target="../media/image53.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DFBFB"/>
        </a:solidFill>
        <a:effectLst/>
      </p:bgPr>
    </p:bg>
    <p:spTree>
      <p:nvGrpSpPr>
        <p:cNvPr id="1" name=""/>
        <p:cNvGrpSpPr/>
        <p:nvPr/>
      </p:nvGrpSpPr>
      <p:grpSpPr>
        <a:xfrm>
          <a:off x="0" y="0"/>
          <a:ext cx="0" cy="0"/>
          <a:chOff x="0" y="0"/>
          <a:chExt cx="0" cy="0"/>
        </a:xfrm>
      </p:grpSpPr>
      <p:sp>
        <p:nvSpPr>
          <p:cNvPr id="19" name="TextBox 19"/>
          <p:cNvSpPr txBox="1">
            <a:spLocks noGrp="1"/>
          </p:cNvSpPr>
          <p:nvPr>
            <p:ph type="title" idx="4294967295"/>
          </p:nvPr>
        </p:nvSpPr>
        <p:spPr>
          <a:xfrm>
            <a:off x="1722258" y="4302107"/>
            <a:ext cx="9936215" cy="246221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1200"/>
              </a:spcAft>
              <a:buClrTx/>
              <a:buSzTx/>
              <a:buFontTx/>
              <a:buNone/>
              <a:tabLst/>
              <a:defRPr/>
            </a:pPr>
            <a:r>
              <a:rPr kumimoji="0" lang="en-US" sz="8000" b="0" i="0" u="none" strike="noStrike" kern="1200" cap="none" spc="259" normalizeH="0" baseline="0" noProof="0" dirty="0">
                <a:ln>
                  <a:noFill/>
                </a:ln>
                <a:solidFill>
                  <a:srgbClr val="254A7E"/>
                </a:solidFill>
                <a:effectLst/>
                <a:uLnTx/>
                <a:uFillTx/>
                <a:latin typeface="Agrandir Narrow" panose="020B0604020202020204" charset="0"/>
                <a:ea typeface="+mn-ea"/>
                <a:cs typeface="+mn-cs"/>
              </a:rPr>
              <a:t>Early Literacy Consortium Grant</a:t>
            </a:r>
          </a:p>
        </p:txBody>
      </p:sp>
      <p:sp>
        <p:nvSpPr>
          <p:cNvPr id="18" name="TextBox 18"/>
          <p:cNvSpPr txBox="1"/>
          <p:nvPr/>
        </p:nvSpPr>
        <p:spPr>
          <a:xfrm>
            <a:off x="1752928" y="7034551"/>
            <a:ext cx="8553855" cy="1456745"/>
          </a:xfrm>
          <a:prstGeom prst="rect">
            <a:avLst/>
          </a:prstGeom>
        </p:spPr>
        <p:txBody>
          <a:bodyPr wrap="square" lIns="0" tIns="0" rIns="0" bIns="0" rtlCol="0" anchor="t">
            <a:spAutoFit/>
          </a:bodyPr>
          <a:lstStyle/>
          <a:p>
            <a:pPr>
              <a:lnSpc>
                <a:spcPct val="177412"/>
              </a:lnSpc>
            </a:pPr>
            <a:r>
              <a:rPr lang="en-US" sz="2850" spc="144">
                <a:solidFill>
                  <a:srgbClr val="231F20"/>
                </a:solidFill>
                <a:latin typeface="Agrandir Narrow"/>
              </a:rPr>
              <a:t>Office of Educator Effectiveness,</a:t>
            </a:r>
          </a:p>
          <a:p>
            <a:pPr>
              <a:lnSpc>
                <a:spcPct val="177412"/>
              </a:lnSpc>
            </a:pPr>
            <a:r>
              <a:rPr lang="en-US" sz="2850" spc="144">
                <a:solidFill>
                  <a:srgbClr val="231F20"/>
                </a:solidFill>
                <a:latin typeface="Agrandir Narrow"/>
              </a:rPr>
              <a:t>Center for Instructional Support</a:t>
            </a:r>
          </a:p>
        </p:txBody>
      </p:sp>
      <p:grpSp>
        <p:nvGrpSpPr>
          <p:cNvPr id="2" name="Group 2">
            <a:extLst>
              <a:ext uri="{C183D7F6-B498-43B3-948B-1728B52AA6E4}">
                <adec:decorative xmlns:adec="http://schemas.microsoft.com/office/drawing/2017/decorative" val="1"/>
              </a:ext>
            </a:extLst>
          </p:cNvPr>
          <p:cNvGrpSpPr/>
          <p:nvPr/>
        </p:nvGrpSpPr>
        <p:grpSpPr>
          <a:xfrm>
            <a:off x="12974764" y="-207071"/>
            <a:ext cx="3086100" cy="11299900"/>
            <a:chOff x="0" y="0"/>
            <a:chExt cx="812800" cy="2976105"/>
          </a:xfrm>
        </p:grpSpPr>
        <p:sp>
          <p:nvSpPr>
            <p:cNvPr id="3" name="Freeform 3"/>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4" name="TextBox 4"/>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5" name="Freeform 5">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1894184" y="580047"/>
            <a:ext cx="5482971" cy="9023371"/>
          </a:xfrm>
          <a:custGeom>
            <a:avLst/>
            <a:gdLst/>
            <a:ahLst/>
            <a:cxnLst/>
            <a:rect l="l" t="t" r="r" b="b"/>
            <a:pathLst>
              <a:path w="5482971" h="9023371">
                <a:moveTo>
                  <a:pt x="0" y="0"/>
                </a:moveTo>
                <a:lnTo>
                  <a:pt x="5482971" y="0"/>
                </a:lnTo>
                <a:lnTo>
                  <a:pt x="5482971" y="9023371"/>
                </a:lnTo>
                <a:lnTo>
                  <a:pt x="0" y="9023371"/>
                </a:lnTo>
                <a:lnTo>
                  <a:pt x="0" y="0"/>
                </a:lnTo>
                <a:close/>
              </a:path>
            </a:pathLst>
          </a:custGeom>
          <a:blipFill>
            <a:blip r:embed="rId5"/>
            <a:stretch>
              <a:fillRect l="-9404" r="-137143"/>
            </a:stretch>
          </a:blipFill>
          <a:ln w="76200" cap="sq">
            <a:solidFill>
              <a:srgbClr val="254A7E"/>
            </a:solidFill>
            <a:prstDash val="solid"/>
            <a:miter/>
          </a:ln>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8" name="Freeform 8"/>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9" name="TextBox 9"/>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27773" y="4163622"/>
            <a:ext cx="110236" cy="2818996"/>
            <a:chOff x="0" y="0"/>
            <a:chExt cx="26312" cy="672855"/>
          </a:xfrm>
        </p:grpSpPr>
        <p:sp>
          <p:nvSpPr>
            <p:cNvPr id="11" name="Freeform 11"/>
            <p:cNvSpPr/>
            <p:nvPr/>
          </p:nvSpPr>
          <p:spPr>
            <a:xfrm>
              <a:off x="0" y="0"/>
              <a:ext cx="26312" cy="672855"/>
            </a:xfrm>
            <a:custGeom>
              <a:avLst/>
              <a:gdLst/>
              <a:ahLst/>
              <a:cxnLst/>
              <a:rect l="l" t="t" r="r" b="b"/>
              <a:pathLst>
                <a:path w="26312" h="672855">
                  <a:moveTo>
                    <a:pt x="0" y="0"/>
                  </a:moveTo>
                  <a:lnTo>
                    <a:pt x="26312" y="0"/>
                  </a:lnTo>
                  <a:lnTo>
                    <a:pt x="26312" y="672855"/>
                  </a:lnTo>
                  <a:lnTo>
                    <a:pt x="0" y="672855"/>
                  </a:lnTo>
                  <a:close/>
                </a:path>
              </a:pathLst>
            </a:custGeom>
            <a:solidFill>
              <a:srgbClr val="FDFBFB"/>
            </a:solidFill>
          </p:spPr>
          <p:txBody>
            <a:bodyPr/>
            <a:lstStyle/>
            <a:p>
              <a:endParaRPr lang="en-US"/>
            </a:p>
          </p:txBody>
        </p:sp>
        <p:sp>
          <p:nvSpPr>
            <p:cNvPr id="12" name="TextBox 12"/>
            <p:cNvSpPr txBox="1"/>
            <p:nvPr/>
          </p:nvSpPr>
          <p:spPr>
            <a:xfrm>
              <a:off x="0" y="-19050"/>
              <a:ext cx="26312" cy="691905"/>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3" name="Group 13">
            <a:extLst>
              <a:ext uri="{C183D7F6-B498-43B3-948B-1728B52AA6E4}">
                <adec:decorative xmlns:adec="http://schemas.microsoft.com/office/drawing/2017/decorative" val="1"/>
              </a:ext>
            </a:extLst>
          </p:cNvPr>
          <p:cNvGrpSpPr/>
          <p:nvPr/>
        </p:nvGrpSpPr>
        <p:grpSpPr>
          <a:xfrm>
            <a:off x="1752928" y="3206708"/>
            <a:ext cx="3459096" cy="569486"/>
            <a:chOff x="0" y="0"/>
            <a:chExt cx="825638" cy="135928"/>
          </a:xfrm>
        </p:grpSpPr>
        <p:sp>
          <p:nvSpPr>
            <p:cNvPr id="14" name="Freeform 14"/>
            <p:cNvSpPr/>
            <p:nvPr/>
          </p:nvSpPr>
          <p:spPr>
            <a:xfrm>
              <a:off x="0" y="0"/>
              <a:ext cx="825638" cy="135928"/>
            </a:xfrm>
            <a:custGeom>
              <a:avLst/>
              <a:gdLst/>
              <a:ahLst/>
              <a:cxnLst/>
              <a:rect l="l" t="t" r="r" b="b"/>
              <a:pathLst>
                <a:path w="825638" h="135928">
                  <a:moveTo>
                    <a:pt x="40286" y="0"/>
                  </a:moveTo>
                  <a:lnTo>
                    <a:pt x="785351" y="0"/>
                  </a:lnTo>
                  <a:cubicBezTo>
                    <a:pt x="807601" y="0"/>
                    <a:pt x="825638" y="18037"/>
                    <a:pt x="825638" y="40286"/>
                  </a:cubicBezTo>
                  <a:lnTo>
                    <a:pt x="825638" y="95642"/>
                  </a:lnTo>
                  <a:cubicBezTo>
                    <a:pt x="825638" y="117891"/>
                    <a:pt x="807601" y="135928"/>
                    <a:pt x="785351" y="135928"/>
                  </a:cubicBezTo>
                  <a:lnTo>
                    <a:pt x="40286" y="135928"/>
                  </a:lnTo>
                  <a:cubicBezTo>
                    <a:pt x="18037" y="135928"/>
                    <a:pt x="0" y="117891"/>
                    <a:pt x="0" y="95642"/>
                  </a:cubicBezTo>
                  <a:lnTo>
                    <a:pt x="0" y="40286"/>
                  </a:lnTo>
                  <a:cubicBezTo>
                    <a:pt x="0" y="18037"/>
                    <a:pt x="18037" y="0"/>
                    <a:pt x="40286" y="0"/>
                  </a:cubicBezTo>
                  <a:close/>
                </a:path>
              </a:pathLst>
            </a:custGeom>
            <a:solidFill>
              <a:srgbClr val="254A7E"/>
            </a:solidFill>
          </p:spPr>
          <p:txBody>
            <a:bodyPr/>
            <a:lstStyle/>
            <a:p>
              <a:endParaRPr lang="en-US"/>
            </a:p>
          </p:txBody>
        </p:sp>
        <p:sp>
          <p:nvSpPr>
            <p:cNvPr id="15" name="TextBox 15"/>
            <p:cNvSpPr txBox="1"/>
            <p:nvPr/>
          </p:nvSpPr>
          <p:spPr>
            <a:xfrm>
              <a:off x="0" y="-28575"/>
              <a:ext cx="825638" cy="164503"/>
            </a:xfrm>
            <a:prstGeom prst="rect">
              <a:avLst/>
            </a:prstGeom>
          </p:spPr>
          <p:txBody>
            <a:bodyPr lIns="56055" tIns="56055" rIns="56055" bIns="56055" rtlCol="0" anchor="ctr"/>
            <a:lstStyle/>
            <a:p>
              <a:pPr algn="ctr">
                <a:lnSpc>
                  <a:spcPct val="162500"/>
                </a:lnSpc>
              </a:pPr>
              <a:r>
                <a:rPr lang="en-US" sz="2400" spc="235">
                  <a:solidFill>
                    <a:srgbClr val="FFFFFF"/>
                  </a:solidFill>
                  <a:latin typeface="Open Sauce"/>
                </a:rPr>
                <a:t>FY2025 FC726</a:t>
              </a:r>
              <a:endParaRPr lang="en-US"/>
            </a:p>
          </p:txBody>
        </p:sp>
      </p:grpSp>
      <p:sp>
        <p:nvSpPr>
          <p:cNvPr id="16" name="Freeform 16">
            <a:extLst>
              <a:ext uri="{C183D7F6-B498-43B3-948B-1728B52AA6E4}">
                <adec:decorative xmlns:adec="http://schemas.microsoft.com/office/drawing/2017/decorative" val="1"/>
              </a:ext>
            </a:extLst>
          </p:cNvPr>
          <p:cNvSpPr/>
          <p:nvPr/>
        </p:nvSpPr>
        <p:spPr>
          <a:xfrm>
            <a:off x="-2777871" y="-207071"/>
            <a:ext cx="3806571" cy="2083232"/>
          </a:xfrm>
          <a:custGeom>
            <a:avLst/>
            <a:gdLst/>
            <a:ahLst/>
            <a:cxnLst/>
            <a:rect l="l" t="t" r="r" b="b"/>
            <a:pathLst>
              <a:path w="3806571" h="2083232">
                <a:moveTo>
                  <a:pt x="0" y="0"/>
                </a:moveTo>
                <a:lnTo>
                  <a:pt x="3806571" y="0"/>
                </a:lnTo>
                <a:lnTo>
                  <a:pt x="3806571" y="2083233"/>
                </a:lnTo>
                <a:lnTo>
                  <a:pt x="0" y="208323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17" name="Freeform 17">
            <a:extLst>
              <a:ext uri="{C183D7F6-B498-43B3-948B-1728B52AA6E4}">
                <adec:decorative xmlns:adec="http://schemas.microsoft.com/office/drawing/2017/decorative" val="1"/>
              </a:ext>
            </a:extLst>
          </p:cNvPr>
          <p:cNvSpPr/>
          <p:nvPr/>
        </p:nvSpPr>
        <p:spPr>
          <a:xfrm>
            <a:off x="1752928" y="847550"/>
            <a:ext cx="3485898" cy="2057223"/>
          </a:xfrm>
          <a:custGeom>
            <a:avLst/>
            <a:gdLst/>
            <a:ahLst/>
            <a:cxnLst/>
            <a:rect l="l" t="t" r="r" b="b"/>
            <a:pathLst>
              <a:path w="3485898" h="2057223">
                <a:moveTo>
                  <a:pt x="0" y="0"/>
                </a:moveTo>
                <a:lnTo>
                  <a:pt x="3485898" y="0"/>
                </a:lnTo>
                <a:lnTo>
                  <a:pt x="3485898" y="2057223"/>
                </a:lnTo>
                <a:lnTo>
                  <a:pt x="0" y="2057223"/>
                </a:lnTo>
                <a:lnTo>
                  <a:pt x="0" y="0"/>
                </a:lnTo>
                <a:close/>
              </a:path>
            </a:pathLst>
          </a:custGeom>
          <a:blipFill>
            <a:blip r:embed="rId8"/>
            <a:stretch>
              <a:fillRect t="-1188"/>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2"/>
            <a:stretch>
              <a:fillRect t="-38888" b="-38888"/>
            </a:stretch>
          </a:blipFill>
        </p:spPr>
        <p:txBody>
          <a:bodyPr/>
          <a:lstStyle/>
          <a:p>
            <a:endParaRPr lang="en-US"/>
          </a:p>
        </p:txBody>
      </p:sp>
      <p:sp>
        <p:nvSpPr>
          <p:cNvPr id="3" name="TextBox 3"/>
          <p:cNvSpPr txBox="1">
            <a:spLocks noGrp="1"/>
          </p:cNvSpPr>
          <p:nvPr>
            <p:ph type="title" idx="4294967295"/>
          </p:nvPr>
        </p:nvSpPr>
        <p:spPr>
          <a:xfrm>
            <a:off x="4568379" y="3584541"/>
            <a:ext cx="5435861" cy="272401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11042"/>
              </a:lnSpc>
              <a:spcBef>
                <a:spcPts val="0"/>
              </a:spcBef>
              <a:spcAft>
                <a:spcPts val="0"/>
              </a:spcAft>
              <a:buClrTx/>
              <a:buSzTx/>
              <a:buFontTx/>
              <a:buNone/>
              <a:tabLst/>
              <a:defRPr/>
            </a:pPr>
            <a:r>
              <a:rPr kumimoji="0" lang="en-US" sz="8174" b="0" i="0" u="none" strike="noStrike" kern="1200" cap="none" spc="882" normalizeH="0" baseline="0" noProof="0" dirty="0">
                <a:ln>
                  <a:noFill/>
                </a:ln>
                <a:solidFill>
                  <a:srgbClr val="002060"/>
                </a:solidFill>
                <a:effectLst/>
                <a:uLnTx/>
                <a:uFillTx/>
                <a:latin typeface="Agrandir Narrow" panose="020B0604020202020204" charset="0"/>
                <a:ea typeface="+mn-ea"/>
                <a:cs typeface="+mn-cs"/>
              </a:rPr>
              <a:t>THANK YOU</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6" name="Group 6">
            <a:extLst>
              <a:ext uri="{C183D7F6-B498-43B3-948B-1728B52AA6E4}">
                <adec:decorative xmlns:adec="http://schemas.microsoft.com/office/drawing/2017/decorative" val="1"/>
              </a:ext>
            </a:extLst>
          </p:cNvPr>
          <p:cNvGrpSpPr/>
          <p:nvPr/>
        </p:nvGrpSpPr>
        <p:grpSpPr>
          <a:xfrm rot="826432">
            <a:off x="-18353104" y="-3567159"/>
            <a:ext cx="21026341" cy="12831921"/>
            <a:chOff x="0" y="0"/>
            <a:chExt cx="5537802" cy="3379601"/>
          </a:xfrm>
          <a:solidFill>
            <a:srgbClr val="FFFFCC"/>
          </a:solidFill>
        </p:grpSpPr>
        <p:sp>
          <p:nvSpPr>
            <p:cNvPr id="7" name="Freeform 7"/>
            <p:cNvSpPr/>
            <p:nvPr/>
          </p:nvSpPr>
          <p:spPr>
            <a:xfrm>
              <a:off x="0" y="0"/>
              <a:ext cx="5537802" cy="3379601"/>
            </a:xfrm>
            <a:custGeom>
              <a:avLst/>
              <a:gdLst/>
              <a:ahLst/>
              <a:cxnLst/>
              <a:rect l="l" t="t" r="r" b="b"/>
              <a:pathLst>
                <a:path w="5537802" h="3379601">
                  <a:moveTo>
                    <a:pt x="0" y="0"/>
                  </a:moveTo>
                  <a:lnTo>
                    <a:pt x="5537802" y="0"/>
                  </a:lnTo>
                  <a:lnTo>
                    <a:pt x="5537802" y="3379601"/>
                  </a:lnTo>
                  <a:lnTo>
                    <a:pt x="0" y="3379601"/>
                  </a:lnTo>
                  <a:close/>
                </a:path>
              </a:pathLst>
            </a:custGeom>
            <a:grpFill/>
          </p:spPr>
          <p:txBody>
            <a:bodyPr/>
            <a:lstStyle/>
            <a:p>
              <a:endParaRPr lang="en-US"/>
            </a:p>
          </p:txBody>
        </p:sp>
        <p:sp>
          <p:nvSpPr>
            <p:cNvPr id="8" name="TextBox 8"/>
            <p:cNvSpPr txBox="1"/>
            <p:nvPr/>
          </p:nvSpPr>
          <p:spPr>
            <a:xfrm>
              <a:off x="0" y="-19050"/>
              <a:ext cx="5537802" cy="3398651"/>
            </a:xfrm>
            <a:prstGeom prst="rect">
              <a:avLst/>
            </a:prstGeom>
            <a:grpFill/>
          </p:spPr>
          <p:txBody>
            <a:bodyPr lIns="50800" tIns="50800" rIns="50800" bIns="50800" rtlCol="0" anchor="ctr"/>
            <a:lstStyle/>
            <a:p>
              <a:pPr algn="ctr">
                <a:lnSpc>
                  <a:spcPct val="189087"/>
                </a:lnSpc>
              </a:pPr>
              <a:endParaRPr lang="en-US">
                <a:cs typeface="Calibri"/>
              </a:endParaRPr>
            </a:p>
          </p:txBody>
        </p:sp>
      </p:grpSp>
      <p:grpSp>
        <p:nvGrpSpPr>
          <p:cNvPr id="9" name="Group 9">
            <a:extLst>
              <a:ext uri="{C183D7F6-B498-43B3-948B-1728B52AA6E4}">
                <adec:decorative xmlns:adec="http://schemas.microsoft.com/office/drawing/2017/decorative" val="1"/>
              </a:ext>
            </a:extLst>
          </p:cNvPr>
          <p:cNvGrpSpPr/>
          <p:nvPr/>
        </p:nvGrpSpPr>
        <p:grpSpPr>
          <a:xfrm rot="773821">
            <a:off x="10036024" y="4365564"/>
            <a:ext cx="313833" cy="8482349"/>
            <a:chOff x="0" y="0"/>
            <a:chExt cx="82656" cy="2234034"/>
          </a:xfrm>
        </p:grpSpPr>
        <p:sp>
          <p:nvSpPr>
            <p:cNvPr id="10" name="Freeform 10"/>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solidFill>
              <a:srgbClr val="254A7E"/>
            </a:solidFill>
          </p:spPr>
          <p:txBody>
            <a:bodyPr/>
            <a:lstStyle/>
            <a:p>
              <a:endParaRPr lang="en-US"/>
            </a:p>
          </p:txBody>
        </p:sp>
        <p:sp>
          <p:nvSpPr>
            <p:cNvPr id="11" name="TextBox 11"/>
            <p:cNvSpPr txBox="1"/>
            <p:nvPr/>
          </p:nvSpPr>
          <p:spPr>
            <a:xfrm>
              <a:off x="0" y="-19050"/>
              <a:ext cx="82656" cy="2253084"/>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2" name="Group 12">
            <a:extLst>
              <a:ext uri="{C183D7F6-B498-43B3-948B-1728B52AA6E4}">
                <adec:decorative xmlns:adec="http://schemas.microsoft.com/office/drawing/2017/decorative" val="1"/>
              </a:ext>
            </a:extLst>
          </p:cNvPr>
          <p:cNvGrpSpPr/>
          <p:nvPr/>
        </p:nvGrpSpPr>
        <p:grpSpPr>
          <a:xfrm rot="773821">
            <a:off x="3741572" y="-4834013"/>
            <a:ext cx="313833" cy="8482349"/>
            <a:chOff x="0" y="0"/>
            <a:chExt cx="82656" cy="2234034"/>
          </a:xfrm>
          <a:solidFill>
            <a:srgbClr val="002060"/>
          </a:solidFill>
        </p:grpSpPr>
        <p:sp>
          <p:nvSpPr>
            <p:cNvPr id="13" name="Freeform 13"/>
            <p:cNvSpPr/>
            <p:nvPr/>
          </p:nvSpPr>
          <p:spPr>
            <a:xfrm>
              <a:off x="0" y="0"/>
              <a:ext cx="82656" cy="2234034"/>
            </a:xfrm>
            <a:custGeom>
              <a:avLst/>
              <a:gdLst/>
              <a:ahLst/>
              <a:cxnLst/>
              <a:rect l="l" t="t" r="r" b="b"/>
              <a:pathLst>
                <a:path w="82656" h="2234034">
                  <a:moveTo>
                    <a:pt x="0" y="0"/>
                  </a:moveTo>
                  <a:lnTo>
                    <a:pt x="82656" y="0"/>
                  </a:lnTo>
                  <a:lnTo>
                    <a:pt x="82656" y="2234034"/>
                  </a:lnTo>
                  <a:lnTo>
                    <a:pt x="0" y="2234034"/>
                  </a:lnTo>
                  <a:close/>
                </a:path>
              </a:pathLst>
            </a:custGeom>
            <a:grpFill/>
          </p:spPr>
          <p:txBody>
            <a:bodyPr/>
            <a:lstStyle/>
            <a:p>
              <a:endParaRPr lang="en-US"/>
            </a:p>
          </p:txBody>
        </p:sp>
        <p:sp>
          <p:nvSpPr>
            <p:cNvPr id="14" name="TextBox 14"/>
            <p:cNvSpPr txBox="1"/>
            <p:nvPr/>
          </p:nvSpPr>
          <p:spPr>
            <a:xfrm>
              <a:off x="0" y="-19050"/>
              <a:ext cx="82656" cy="2253084"/>
            </a:xfrm>
            <a:prstGeom prst="rect">
              <a:avLst/>
            </a:prstGeom>
            <a:grpFill/>
          </p:spPr>
          <p:txBody>
            <a:bodyPr lIns="50800" tIns="50800" rIns="50800" bIns="50800" rtlCol="0" anchor="ctr"/>
            <a:lstStyle/>
            <a:p>
              <a:pPr algn="ctr">
                <a:lnSpc>
                  <a:spcPct val="189087"/>
                </a:lnSpc>
              </a:pPr>
              <a:endParaRPr lang="en-US">
                <a:cs typeface="Calibri"/>
              </a:endParaRPr>
            </a:p>
          </p:txBody>
        </p:sp>
      </p:grpSp>
      <p:grpSp>
        <p:nvGrpSpPr>
          <p:cNvPr id="17" name="Group 17">
            <a:extLst>
              <a:ext uri="{C183D7F6-B498-43B3-948B-1728B52AA6E4}">
                <adec:decorative xmlns:adec="http://schemas.microsoft.com/office/drawing/2017/decorative" val="1"/>
              </a:ext>
            </a:extLst>
          </p:cNvPr>
          <p:cNvGrpSpPr>
            <a:grpSpLocks noChangeAspect="1"/>
          </p:cNvGrpSpPr>
          <p:nvPr/>
        </p:nvGrpSpPr>
        <p:grpSpPr>
          <a:xfrm>
            <a:off x="47002" y="5514064"/>
            <a:ext cx="4138758" cy="4138758"/>
            <a:chOff x="0" y="0"/>
            <a:chExt cx="6350000" cy="6350000"/>
          </a:xfrm>
          <a:solidFill>
            <a:srgbClr val="002060"/>
          </a:solidFill>
        </p:grpSpPr>
        <p:sp>
          <p:nvSpPr>
            <p:cNvPr id="18" name="Freeform 18"/>
            <p:cNvSpPr/>
            <p:nvPr/>
          </p:nvSpPr>
          <p:spPr>
            <a:xfrm>
              <a:off x="655320" y="655320"/>
              <a:ext cx="5039360" cy="5039360"/>
            </a:xfrm>
            <a:custGeom>
              <a:avLst/>
              <a:gdLst/>
              <a:ahLst/>
              <a:cxnLst/>
              <a:rect l="l" t="t" r="r" b="b"/>
              <a:pathLst>
                <a:path w="5039360" h="5039360">
                  <a:moveTo>
                    <a:pt x="2519680" y="0"/>
                  </a:moveTo>
                  <a:cubicBezTo>
                    <a:pt x="1127760" y="0"/>
                    <a:pt x="0" y="1127760"/>
                    <a:pt x="0" y="2519680"/>
                  </a:cubicBezTo>
                  <a:cubicBezTo>
                    <a:pt x="0" y="3911600"/>
                    <a:pt x="1127760" y="5039360"/>
                    <a:pt x="2519680" y="5039360"/>
                  </a:cubicBezTo>
                  <a:cubicBezTo>
                    <a:pt x="3911600" y="5039360"/>
                    <a:pt x="5039360" y="3911600"/>
                    <a:pt x="5039360" y="2519680"/>
                  </a:cubicBezTo>
                  <a:cubicBezTo>
                    <a:pt x="5039360" y="1127760"/>
                    <a:pt x="3911600" y="0"/>
                    <a:pt x="2519680" y="0"/>
                  </a:cubicBezTo>
                  <a:close/>
                </a:path>
              </a:pathLst>
            </a:custGeom>
            <a:grpFill/>
          </p:spPr>
          <p:txBody>
            <a:bodyPr/>
            <a:lstStyle/>
            <a:p>
              <a:endParaRPr lang="en-US"/>
            </a:p>
          </p:txBody>
        </p:sp>
        <p:sp>
          <p:nvSpPr>
            <p:cNvPr id="19" name="Freeform 19"/>
            <p:cNvSpPr/>
            <p:nvPr/>
          </p:nvSpPr>
          <p:spPr>
            <a:xfrm>
              <a:off x="0" y="0"/>
              <a:ext cx="6350000" cy="6350000"/>
            </a:xfrm>
            <a:custGeom>
              <a:avLst/>
              <a:gdLst/>
              <a:ahLst/>
              <a:cxnLst/>
              <a:rect l="l" t="t" r="r" b="b"/>
              <a:pathLst>
                <a:path w="6350000" h="6350000">
                  <a:moveTo>
                    <a:pt x="3175000" y="0"/>
                  </a:moveTo>
                  <a:cubicBezTo>
                    <a:pt x="1423670" y="0"/>
                    <a:pt x="0" y="1424940"/>
                    <a:pt x="0" y="3175000"/>
                  </a:cubicBezTo>
                  <a:cubicBezTo>
                    <a:pt x="0" y="4925060"/>
                    <a:pt x="1423670" y="6350000"/>
                    <a:pt x="3175000" y="6350000"/>
                  </a:cubicBezTo>
                  <a:cubicBezTo>
                    <a:pt x="4925060" y="6350000"/>
                    <a:pt x="6350000" y="4926330"/>
                    <a:pt x="6350000" y="3175000"/>
                  </a:cubicBezTo>
                  <a:cubicBezTo>
                    <a:pt x="6350000" y="1424940"/>
                    <a:pt x="4926330" y="0"/>
                    <a:pt x="3175000" y="0"/>
                  </a:cubicBezTo>
                  <a:close/>
                  <a:moveTo>
                    <a:pt x="3175000" y="5833110"/>
                  </a:moveTo>
                  <a:cubicBezTo>
                    <a:pt x="1709420" y="5833110"/>
                    <a:pt x="516890" y="4640580"/>
                    <a:pt x="516890" y="3175000"/>
                  </a:cubicBezTo>
                  <a:cubicBezTo>
                    <a:pt x="516890" y="1709420"/>
                    <a:pt x="1709420" y="516890"/>
                    <a:pt x="3175000" y="516890"/>
                  </a:cubicBezTo>
                  <a:cubicBezTo>
                    <a:pt x="4640580" y="516890"/>
                    <a:pt x="5833110" y="1709420"/>
                    <a:pt x="5833110" y="3175000"/>
                  </a:cubicBezTo>
                  <a:cubicBezTo>
                    <a:pt x="5833110" y="4640580"/>
                    <a:pt x="4640580" y="5833110"/>
                    <a:pt x="3175000" y="5833110"/>
                  </a:cubicBezTo>
                  <a:close/>
                </a:path>
              </a:pathLst>
            </a:custGeom>
            <a:grpFill/>
          </p:spPr>
          <p:txBody>
            <a:bodyPr/>
            <a:lstStyle/>
            <a:p>
              <a:endParaRPr lang="en-US"/>
            </a:p>
          </p:txBody>
        </p:sp>
      </p:grpSp>
      <p:pic>
        <p:nvPicPr>
          <p:cNvPr id="34" name="Picture 33" descr="Preschool children">
            <a:extLst>
              <a:ext uri="{FF2B5EF4-FFF2-40B4-BE49-F238E27FC236}">
                <a16:creationId xmlns:a16="http://schemas.microsoft.com/office/drawing/2014/main" id="{F8FAFB6A-A708-FA9C-E949-82F1334537A5}"/>
              </a:ext>
            </a:extLst>
          </p:cNvPr>
          <p:cNvPicPr>
            <a:picLocks noChangeAspect="1"/>
          </p:cNvPicPr>
          <p:nvPr/>
        </p:nvPicPr>
        <p:blipFill>
          <a:blip r:embed="rId3" cstate="print">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a:stretch/>
        </p:blipFill>
        <p:spPr>
          <a:xfrm>
            <a:off x="9888908" y="-133620"/>
            <a:ext cx="13874777" cy="10420620"/>
          </a:xfrm>
          <a:prstGeom prst="parallelogram">
            <a:avLst/>
          </a:prstGeom>
        </p:spPr>
      </p:pic>
      <p:sp>
        <p:nvSpPr>
          <p:cNvPr id="35" name="TextBox 34">
            <a:extLst>
              <a:ext uri="{FF2B5EF4-FFF2-40B4-BE49-F238E27FC236}">
                <a16:creationId xmlns:a16="http://schemas.microsoft.com/office/drawing/2014/main" id="{E34B4E85-611C-4501-11BD-D362068869CF}"/>
              </a:ext>
              <a:ext uri="{C183D7F6-B498-43B3-948B-1728B52AA6E4}">
                <adec:decorative xmlns:adec="http://schemas.microsoft.com/office/drawing/2017/decorative" val="1"/>
              </a:ext>
            </a:extLst>
          </p:cNvPr>
          <p:cNvSpPr txBox="1"/>
          <p:nvPr/>
        </p:nvSpPr>
        <p:spPr>
          <a:xfrm>
            <a:off x="9888908" y="10287000"/>
            <a:ext cx="13874777" cy="277713"/>
          </a:xfrm>
          <a:prstGeom prst="parallelogram">
            <a:avLst/>
          </a:prstGeom>
          <a:noFill/>
        </p:spPr>
        <p:txBody>
          <a:bodyPr wrap="square" rtlCol="0">
            <a:spAutoFit/>
          </a:bodyPr>
          <a:lstStyle/>
          <a:p>
            <a:r>
              <a:rPr lang="en-US" sz="900">
                <a:hlinkClick r:id="rId4" tooltip="https://www.childandfamilyblog.com/early-childhood-development/math-parents-number-games/"/>
              </a:rPr>
              <a:t>This Photo</a:t>
            </a:r>
            <a:r>
              <a:rPr lang="en-US" sz="900"/>
              <a:t> by Unknown Author is licensed under </a:t>
            </a:r>
            <a:r>
              <a:rPr lang="en-US" sz="900">
                <a:hlinkClick r:id="rId5" tooltip="https://creativecommons.org/licenses/by-sa/3.0/"/>
              </a:rPr>
              <a:t>CC BY-SA</a:t>
            </a:r>
            <a:endParaRPr lang="en-US" sz="900"/>
          </a:p>
        </p:txBody>
      </p:sp>
      <p:pic>
        <p:nvPicPr>
          <p:cNvPr id="37" name="Picture 36">
            <a:extLst>
              <a:ext uri="{FF2B5EF4-FFF2-40B4-BE49-F238E27FC236}">
                <a16:creationId xmlns:a16="http://schemas.microsoft.com/office/drawing/2014/main" id="{0DC296E0-3B0F-1106-C47C-7098734D6BCC}"/>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79405" y="6756857"/>
            <a:ext cx="2694780" cy="1609238"/>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3"/>
          <p:cNvSpPr txBox="1">
            <a:spLocks noGrp="1"/>
          </p:cNvSpPr>
          <p:nvPr>
            <p:ph type="title" idx="4294967295"/>
          </p:nvPr>
        </p:nvSpPr>
        <p:spPr>
          <a:xfrm>
            <a:off x="5213112" y="1212191"/>
            <a:ext cx="5661991" cy="176836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64664"/>
              </a:lnSpc>
              <a:spcBef>
                <a:spcPts val="0"/>
              </a:spcBef>
              <a:spcAft>
                <a:spcPts val="0"/>
              </a:spcAft>
              <a:buClrTx/>
              <a:buSzTx/>
              <a:buFontTx/>
              <a:buNone/>
              <a:tabLst/>
              <a:defRPr/>
            </a:pPr>
            <a:r>
              <a:rPr kumimoji="0" lang="en-US" sz="7868" b="0" i="0" u="none" strike="noStrike" kern="1200" cap="none" spc="771" normalizeH="0" baseline="0" noProof="0" dirty="0">
                <a:ln>
                  <a:noFill/>
                </a:ln>
                <a:solidFill>
                  <a:srgbClr val="254A7E"/>
                </a:solidFill>
                <a:effectLst/>
                <a:uLnTx/>
                <a:uFillTx/>
                <a:latin typeface="Agrandir Grand"/>
                <a:ea typeface="+mn-ea"/>
                <a:cs typeface="+mn-cs"/>
              </a:rPr>
              <a:t>Agenda</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grpSp>
        <p:nvGrpSpPr>
          <p:cNvPr id="2" name="Group 2">
            <a:extLst>
              <a:ext uri="{C183D7F6-B498-43B3-948B-1728B52AA6E4}">
                <adec:decorative xmlns:adec="http://schemas.microsoft.com/office/drawing/2017/decorative" val="1"/>
              </a:ext>
            </a:extLst>
          </p:cNvPr>
          <p:cNvGrpSpPr/>
          <p:nvPr/>
        </p:nvGrpSpPr>
        <p:grpSpPr>
          <a:xfrm>
            <a:off x="3260810" y="3333137"/>
            <a:ext cx="1434158" cy="5796116"/>
            <a:chOff x="0" y="0"/>
            <a:chExt cx="377721" cy="1165238"/>
          </a:xfrm>
        </p:grpSpPr>
        <p:sp>
          <p:nvSpPr>
            <p:cNvPr id="3" name="Freeform 3"/>
            <p:cNvSpPr/>
            <p:nvPr/>
          </p:nvSpPr>
          <p:spPr>
            <a:xfrm>
              <a:off x="0" y="0"/>
              <a:ext cx="377721" cy="1165238"/>
            </a:xfrm>
            <a:custGeom>
              <a:avLst/>
              <a:gdLst/>
              <a:ahLst/>
              <a:cxnLst/>
              <a:rect l="l" t="t" r="r" b="b"/>
              <a:pathLst>
                <a:path w="377721" h="1165238">
                  <a:moveTo>
                    <a:pt x="0" y="0"/>
                  </a:moveTo>
                  <a:lnTo>
                    <a:pt x="377721" y="0"/>
                  </a:lnTo>
                  <a:lnTo>
                    <a:pt x="377721" y="1165238"/>
                  </a:lnTo>
                  <a:lnTo>
                    <a:pt x="0" y="1165238"/>
                  </a:lnTo>
                  <a:close/>
                </a:path>
              </a:pathLst>
            </a:custGeom>
            <a:solidFill>
              <a:srgbClr val="254A7E"/>
            </a:solidFill>
            <a:ln cap="sq">
              <a:noFill/>
              <a:prstDash val="solid"/>
              <a:miter/>
            </a:ln>
          </p:spPr>
          <p:txBody>
            <a:bodyPr/>
            <a:lstStyle/>
            <a:p>
              <a:endParaRPr lang="en-US"/>
            </a:p>
          </p:txBody>
        </p:sp>
        <p:sp>
          <p:nvSpPr>
            <p:cNvPr id="4" name="TextBox 4"/>
            <p:cNvSpPr txBox="1"/>
            <p:nvPr/>
          </p:nvSpPr>
          <p:spPr>
            <a:xfrm>
              <a:off x="0" y="-19050"/>
              <a:ext cx="377721" cy="1184288"/>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sp>
        <p:nvSpPr>
          <p:cNvPr id="14" name="TextBox 14"/>
          <p:cNvSpPr txBox="1"/>
          <p:nvPr/>
        </p:nvSpPr>
        <p:spPr>
          <a:xfrm>
            <a:off x="3497451" y="4094775"/>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01</a:t>
            </a:r>
            <a:endParaRPr lang="en-US"/>
          </a:p>
        </p:txBody>
      </p:sp>
      <p:sp>
        <p:nvSpPr>
          <p:cNvPr id="18" name="TextBox 18"/>
          <p:cNvSpPr txBox="1"/>
          <p:nvPr/>
        </p:nvSpPr>
        <p:spPr>
          <a:xfrm>
            <a:off x="5084600" y="4382482"/>
            <a:ext cx="5790503" cy="566694"/>
          </a:xfrm>
          <a:prstGeom prst="rect">
            <a:avLst/>
          </a:prstGeom>
        </p:spPr>
        <p:txBody>
          <a:bodyPr lIns="0" tIns="0" rIns="0" bIns="0" rtlCol="0" anchor="t">
            <a:spAutoFit/>
          </a:bodyPr>
          <a:lstStyle/>
          <a:p>
            <a:pPr>
              <a:lnSpc>
                <a:spcPct val="165857"/>
              </a:lnSpc>
            </a:pPr>
            <a:r>
              <a:rPr lang="en-US" sz="2524" spc="247">
                <a:solidFill>
                  <a:srgbClr val="231F20"/>
                </a:solidFill>
                <a:latin typeface="Open Sauce"/>
              </a:rPr>
              <a:t>Overview</a:t>
            </a:r>
            <a:endParaRPr lang="en-US"/>
          </a:p>
        </p:txBody>
      </p:sp>
      <p:sp>
        <p:nvSpPr>
          <p:cNvPr id="15" name="TextBox 15"/>
          <p:cNvSpPr txBox="1"/>
          <p:nvPr/>
        </p:nvSpPr>
        <p:spPr>
          <a:xfrm>
            <a:off x="3497451" y="5180000"/>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02</a:t>
            </a:r>
            <a:endParaRPr lang="en-US"/>
          </a:p>
        </p:txBody>
      </p:sp>
      <p:sp>
        <p:nvSpPr>
          <p:cNvPr id="19" name="TextBox 19"/>
          <p:cNvSpPr txBox="1"/>
          <p:nvPr/>
        </p:nvSpPr>
        <p:spPr>
          <a:xfrm>
            <a:off x="5084600" y="5474259"/>
            <a:ext cx="6076629" cy="566694"/>
          </a:xfrm>
          <a:prstGeom prst="rect">
            <a:avLst/>
          </a:prstGeom>
        </p:spPr>
        <p:txBody>
          <a:bodyPr lIns="0" tIns="0" rIns="0" bIns="0" rtlCol="0" anchor="t">
            <a:spAutoFit/>
          </a:bodyPr>
          <a:lstStyle/>
          <a:p>
            <a:pPr>
              <a:lnSpc>
                <a:spcPct val="165857"/>
              </a:lnSpc>
            </a:pPr>
            <a:r>
              <a:rPr lang="en-US" sz="2524" spc="247">
                <a:solidFill>
                  <a:srgbClr val="231F20"/>
                </a:solidFill>
                <a:latin typeface="Open Sauce"/>
              </a:rPr>
              <a:t>Application Process</a:t>
            </a:r>
            <a:endParaRPr lang="en-US"/>
          </a:p>
        </p:txBody>
      </p:sp>
      <p:sp>
        <p:nvSpPr>
          <p:cNvPr id="16" name="TextBox 16"/>
          <p:cNvSpPr txBox="1"/>
          <p:nvPr/>
        </p:nvSpPr>
        <p:spPr>
          <a:xfrm>
            <a:off x="3497451" y="6265226"/>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03</a:t>
            </a:r>
            <a:endParaRPr lang="en-US"/>
          </a:p>
        </p:txBody>
      </p:sp>
      <p:sp>
        <p:nvSpPr>
          <p:cNvPr id="20" name="TextBox 20"/>
          <p:cNvSpPr txBox="1"/>
          <p:nvPr/>
        </p:nvSpPr>
        <p:spPr>
          <a:xfrm>
            <a:off x="5084600" y="6550032"/>
            <a:ext cx="5790503" cy="566694"/>
          </a:xfrm>
          <a:prstGeom prst="rect">
            <a:avLst/>
          </a:prstGeom>
        </p:spPr>
        <p:txBody>
          <a:bodyPr lIns="0" tIns="0" rIns="0" bIns="0" rtlCol="0" anchor="t">
            <a:spAutoFit/>
          </a:bodyPr>
          <a:lstStyle/>
          <a:p>
            <a:pPr marL="0" lvl="0" indent="0" algn="l">
              <a:lnSpc>
                <a:spcPct val="165857"/>
              </a:lnSpc>
              <a:spcBef>
                <a:spcPct val="0"/>
              </a:spcBef>
            </a:pPr>
            <a:r>
              <a:rPr lang="en-US" sz="2524" spc="247">
                <a:solidFill>
                  <a:srgbClr val="231F20"/>
                </a:solidFill>
                <a:latin typeface="Open Sauce"/>
              </a:rPr>
              <a:t>Budget Information</a:t>
            </a:r>
            <a:endParaRPr lang="en-US"/>
          </a:p>
        </p:txBody>
      </p:sp>
      <p:sp>
        <p:nvSpPr>
          <p:cNvPr id="17" name="TextBox 17"/>
          <p:cNvSpPr txBox="1"/>
          <p:nvPr/>
        </p:nvSpPr>
        <p:spPr>
          <a:xfrm>
            <a:off x="3497451" y="7344644"/>
            <a:ext cx="937219" cy="854401"/>
          </a:xfrm>
          <a:prstGeom prst="rect">
            <a:avLst/>
          </a:prstGeom>
        </p:spPr>
        <p:txBody>
          <a:bodyPr lIns="0" tIns="0" rIns="0" bIns="0" rtlCol="0" anchor="t">
            <a:spAutoFit/>
          </a:bodyPr>
          <a:lstStyle/>
          <a:p>
            <a:pPr algn="ctr">
              <a:lnSpc>
                <a:spcPct val="143585"/>
              </a:lnSpc>
            </a:pPr>
            <a:r>
              <a:rPr lang="en-US" sz="4271" spc="350">
                <a:solidFill>
                  <a:srgbClr val="FFFFFF"/>
                </a:solidFill>
                <a:latin typeface="Codec Pro ExtraBold Italics"/>
              </a:rPr>
              <a:t>04</a:t>
            </a:r>
            <a:endParaRPr lang="en-US"/>
          </a:p>
        </p:txBody>
      </p:sp>
      <p:sp>
        <p:nvSpPr>
          <p:cNvPr id="21" name="TextBox 21"/>
          <p:cNvSpPr txBox="1"/>
          <p:nvPr/>
        </p:nvSpPr>
        <p:spPr>
          <a:xfrm>
            <a:off x="5084600" y="7629450"/>
            <a:ext cx="6076629" cy="566694"/>
          </a:xfrm>
          <a:prstGeom prst="rect">
            <a:avLst/>
          </a:prstGeom>
        </p:spPr>
        <p:txBody>
          <a:bodyPr lIns="0" tIns="0" rIns="0" bIns="0" rtlCol="0" anchor="t">
            <a:spAutoFit/>
          </a:bodyPr>
          <a:lstStyle/>
          <a:p>
            <a:pPr marL="0" lvl="0" indent="0" algn="l">
              <a:lnSpc>
                <a:spcPct val="165857"/>
              </a:lnSpc>
              <a:spcBef>
                <a:spcPct val="0"/>
              </a:spcBef>
            </a:pPr>
            <a:r>
              <a:rPr lang="en-US" sz="2524" spc="247">
                <a:solidFill>
                  <a:srgbClr val="231F20"/>
                </a:solidFill>
                <a:latin typeface="Open Sauce"/>
              </a:rPr>
              <a:t>Q and A</a:t>
            </a:r>
            <a:endParaRPr lang="en-US"/>
          </a:p>
        </p:txBody>
      </p:sp>
      <p:grpSp>
        <p:nvGrpSpPr>
          <p:cNvPr id="8" name="Group 8">
            <a:extLst>
              <a:ext uri="{C183D7F6-B498-43B3-948B-1728B52AA6E4}">
                <adec:decorative xmlns:adec="http://schemas.microsoft.com/office/drawing/2017/decorative" val="1"/>
              </a:ext>
            </a:extLst>
          </p:cNvPr>
          <p:cNvGrpSpPr/>
          <p:nvPr/>
        </p:nvGrpSpPr>
        <p:grpSpPr>
          <a:xfrm>
            <a:off x="12193216" y="1415447"/>
            <a:ext cx="5408984" cy="7979428"/>
            <a:chOff x="0" y="0"/>
            <a:chExt cx="1424588" cy="2101578"/>
          </a:xfrm>
        </p:grpSpPr>
        <p:sp>
          <p:nvSpPr>
            <p:cNvPr id="9" name="Freeform 9"/>
            <p:cNvSpPr/>
            <p:nvPr/>
          </p:nvSpPr>
          <p:spPr>
            <a:xfrm>
              <a:off x="0" y="0"/>
              <a:ext cx="1424588" cy="2101578"/>
            </a:xfrm>
            <a:custGeom>
              <a:avLst/>
              <a:gdLst/>
              <a:ahLst/>
              <a:cxnLst/>
              <a:rect l="l" t="t" r="r" b="b"/>
              <a:pathLst>
                <a:path w="1424588" h="2101578">
                  <a:moveTo>
                    <a:pt x="0" y="0"/>
                  </a:moveTo>
                  <a:lnTo>
                    <a:pt x="1424588" y="0"/>
                  </a:lnTo>
                  <a:lnTo>
                    <a:pt x="1424588" y="2101578"/>
                  </a:lnTo>
                  <a:lnTo>
                    <a:pt x="0" y="2101578"/>
                  </a:lnTo>
                  <a:close/>
                </a:path>
              </a:pathLst>
            </a:custGeom>
            <a:solidFill>
              <a:srgbClr val="254A7E"/>
            </a:solidFill>
          </p:spPr>
          <p:txBody>
            <a:bodyPr/>
            <a:lstStyle/>
            <a:p>
              <a:endParaRPr lang="en-US"/>
            </a:p>
          </p:txBody>
        </p:sp>
        <p:sp>
          <p:nvSpPr>
            <p:cNvPr id="10" name="TextBox 10"/>
            <p:cNvSpPr txBox="1"/>
            <p:nvPr/>
          </p:nvSpPr>
          <p:spPr>
            <a:xfrm>
              <a:off x="0" y="-19050"/>
              <a:ext cx="1424588" cy="2120628"/>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2" name="Freeform 12" descr="Teacher with student"/>
          <p:cNvSpPr/>
          <p:nvPr/>
        </p:nvSpPr>
        <p:spPr>
          <a:xfrm>
            <a:off x="11772900" y="1028700"/>
            <a:ext cx="5486400" cy="7980897"/>
          </a:xfrm>
          <a:custGeom>
            <a:avLst/>
            <a:gdLst/>
            <a:ahLst/>
            <a:cxnLst/>
            <a:rect l="l" t="t" r="r" b="b"/>
            <a:pathLst>
              <a:path w="5486400" h="7980897">
                <a:moveTo>
                  <a:pt x="0" y="0"/>
                </a:moveTo>
                <a:lnTo>
                  <a:pt x="5486400" y="0"/>
                </a:lnTo>
                <a:lnTo>
                  <a:pt x="5486400" y="7980897"/>
                </a:lnTo>
                <a:lnTo>
                  <a:pt x="0" y="7980897"/>
                </a:lnTo>
                <a:lnTo>
                  <a:pt x="0" y="0"/>
                </a:lnTo>
                <a:close/>
              </a:path>
            </a:pathLst>
          </a:custGeom>
          <a:blipFill>
            <a:blip r:embed="rId3"/>
            <a:stretch>
              <a:fillRect l="-98243" r="-19683"/>
            </a:stretch>
          </a:blipFill>
        </p:spPr>
        <p:txBody>
          <a:bodyPr/>
          <a:lstStyle/>
          <a:p>
            <a:endParaRPr lang="en-US"/>
          </a:p>
        </p:txBody>
      </p:sp>
      <p:grpSp>
        <p:nvGrpSpPr>
          <p:cNvPr id="5" name="Group 5">
            <a:extLst>
              <a:ext uri="{C183D7F6-B498-43B3-948B-1728B52AA6E4}">
                <adec:decorative xmlns:adec="http://schemas.microsoft.com/office/drawing/2017/decorative" val="1"/>
              </a:ext>
            </a:extLst>
          </p:cNvPr>
          <p:cNvGrpSpPr/>
          <p:nvPr/>
        </p:nvGrpSpPr>
        <p:grpSpPr>
          <a:xfrm>
            <a:off x="-1543050" y="-558218"/>
            <a:ext cx="3086100" cy="11299900"/>
            <a:chOff x="0" y="0"/>
            <a:chExt cx="812800" cy="2976105"/>
          </a:xfrm>
        </p:grpSpPr>
        <p:sp>
          <p:nvSpPr>
            <p:cNvPr id="6" name="Freeform 6"/>
            <p:cNvSpPr/>
            <p:nvPr/>
          </p:nvSpPr>
          <p:spPr>
            <a:xfrm>
              <a:off x="0" y="0"/>
              <a:ext cx="812800" cy="2976105"/>
            </a:xfrm>
            <a:custGeom>
              <a:avLst/>
              <a:gdLst/>
              <a:ahLst/>
              <a:cxnLst/>
              <a:rect l="l" t="t" r="r" b="b"/>
              <a:pathLst>
                <a:path w="812800" h="2976105">
                  <a:moveTo>
                    <a:pt x="0" y="0"/>
                  </a:moveTo>
                  <a:lnTo>
                    <a:pt x="812800" y="0"/>
                  </a:lnTo>
                  <a:lnTo>
                    <a:pt x="812800" y="2976105"/>
                  </a:lnTo>
                  <a:lnTo>
                    <a:pt x="0" y="2976105"/>
                  </a:lnTo>
                  <a:close/>
                </a:path>
              </a:pathLst>
            </a:custGeom>
            <a:solidFill>
              <a:srgbClr val="254A7E"/>
            </a:solidFill>
          </p:spPr>
          <p:txBody>
            <a:bodyPr/>
            <a:lstStyle/>
            <a:p>
              <a:endParaRPr lang="en-US"/>
            </a:p>
          </p:txBody>
        </p:sp>
        <p:sp>
          <p:nvSpPr>
            <p:cNvPr id="7" name="TextBox 7"/>
            <p:cNvSpPr txBox="1"/>
            <p:nvPr/>
          </p:nvSpPr>
          <p:spPr>
            <a:xfrm>
              <a:off x="0" y="-19050"/>
              <a:ext cx="812800" cy="2995155"/>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1" name="Freeform 11">
            <a:extLst>
              <a:ext uri="{C183D7F6-B498-43B3-948B-1728B52AA6E4}">
                <adec:decorative xmlns:adec="http://schemas.microsoft.com/office/drawing/2017/decorative" val="1"/>
              </a:ext>
            </a:extLst>
          </p:cNvPr>
          <p:cNvSpPr/>
          <p:nvPr/>
        </p:nvSpPr>
        <p:spPr>
          <a:xfrm>
            <a:off x="15698915" y="8697813"/>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528002" y="0"/>
            <a:ext cx="19048322" cy="3086100"/>
            <a:chOff x="0" y="0"/>
            <a:chExt cx="5016842" cy="812800"/>
          </a:xfrm>
        </p:grpSpPr>
        <p:sp>
          <p:nvSpPr>
            <p:cNvPr id="4" name="Freeform 4"/>
            <p:cNvSpPr/>
            <p:nvPr/>
          </p:nvSpPr>
          <p:spPr>
            <a:xfrm>
              <a:off x="0" y="0"/>
              <a:ext cx="5016842" cy="812800"/>
            </a:xfrm>
            <a:custGeom>
              <a:avLst/>
              <a:gdLst/>
              <a:ahLst/>
              <a:cxnLst/>
              <a:rect l="l" t="t" r="r" b="b"/>
              <a:pathLst>
                <a:path w="5016842" h="812800">
                  <a:moveTo>
                    <a:pt x="0" y="0"/>
                  </a:moveTo>
                  <a:lnTo>
                    <a:pt x="5016842" y="0"/>
                  </a:lnTo>
                  <a:lnTo>
                    <a:pt x="5016842" y="812800"/>
                  </a:lnTo>
                  <a:lnTo>
                    <a:pt x="0" y="812800"/>
                  </a:lnTo>
                  <a:close/>
                </a:path>
              </a:pathLst>
            </a:custGeom>
            <a:solidFill>
              <a:srgbClr val="254A7E"/>
            </a:solidFill>
          </p:spPr>
          <p:txBody>
            <a:bodyPr/>
            <a:lstStyle/>
            <a:p>
              <a:endParaRPr lang="en-US"/>
            </a:p>
          </p:txBody>
        </p:sp>
        <p:sp>
          <p:nvSpPr>
            <p:cNvPr id="5" name="TextBox 5"/>
            <p:cNvSpPr txBox="1"/>
            <p:nvPr/>
          </p:nvSpPr>
          <p:spPr>
            <a:xfrm>
              <a:off x="0" y="-19050"/>
              <a:ext cx="5016842" cy="831850"/>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0" name="TextBox 10"/>
          <p:cNvSpPr txBox="1">
            <a:spLocks noGrp="1"/>
          </p:cNvSpPr>
          <p:nvPr>
            <p:ph type="title" idx="4294967295"/>
          </p:nvPr>
        </p:nvSpPr>
        <p:spPr>
          <a:xfrm>
            <a:off x="374211" y="336871"/>
            <a:ext cx="16885089" cy="2394053"/>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5234"/>
              </a:lnSpc>
              <a:spcBef>
                <a:spcPts val="0"/>
              </a:spcBef>
              <a:spcAft>
                <a:spcPts val="0"/>
              </a:spcAft>
              <a:buClrTx/>
              <a:buSzTx/>
              <a:buFontTx/>
              <a:buNone/>
              <a:tabLst/>
              <a:defRPr/>
            </a:pPr>
            <a:r>
              <a:rPr kumimoji="0" lang="en-US" sz="5000" b="0" i="0" u="none" strike="noStrike" kern="1200" cap="none" spc="655" normalizeH="0" baseline="0" noProof="0" dirty="0">
                <a:ln>
                  <a:noFill/>
                </a:ln>
                <a:solidFill>
                  <a:srgbClr val="FFFFFF"/>
                </a:solidFill>
                <a:effectLst/>
                <a:uLnTx/>
                <a:uFillTx/>
                <a:latin typeface="Agrandir Narrow" panose="020B0604020202020204" charset="0"/>
                <a:ea typeface="+mn-ea"/>
                <a:cs typeface="+mn-cs"/>
              </a:rPr>
              <a:t>Overview of the </a:t>
            </a:r>
            <a:endParaRPr kumimoji="0" lang="en-US" sz="5000" b="0" i="0" u="none" strike="noStrike" kern="1200" cap="none" spc="0" normalizeH="0" baseline="0" noProof="0" dirty="0">
              <a:ln>
                <a:noFill/>
              </a:ln>
              <a:solidFill>
                <a:schemeClr val="tx1"/>
              </a:solidFill>
              <a:effectLst/>
              <a:uLnTx/>
              <a:uFillTx/>
              <a:latin typeface="+mn-lt"/>
              <a:ea typeface="+mn-ea"/>
              <a:cs typeface="+mn-cs"/>
            </a:endParaRPr>
          </a:p>
          <a:p>
            <a:pPr marL="0" marR="0" lvl="0" indent="0" algn="ctr" defTabSz="914400" rtl="0" eaLnBrk="1" fontAlgn="auto" latinLnBrk="0" hangingPunct="1">
              <a:lnSpc>
                <a:spcPct val="165234"/>
              </a:lnSpc>
              <a:spcBef>
                <a:spcPts val="0"/>
              </a:spcBef>
              <a:spcAft>
                <a:spcPts val="0"/>
              </a:spcAft>
              <a:buClrTx/>
              <a:buSzTx/>
              <a:buFontTx/>
              <a:buNone/>
              <a:tabLst/>
              <a:defRPr/>
            </a:pPr>
            <a:r>
              <a:rPr kumimoji="0" lang="en-US" sz="5000" b="0" i="0" u="none" strike="noStrike" kern="1200" cap="none" spc="655" normalizeH="0" baseline="0" noProof="0" dirty="0">
                <a:ln>
                  <a:noFill/>
                </a:ln>
                <a:solidFill>
                  <a:srgbClr val="FFFFFF"/>
                </a:solidFill>
                <a:effectLst/>
                <a:uLnTx/>
                <a:uFillTx/>
                <a:latin typeface="Agrandir Narrow" panose="020B0604020202020204" charset="0"/>
                <a:ea typeface="+mn-ea"/>
                <a:cs typeface="+mn-cs"/>
              </a:rPr>
              <a:t>Grant’s Purpose</a:t>
            </a:r>
          </a:p>
        </p:txBody>
      </p:sp>
      <p:grpSp>
        <p:nvGrpSpPr>
          <p:cNvPr id="7" name="Group 7" descr="The grant is designed to fund the development, launch, and continuation of partnerships between eligible Educator Preparation Programs and PK–12 districts that lead to ...&#10;">
            <a:extLst>
              <a:ext uri="{C183D7F6-B498-43B3-948B-1728B52AA6E4}">
                <adec:decorative xmlns:adec="http://schemas.microsoft.com/office/drawing/2017/decorative" val="0"/>
              </a:ext>
            </a:extLst>
          </p:cNvPr>
          <p:cNvGrpSpPr/>
          <p:nvPr/>
        </p:nvGrpSpPr>
        <p:grpSpPr>
          <a:xfrm>
            <a:off x="1929623" y="3442596"/>
            <a:ext cx="14428755" cy="1444894"/>
            <a:chOff x="0" y="0"/>
            <a:chExt cx="3800166" cy="380548"/>
          </a:xfrm>
        </p:grpSpPr>
        <p:sp>
          <p:nvSpPr>
            <p:cNvPr id="8" name="Freeform 8"/>
            <p:cNvSpPr/>
            <p:nvPr/>
          </p:nvSpPr>
          <p:spPr>
            <a:xfrm>
              <a:off x="0" y="0"/>
              <a:ext cx="3800166" cy="380548"/>
            </a:xfrm>
            <a:custGeom>
              <a:avLst/>
              <a:gdLst/>
              <a:ahLst/>
              <a:cxnLst/>
              <a:rect l="l" t="t" r="r" b="b"/>
              <a:pathLst>
                <a:path w="3800166" h="380548">
                  <a:moveTo>
                    <a:pt x="0" y="0"/>
                  </a:moveTo>
                  <a:lnTo>
                    <a:pt x="3800166" y="0"/>
                  </a:lnTo>
                  <a:lnTo>
                    <a:pt x="3800166" y="380548"/>
                  </a:lnTo>
                  <a:lnTo>
                    <a:pt x="0" y="380548"/>
                  </a:lnTo>
                  <a:close/>
                </a:path>
              </a:pathLst>
            </a:custGeom>
            <a:solidFill>
              <a:srgbClr val="254A7E"/>
            </a:solidFill>
          </p:spPr>
          <p:txBody>
            <a:bodyPr/>
            <a:lstStyle/>
            <a:p>
              <a:endParaRPr lang="en-US"/>
            </a:p>
          </p:txBody>
        </p:sp>
        <p:sp>
          <p:nvSpPr>
            <p:cNvPr id="9" name="TextBox 9" descr="The grant is designed to fund the development, launch, and continuation of partnerships between eligible Educator Preparation Programs and PK–12 districts that lead to ...&#10;"/>
            <p:cNvSpPr txBox="1"/>
            <p:nvPr/>
          </p:nvSpPr>
          <p:spPr>
            <a:xfrm>
              <a:off x="0" y="-47625"/>
              <a:ext cx="3800166" cy="428173"/>
            </a:xfrm>
            <a:prstGeom prst="rect">
              <a:avLst/>
            </a:prstGeom>
          </p:spPr>
          <p:txBody>
            <a:bodyPr lIns="50800" tIns="50800" rIns="50800" bIns="50800" rtlCol="0" anchor="ctr"/>
            <a:lstStyle/>
            <a:p>
              <a:pPr marL="0" lvl="0" indent="0" algn="ctr">
                <a:lnSpc>
                  <a:spcPct val="166375"/>
                </a:lnSpc>
                <a:spcBef>
                  <a:spcPct val="0"/>
                </a:spcBef>
              </a:pPr>
              <a:r>
                <a:rPr lang="en-US" sz="2481" spc="24" dirty="0">
                  <a:solidFill>
                    <a:srgbClr val="FFFFFF"/>
                  </a:solidFill>
                  <a:latin typeface="Agrandir Narrow" panose="020B0604020202020204" charset="0"/>
                </a:rPr>
                <a:t>The grant is designed to fund the development, launch, and continuation of partnerships between eligible Educator Preparation Programs and PK–12 districts that lead to ...</a:t>
              </a:r>
              <a:endParaRPr lang="en-US" dirty="0"/>
            </a:p>
          </p:txBody>
        </p:sp>
      </p:grpSp>
      <p:grpSp>
        <p:nvGrpSpPr>
          <p:cNvPr id="11" name="Group 11" descr="Improved teacher preparation in evidence-based, culturally and linguistically sustaining early literacy instruction&#10;">
            <a:extLst>
              <a:ext uri="{C183D7F6-B498-43B3-948B-1728B52AA6E4}">
                <adec:decorative xmlns:adec="http://schemas.microsoft.com/office/drawing/2017/decorative" val="0"/>
              </a:ext>
            </a:extLst>
          </p:cNvPr>
          <p:cNvGrpSpPr/>
          <p:nvPr/>
        </p:nvGrpSpPr>
        <p:grpSpPr>
          <a:xfrm>
            <a:off x="1929623" y="8637142"/>
            <a:ext cx="4473739" cy="1649862"/>
            <a:chOff x="0" y="-77327"/>
            <a:chExt cx="1178269" cy="434532"/>
          </a:xfrm>
        </p:grpSpPr>
        <p:sp>
          <p:nvSpPr>
            <p:cNvPr id="12" name="Freeform 12"/>
            <p:cNvSpPr/>
            <p:nvPr/>
          </p:nvSpPr>
          <p:spPr>
            <a:xfrm>
              <a:off x="0" y="-77327"/>
              <a:ext cx="1178269" cy="434531"/>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13" name="TextBox 13"/>
            <p:cNvSpPr txBox="1"/>
            <p:nvPr/>
          </p:nvSpPr>
          <p:spPr>
            <a:xfrm>
              <a:off x="0" y="-77326"/>
              <a:ext cx="1178269" cy="434531"/>
            </a:xfrm>
            <a:prstGeom prst="rect">
              <a:avLst/>
            </a:prstGeom>
          </p:spPr>
          <p:txBody>
            <a:bodyPr lIns="114300" tIns="114300" rIns="114300" bIns="114300" rtlCol="0" anchor="ctr"/>
            <a:lstStyle/>
            <a:p>
              <a:pPr marL="0" lvl="0" indent="0" algn="ctr">
                <a:spcBef>
                  <a:spcPct val="0"/>
                </a:spcBef>
                <a:spcAft>
                  <a:spcPts val="1200"/>
                </a:spcAft>
              </a:pPr>
              <a:r>
                <a:rPr lang="en-US" sz="2200" spc="15" dirty="0">
                  <a:solidFill>
                    <a:srgbClr val="FFFFFF"/>
                  </a:solidFill>
                  <a:latin typeface="Agrandir Narrow" panose="020B0604020202020204" charset="0"/>
                </a:rPr>
                <a:t>Improved teacher preparation in evidence-based, culturally and linguistically sustaining early literacy instruction</a:t>
              </a:r>
            </a:p>
          </p:txBody>
        </p:sp>
      </p:grpSp>
      <p:grpSp>
        <p:nvGrpSpPr>
          <p:cNvPr id="15" name="Group 15">
            <a:extLst>
              <a:ext uri="{C183D7F6-B498-43B3-948B-1728B52AA6E4}">
                <adec:decorative xmlns:adec="http://schemas.microsoft.com/office/drawing/2017/decorative" val="1"/>
              </a:ext>
            </a:extLst>
          </p:cNvPr>
          <p:cNvGrpSpPr/>
          <p:nvPr/>
        </p:nvGrpSpPr>
        <p:grpSpPr>
          <a:xfrm>
            <a:off x="6907130" y="8637142"/>
            <a:ext cx="4473739" cy="1649858"/>
            <a:chOff x="0" y="-77327"/>
            <a:chExt cx="1178269" cy="434531"/>
          </a:xfrm>
        </p:grpSpPr>
        <p:sp>
          <p:nvSpPr>
            <p:cNvPr id="16" name="Freeform 16"/>
            <p:cNvSpPr/>
            <p:nvPr/>
          </p:nvSpPr>
          <p:spPr>
            <a:xfrm>
              <a:off x="0" y="-77327"/>
              <a:ext cx="1178269" cy="434531"/>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17" name="TextBox 17" descr="Improved literacy practices in PK-3 classrooms &#10;"/>
            <p:cNvSpPr txBox="1"/>
            <p:nvPr/>
          </p:nvSpPr>
          <p:spPr>
            <a:xfrm>
              <a:off x="0" y="-19050"/>
              <a:ext cx="1178269" cy="376254"/>
            </a:xfrm>
            <a:prstGeom prst="rect">
              <a:avLst/>
            </a:prstGeom>
          </p:spPr>
          <p:txBody>
            <a:bodyPr lIns="114300" tIns="114300" rIns="114300" bIns="114300" rtlCol="0" anchor="ctr"/>
            <a:lstStyle/>
            <a:p>
              <a:pPr marL="0" lvl="0" indent="0" algn="ctr">
                <a:spcBef>
                  <a:spcPct val="0"/>
                </a:spcBef>
                <a:spcAft>
                  <a:spcPts val="1200"/>
                </a:spcAft>
              </a:pPr>
              <a:r>
                <a:rPr lang="en-US" sz="2500" spc="15" dirty="0">
                  <a:solidFill>
                    <a:srgbClr val="FFFFFF"/>
                  </a:solidFill>
                  <a:latin typeface="Agrandir Narrow" panose="020B0604020202020204" charset="0"/>
                </a:rPr>
                <a:t>Improved literacy practices in PK-3 classrooms </a:t>
              </a:r>
            </a:p>
          </p:txBody>
        </p:sp>
      </p:grpSp>
      <p:grpSp>
        <p:nvGrpSpPr>
          <p:cNvPr id="19" name="Group 19" descr="Improved student outcomes in early literacy &#10;">
            <a:extLst>
              <a:ext uri="{C183D7F6-B498-43B3-948B-1728B52AA6E4}">
                <adec:decorative xmlns:adec="http://schemas.microsoft.com/office/drawing/2017/decorative" val="0"/>
              </a:ext>
            </a:extLst>
          </p:cNvPr>
          <p:cNvGrpSpPr/>
          <p:nvPr/>
        </p:nvGrpSpPr>
        <p:grpSpPr>
          <a:xfrm>
            <a:off x="11884638" y="8637141"/>
            <a:ext cx="4473739" cy="1649859"/>
            <a:chOff x="0" y="0"/>
            <a:chExt cx="1178269" cy="357204"/>
          </a:xfrm>
        </p:grpSpPr>
        <p:sp>
          <p:nvSpPr>
            <p:cNvPr id="20" name="Freeform 20"/>
            <p:cNvSpPr/>
            <p:nvPr/>
          </p:nvSpPr>
          <p:spPr>
            <a:xfrm>
              <a:off x="0" y="0"/>
              <a:ext cx="1178269" cy="357204"/>
            </a:xfrm>
            <a:custGeom>
              <a:avLst/>
              <a:gdLst/>
              <a:ahLst/>
              <a:cxnLst/>
              <a:rect l="l" t="t" r="r" b="b"/>
              <a:pathLst>
                <a:path w="1178269" h="357204">
                  <a:moveTo>
                    <a:pt x="0" y="0"/>
                  </a:moveTo>
                  <a:lnTo>
                    <a:pt x="1178269" y="0"/>
                  </a:lnTo>
                  <a:lnTo>
                    <a:pt x="1178269" y="357204"/>
                  </a:lnTo>
                  <a:lnTo>
                    <a:pt x="0" y="357204"/>
                  </a:lnTo>
                  <a:close/>
                </a:path>
              </a:pathLst>
            </a:custGeom>
            <a:solidFill>
              <a:srgbClr val="254A7E"/>
            </a:solidFill>
          </p:spPr>
          <p:txBody>
            <a:bodyPr/>
            <a:lstStyle/>
            <a:p>
              <a:endParaRPr lang="en-US"/>
            </a:p>
          </p:txBody>
        </p:sp>
        <p:sp>
          <p:nvSpPr>
            <p:cNvPr id="21" name="TextBox 21"/>
            <p:cNvSpPr txBox="1"/>
            <p:nvPr/>
          </p:nvSpPr>
          <p:spPr>
            <a:xfrm>
              <a:off x="0" y="-19050"/>
              <a:ext cx="1178269" cy="376254"/>
            </a:xfrm>
            <a:prstGeom prst="rect">
              <a:avLst/>
            </a:prstGeom>
          </p:spPr>
          <p:txBody>
            <a:bodyPr lIns="114300" tIns="114300" rIns="114300" bIns="114300" rtlCol="0" anchor="ctr"/>
            <a:lstStyle/>
            <a:p>
              <a:pPr marL="0" lvl="0" indent="0" algn="ctr">
                <a:spcBef>
                  <a:spcPct val="0"/>
                </a:spcBef>
                <a:spcAft>
                  <a:spcPts val="1200"/>
                </a:spcAft>
              </a:pPr>
              <a:r>
                <a:rPr lang="en-US" sz="2500" spc="15" dirty="0">
                  <a:solidFill>
                    <a:srgbClr val="FFFFFF"/>
                  </a:solidFill>
                  <a:latin typeface="Agrandir Narrow" panose="020B0604020202020204" charset="0"/>
                </a:rPr>
                <a:t>Improved student outcomes in early literacy </a:t>
              </a:r>
            </a:p>
          </p:txBody>
        </p:sp>
      </p:grpSp>
      <p:sp>
        <p:nvSpPr>
          <p:cNvPr id="22" name="Freeform 22">
            <a:extLst>
              <a:ext uri="{C183D7F6-B498-43B3-948B-1728B52AA6E4}">
                <adec:decorative xmlns:adec="http://schemas.microsoft.com/office/drawing/2017/decorative" val="1"/>
              </a:ext>
            </a:extLst>
          </p:cNvPr>
          <p:cNvSpPr/>
          <p:nvPr/>
        </p:nvSpPr>
        <p:spPr>
          <a:xfrm>
            <a:off x="15408481" y="-2153153"/>
            <a:ext cx="4116356" cy="4116356"/>
          </a:xfrm>
          <a:custGeom>
            <a:avLst/>
            <a:gdLst/>
            <a:ahLst/>
            <a:cxnLst/>
            <a:rect l="l" t="t" r="r" b="b"/>
            <a:pathLst>
              <a:path w="4116356" h="4116356">
                <a:moveTo>
                  <a:pt x="0" y="0"/>
                </a:moveTo>
                <a:lnTo>
                  <a:pt x="4116355" y="0"/>
                </a:lnTo>
                <a:lnTo>
                  <a:pt x="4116355" y="4116356"/>
                </a:lnTo>
                <a:lnTo>
                  <a:pt x="0" y="41163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2602379" y="0"/>
            <a:ext cx="3256087" cy="3256087"/>
          </a:xfrm>
          <a:custGeom>
            <a:avLst/>
            <a:gdLst/>
            <a:ahLst/>
            <a:cxnLst/>
            <a:rect l="l" t="t" r="r" b="b"/>
            <a:pathLst>
              <a:path w="3256087" h="3256087">
                <a:moveTo>
                  <a:pt x="0" y="0"/>
                </a:moveTo>
                <a:lnTo>
                  <a:pt x="3256087" y="0"/>
                </a:lnTo>
                <a:lnTo>
                  <a:pt x="3256087" y="3256087"/>
                </a:lnTo>
                <a:lnTo>
                  <a:pt x="0" y="325608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a:off x="1936550" y="4887490"/>
            <a:ext cx="4466812" cy="3749654"/>
          </a:xfrm>
          <a:custGeom>
            <a:avLst/>
            <a:gdLst/>
            <a:ahLst/>
            <a:cxnLst/>
            <a:rect l="l" t="t" r="r" b="b"/>
            <a:pathLst>
              <a:path w="4473739" h="3852699">
                <a:moveTo>
                  <a:pt x="0" y="0"/>
                </a:moveTo>
                <a:lnTo>
                  <a:pt x="4473739" y="0"/>
                </a:lnTo>
                <a:lnTo>
                  <a:pt x="4473739" y="3852699"/>
                </a:lnTo>
                <a:lnTo>
                  <a:pt x="0" y="3852699"/>
                </a:lnTo>
                <a:lnTo>
                  <a:pt x="0" y="0"/>
                </a:lnTo>
                <a:close/>
              </a:path>
            </a:pathLst>
          </a:custGeom>
          <a:blipFill>
            <a:blip r:embed="rId6"/>
            <a:stretch>
              <a:fillRect l="-7259" r="-7259"/>
            </a:stretch>
          </a:blipFill>
        </p:spPr>
        <p:txBody>
          <a:bodyPr/>
          <a:lstStyle/>
          <a:p>
            <a:endParaRPr lang="en-US"/>
          </a:p>
        </p:txBody>
      </p:sp>
      <p:sp>
        <p:nvSpPr>
          <p:cNvPr id="14" name="Freeform 14">
            <a:extLst>
              <a:ext uri="{C183D7F6-B498-43B3-948B-1728B52AA6E4}">
                <adec:decorative xmlns:adec="http://schemas.microsoft.com/office/drawing/2017/decorative" val="1"/>
              </a:ext>
            </a:extLst>
          </p:cNvPr>
          <p:cNvSpPr/>
          <p:nvPr/>
        </p:nvSpPr>
        <p:spPr>
          <a:xfrm>
            <a:off x="6907130" y="4887491"/>
            <a:ext cx="4473739" cy="3749648"/>
          </a:xfrm>
          <a:custGeom>
            <a:avLst/>
            <a:gdLst/>
            <a:ahLst/>
            <a:cxnLst/>
            <a:rect l="l" t="t" r="r" b="b"/>
            <a:pathLst>
              <a:path w="4473739" h="3852699">
                <a:moveTo>
                  <a:pt x="0" y="0"/>
                </a:moveTo>
                <a:lnTo>
                  <a:pt x="4473740" y="0"/>
                </a:lnTo>
                <a:lnTo>
                  <a:pt x="4473740" y="3852699"/>
                </a:lnTo>
                <a:lnTo>
                  <a:pt x="0" y="3852699"/>
                </a:lnTo>
                <a:lnTo>
                  <a:pt x="0" y="0"/>
                </a:lnTo>
                <a:close/>
              </a:path>
            </a:pathLst>
          </a:custGeom>
          <a:blipFill>
            <a:blip r:embed="rId7"/>
            <a:stretch>
              <a:fillRect t="-8059" b="-8059"/>
            </a:stretch>
          </a:blipFill>
        </p:spPr>
        <p:txBody>
          <a:bodyPr/>
          <a:lstStyle/>
          <a:p>
            <a:endParaRPr lang="en-US"/>
          </a:p>
        </p:txBody>
      </p:sp>
      <p:sp>
        <p:nvSpPr>
          <p:cNvPr id="18" name="Freeform 18">
            <a:extLst>
              <a:ext uri="{C183D7F6-B498-43B3-948B-1728B52AA6E4}">
                <adec:decorative xmlns:adec="http://schemas.microsoft.com/office/drawing/2017/decorative" val="1"/>
              </a:ext>
            </a:extLst>
          </p:cNvPr>
          <p:cNvSpPr/>
          <p:nvPr/>
        </p:nvSpPr>
        <p:spPr>
          <a:xfrm>
            <a:off x="11884638" y="4887490"/>
            <a:ext cx="4473739" cy="3749647"/>
          </a:xfrm>
          <a:custGeom>
            <a:avLst/>
            <a:gdLst/>
            <a:ahLst/>
            <a:cxnLst/>
            <a:rect l="l" t="t" r="r" b="b"/>
            <a:pathLst>
              <a:path w="4473739" h="3852699">
                <a:moveTo>
                  <a:pt x="0" y="0"/>
                </a:moveTo>
                <a:lnTo>
                  <a:pt x="4473739" y="0"/>
                </a:lnTo>
                <a:lnTo>
                  <a:pt x="4473739" y="3852699"/>
                </a:lnTo>
                <a:lnTo>
                  <a:pt x="0" y="3852699"/>
                </a:lnTo>
                <a:lnTo>
                  <a:pt x="0" y="0"/>
                </a:lnTo>
                <a:close/>
              </a:path>
            </a:pathLst>
          </a:custGeom>
          <a:blipFill>
            <a:blip r:embed="rId8"/>
            <a:stretch>
              <a:fillRect l="-32278" r="-32278"/>
            </a:stretch>
          </a:blipFill>
        </p:spPr>
        <p:txBody>
          <a:bodyPr/>
          <a:lstStyle/>
          <a:p>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0"/>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sp>
        <p:nvSpPr>
          <p:cNvPr id="25" name="TextBox 25"/>
          <p:cNvSpPr txBox="1">
            <a:spLocks noGrp="1"/>
          </p:cNvSpPr>
          <p:nvPr>
            <p:ph type="title" idx="4294967295"/>
          </p:nvPr>
        </p:nvSpPr>
        <p:spPr>
          <a:xfrm>
            <a:off x="731415" y="719754"/>
            <a:ext cx="7302415" cy="2384627"/>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8360"/>
              </a:lnSpc>
              <a:spcBef>
                <a:spcPts val="0"/>
              </a:spcBef>
              <a:spcAft>
                <a:spcPts val="0"/>
              </a:spcAft>
              <a:buClrTx/>
              <a:buSzTx/>
              <a:buFontTx/>
              <a:buNone/>
              <a:tabLst/>
              <a:defRPr/>
            </a:pPr>
            <a:r>
              <a:rPr kumimoji="0" lang="en-US" sz="4899" b="0" i="0" u="none" strike="noStrike" kern="1200" cap="none" spc="0" normalizeH="0" baseline="0" noProof="0" dirty="0">
                <a:ln>
                  <a:noFill/>
                </a:ln>
                <a:solidFill>
                  <a:srgbClr val="254A7E"/>
                </a:solidFill>
                <a:effectLst/>
                <a:uLnTx/>
                <a:uFillTx/>
                <a:latin typeface="Agrandir Narrow" panose="020B0604020202020204" charset="0"/>
                <a:ea typeface="+mn-ea"/>
                <a:cs typeface="+mn-cs"/>
              </a:rPr>
              <a:t>How can consortia reach those goals?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26" name="TextBox 26"/>
          <p:cNvSpPr txBox="1"/>
          <p:nvPr/>
        </p:nvSpPr>
        <p:spPr>
          <a:xfrm>
            <a:off x="0" y="3328003"/>
            <a:ext cx="8275069" cy="3630994"/>
          </a:xfrm>
          <a:prstGeom prst="rect">
            <a:avLst/>
          </a:prstGeom>
        </p:spPr>
        <p:txBody>
          <a:bodyPr lIns="0" tIns="0" rIns="0" bIns="0" rtlCol="0" anchor="t">
            <a:spAutoFit/>
          </a:bodyPr>
          <a:lstStyle/>
          <a:p>
            <a:pPr algn="ctr">
              <a:lnSpc>
                <a:spcPct val="194444"/>
              </a:lnSpc>
            </a:pPr>
            <a:r>
              <a:rPr lang="en-US" sz="2500">
                <a:solidFill>
                  <a:srgbClr val="254A7E"/>
                </a:solidFill>
                <a:latin typeface="Agrandir Narrow"/>
              </a:rPr>
              <a:t>PK12 schools and sponsoring organizations can decide the best approach for their local context. While the mission of each consortium should stay focused on the three goals outlined in the grant, the ACTION PLAN for how to reach those goals may be very different.   </a:t>
            </a:r>
            <a:endParaRPr lang="en-US" sz="2500"/>
          </a:p>
        </p:txBody>
      </p:sp>
      <p:sp>
        <p:nvSpPr>
          <p:cNvPr id="27" name="TextBox 27"/>
          <p:cNvSpPr txBox="1"/>
          <p:nvPr/>
        </p:nvSpPr>
        <p:spPr>
          <a:xfrm>
            <a:off x="350433" y="7297717"/>
            <a:ext cx="7431569" cy="2874185"/>
          </a:xfrm>
          <a:prstGeom prst="rect">
            <a:avLst/>
          </a:prstGeom>
          <a:solidFill>
            <a:srgbClr val="FFFFCC"/>
          </a:solidFill>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spAutoFit/>
          </a:bodyPr>
          <a:lstStyle/>
          <a:p>
            <a:pPr algn="ctr">
              <a:lnSpc>
                <a:spcPct val="170019"/>
              </a:lnSpc>
            </a:pPr>
            <a:r>
              <a:rPr lang="en-US" sz="2499">
                <a:solidFill>
                  <a:srgbClr val="254A7E"/>
                </a:solidFill>
                <a:latin typeface="Canva Sans"/>
              </a:rPr>
              <a:t> </a:t>
            </a:r>
            <a:r>
              <a:rPr lang="en-US" sz="2499" b="1">
                <a:solidFill>
                  <a:srgbClr val="254A7E"/>
                </a:solidFill>
                <a:latin typeface="Canva Sans"/>
              </a:rPr>
              <a:t>Examples:</a:t>
            </a:r>
            <a:endParaRPr lang="en-US"/>
          </a:p>
          <a:p>
            <a:pPr marL="539749" lvl="1" indent="-269875">
              <a:lnSpc>
                <a:spcPct val="208273"/>
              </a:lnSpc>
              <a:buFont typeface="Arial"/>
              <a:buChar char="•"/>
            </a:pPr>
            <a:r>
              <a:rPr lang="en-US">
                <a:solidFill>
                  <a:srgbClr val="254A7E"/>
                </a:solidFill>
                <a:latin typeface="Canva Sans"/>
              </a:rPr>
              <a:t>Early literacy tutoring program</a:t>
            </a:r>
          </a:p>
          <a:p>
            <a:pPr marL="539749" lvl="1" indent="-269875">
              <a:lnSpc>
                <a:spcPct val="208273"/>
              </a:lnSpc>
              <a:buFont typeface="Arial"/>
              <a:buChar char="•"/>
            </a:pPr>
            <a:r>
              <a:rPr lang="en-US">
                <a:solidFill>
                  <a:srgbClr val="254A7E"/>
                </a:solidFill>
                <a:latin typeface="Canva Sans"/>
              </a:rPr>
              <a:t>Professional development for evidence-based early literacy</a:t>
            </a:r>
          </a:p>
          <a:p>
            <a:pPr marL="539749" lvl="1" indent="-269875">
              <a:lnSpc>
                <a:spcPct val="208273"/>
              </a:lnSpc>
              <a:buFont typeface="Arial"/>
              <a:buChar char="•"/>
            </a:pPr>
            <a:r>
              <a:rPr lang="en-US">
                <a:solidFill>
                  <a:srgbClr val="254A7E"/>
                </a:solidFill>
                <a:latin typeface="Canva Sans"/>
              </a:rPr>
              <a:t>Early Literacy Task Force</a:t>
            </a:r>
          </a:p>
          <a:p>
            <a:pPr marL="269874" lvl="1">
              <a:lnSpc>
                <a:spcPct val="208273"/>
              </a:lnSpc>
            </a:pPr>
            <a:endParaRPr lang="en-US">
              <a:solidFill>
                <a:srgbClr val="254A7E"/>
              </a:solidFill>
              <a:latin typeface="Canva Sans"/>
            </a:endParaRPr>
          </a:p>
        </p:txBody>
      </p:sp>
      <p:sp>
        <p:nvSpPr>
          <p:cNvPr id="3" name="Freeform 3" descr="Teacher reading out loud to students"/>
          <p:cNvSpPr/>
          <p:nvPr/>
        </p:nvSpPr>
        <p:spPr>
          <a:xfrm>
            <a:off x="8435419" y="3691729"/>
            <a:ext cx="9322085" cy="5982617"/>
          </a:xfrm>
          <a:custGeom>
            <a:avLst/>
            <a:gdLst/>
            <a:ahLst/>
            <a:cxnLst/>
            <a:rect l="l" t="t" r="r" b="b"/>
            <a:pathLst>
              <a:path w="9322085" h="5982617">
                <a:moveTo>
                  <a:pt x="0" y="0"/>
                </a:moveTo>
                <a:lnTo>
                  <a:pt x="9322085" y="0"/>
                </a:lnTo>
                <a:lnTo>
                  <a:pt x="9322085" y="5982618"/>
                </a:lnTo>
                <a:lnTo>
                  <a:pt x="0" y="5982618"/>
                </a:lnTo>
                <a:lnTo>
                  <a:pt x="0" y="0"/>
                </a:lnTo>
                <a:close/>
              </a:path>
            </a:pathLst>
          </a:custGeom>
          <a:blipFill>
            <a:blip r:embed="rId4"/>
            <a:stretch>
              <a:fillRect t="-1939" b="-1939"/>
            </a:stretch>
          </a:blipFill>
        </p:spPr>
        <p:txBody>
          <a:bodyPr/>
          <a:lstStyle/>
          <a:p>
            <a:endParaRPr lang="en-US"/>
          </a:p>
        </p:txBody>
      </p:sp>
      <p:grpSp>
        <p:nvGrpSpPr>
          <p:cNvPr id="4" name="Group 4">
            <a:extLst>
              <a:ext uri="{C183D7F6-B498-43B3-948B-1728B52AA6E4}">
                <adec:decorative xmlns:adec="http://schemas.microsoft.com/office/drawing/2017/decorative" val="1"/>
              </a:ext>
            </a:extLst>
          </p:cNvPr>
          <p:cNvGrpSpPr/>
          <p:nvPr/>
        </p:nvGrpSpPr>
        <p:grpSpPr>
          <a:xfrm>
            <a:off x="9105555" y="3510346"/>
            <a:ext cx="380297" cy="362766"/>
            <a:chOff x="0" y="0"/>
            <a:chExt cx="587326" cy="560252"/>
          </a:xfrm>
        </p:grpSpPr>
        <p:sp>
          <p:nvSpPr>
            <p:cNvPr id="5" name="Freeform 5"/>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6" name="Group 6">
            <a:extLst>
              <a:ext uri="{C183D7F6-B498-43B3-948B-1728B52AA6E4}">
                <adec:decorative xmlns:adec="http://schemas.microsoft.com/office/drawing/2017/decorative" val="1"/>
              </a:ext>
            </a:extLst>
          </p:cNvPr>
          <p:cNvGrpSpPr/>
          <p:nvPr/>
        </p:nvGrpSpPr>
        <p:grpSpPr>
          <a:xfrm>
            <a:off x="8435419" y="1355253"/>
            <a:ext cx="1720101" cy="2064402"/>
            <a:chOff x="0" y="0"/>
            <a:chExt cx="2656504" cy="3188238"/>
          </a:xfrm>
        </p:grpSpPr>
        <p:sp>
          <p:nvSpPr>
            <p:cNvPr id="7" name="Freeform 7"/>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sp>
        <p:nvSpPr>
          <p:cNvPr id="8" name="Freeform 8">
            <a:extLst>
              <a:ext uri="{C183D7F6-B498-43B3-948B-1728B52AA6E4}">
                <adec:decorative xmlns:adec="http://schemas.microsoft.com/office/drawing/2017/decorative" val="1"/>
              </a:ext>
            </a:extLst>
          </p:cNvPr>
          <p:cNvSpPr/>
          <p:nvPr/>
        </p:nvSpPr>
        <p:spPr>
          <a:xfrm>
            <a:off x="8836955" y="1578097"/>
            <a:ext cx="917029" cy="1101235"/>
          </a:xfrm>
          <a:custGeom>
            <a:avLst/>
            <a:gdLst/>
            <a:ahLst/>
            <a:cxnLst/>
            <a:rect l="l" t="t" r="r" b="b"/>
            <a:pathLst>
              <a:path w="917029" h="1101235">
                <a:moveTo>
                  <a:pt x="0" y="0"/>
                </a:moveTo>
                <a:lnTo>
                  <a:pt x="917029" y="0"/>
                </a:lnTo>
                <a:lnTo>
                  <a:pt x="917029" y="1101235"/>
                </a:lnTo>
                <a:lnTo>
                  <a:pt x="0" y="1101235"/>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9" name="Group 9">
            <a:extLst>
              <a:ext uri="{C183D7F6-B498-43B3-948B-1728B52AA6E4}">
                <adec:decorative xmlns:adec="http://schemas.microsoft.com/office/drawing/2017/decorative" val="1"/>
              </a:ext>
            </a:extLst>
          </p:cNvPr>
          <p:cNvGrpSpPr/>
          <p:nvPr/>
        </p:nvGrpSpPr>
        <p:grpSpPr>
          <a:xfrm>
            <a:off x="11474751" y="3510346"/>
            <a:ext cx="380297" cy="362766"/>
            <a:chOff x="0" y="0"/>
            <a:chExt cx="587326" cy="560252"/>
          </a:xfrm>
        </p:grpSpPr>
        <p:sp>
          <p:nvSpPr>
            <p:cNvPr id="10" name="Freeform 10"/>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1" name="Group 11">
            <a:extLst>
              <a:ext uri="{C183D7F6-B498-43B3-948B-1728B52AA6E4}">
                <adec:decorative xmlns:adec="http://schemas.microsoft.com/office/drawing/2017/decorative" val="1"/>
              </a:ext>
            </a:extLst>
          </p:cNvPr>
          <p:cNvGrpSpPr/>
          <p:nvPr/>
        </p:nvGrpSpPr>
        <p:grpSpPr>
          <a:xfrm>
            <a:off x="10804615" y="1355253"/>
            <a:ext cx="1720101" cy="2064402"/>
            <a:chOff x="0" y="0"/>
            <a:chExt cx="2656504" cy="3188238"/>
          </a:xfrm>
        </p:grpSpPr>
        <p:sp>
          <p:nvSpPr>
            <p:cNvPr id="12" name="Freeform 12"/>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3842043" y="3510346"/>
            <a:ext cx="380297" cy="362766"/>
            <a:chOff x="0" y="0"/>
            <a:chExt cx="587326" cy="560252"/>
          </a:xfrm>
        </p:grpSpPr>
        <p:sp>
          <p:nvSpPr>
            <p:cNvPr id="14" name="Freeform 14"/>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13171907" y="1355253"/>
            <a:ext cx="1720101" cy="2064402"/>
            <a:chOff x="0" y="0"/>
            <a:chExt cx="2656504" cy="3188238"/>
          </a:xfrm>
        </p:grpSpPr>
        <p:sp>
          <p:nvSpPr>
            <p:cNvPr id="16" name="Freeform 16"/>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16209335" y="3510346"/>
            <a:ext cx="380297" cy="362766"/>
            <a:chOff x="0" y="0"/>
            <a:chExt cx="587326" cy="560252"/>
          </a:xfrm>
        </p:grpSpPr>
        <p:sp>
          <p:nvSpPr>
            <p:cNvPr id="18" name="Freeform 18"/>
            <p:cNvSpPr/>
            <p:nvPr/>
          </p:nvSpPr>
          <p:spPr>
            <a:xfrm>
              <a:off x="0" y="0"/>
              <a:ext cx="587375" cy="560197"/>
            </a:xfrm>
            <a:custGeom>
              <a:avLst/>
              <a:gdLst/>
              <a:ahLst/>
              <a:cxnLst/>
              <a:rect l="l" t="t" r="r" b="b"/>
              <a:pathLst>
                <a:path w="587375" h="560197">
                  <a:moveTo>
                    <a:pt x="0" y="280162"/>
                  </a:moveTo>
                  <a:cubicBezTo>
                    <a:pt x="0" y="125476"/>
                    <a:pt x="131445" y="0"/>
                    <a:pt x="293624" y="0"/>
                  </a:cubicBezTo>
                  <a:cubicBezTo>
                    <a:pt x="455803" y="0"/>
                    <a:pt x="587375" y="125476"/>
                    <a:pt x="587375" y="280162"/>
                  </a:cubicBezTo>
                  <a:cubicBezTo>
                    <a:pt x="587375" y="434848"/>
                    <a:pt x="455803" y="560197"/>
                    <a:pt x="293624" y="560197"/>
                  </a:cubicBezTo>
                  <a:cubicBezTo>
                    <a:pt x="131445" y="560197"/>
                    <a:pt x="0" y="434848"/>
                    <a:pt x="0" y="280162"/>
                  </a:cubicBezTo>
                  <a:close/>
                </a:path>
              </a:pathLst>
            </a:custGeom>
            <a:solidFill>
              <a:srgbClr val="254A7E"/>
            </a:solidFill>
          </p:spPr>
          <p:txBody>
            <a:bodyPr/>
            <a:lstStyle/>
            <a:p>
              <a:endParaRPr lang="en-US"/>
            </a:p>
          </p:txBody>
        </p:sp>
      </p:grpSp>
      <p:grpSp>
        <p:nvGrpSpPr>
          <p:cNvPr id="19" name="Group 19">
            <a:extLst>
              <a:ext uri="{C183D7F6-B498-43B3-948B-1728B52AA6E4}">
                <adec:decorative xmlns:adec="http://schemas.microsoft.com/office/drawing/2017/decorative" val="1"/>
              </a:ext>
            </a:extLst>
          </p:cNvPr>
          <p:cNvGrpSpPr/>
          <p:nvPr/>
        </p:nvGrpSpPr>
        <p:grpSpPr>
          <a:xfrm>
            <a:off x="15539199" y="1355253"/>
            <a:ext cx="1720101" cy="2064402"/>
            <a:chOff x="0" y="0"/>
            <a:chExt cx="2656504" cy="3188238"/>
          </a:xfrm>
        </p:grpSpPr>
        <p:sp>
          <p:nvSpPr>
            <p:cNvPr id="20" name="Freeform 20"/>
            <p:cNvSpPr/>
            <p:nvPr/>
          </p:nvSpPr>
          <p:spPr>
            <a:xfrm>
              <a:off x="0" y="0"/>
              <a:ext cx="2656586" cy="3188208"/>
            </a:xfrm>
            <a:custGeom>
              <a:avLst/>
              <a:gdLst/>
              <a:ahLst/>
              <a:cxnLst/>
              <a:rect l="l" t="t" r="r" b="b"/>
              <a:pathLst>
                <a:path w="2656586" h="3188208">
                  <a:moveTo>
                    <a:pt x="1342263" y="0"/>
                  </a:moveTo>
                  <a:cubicBezTo>
                    <a:pt x="587248" y="0"/>
                    <a:pt x="0" y="587248"/>
                    <a:pt x="0" y="1342390"/>
                  </a:cubicBezTo>
                  <a:cubicBezTo>
                    <a:pt x="0" y="1957705"/>
                    <a:pt x="419481" y="2489073"/>
                    <a:pt x="1006729" y="2628900"/>
                  </a:cubicBezTo>
                  <a:cubicBezTo>
                    <a:pt x="1342263" y="3188208"/>
                    <a:pt x="1342263" y="3188208"/>
                    <a:pt x="1342263" y="3188208"/>
                  </a:cubicBezTo>
                  <a:cubicBezTo>
                    <a:pt x="1649857" y="2628900"/>
                    <a:pt x="1649857" y="2628900"/>
                    <a:pt x="1649857" y="2628900"/>
                  </a:cubicBezTo>
                  <a:cubicBezTo>
                    <a:pt x="2237105" y="2489073"/>
                    <a:pt x="2656586" y="1957705"/>
                    <a:pt x="2656586" y="1342390"/>
                  </a:cubicBezTo>
                  <a:cubicBezTo>
                    <a:pt x="2656459" y="587248"/>
                    <a:pt x="2069338" y="0"/>
                    <a:pt x="1342263" y="0"/>
                  </a:cubicBezTo>
                  <a:close/>
                  <a:moveTo>
                    <a:pt x="1342263" y="2461133"/>
                  </a:moveTo>
                  <a:cubicBezTo>
                    <a:pt x="727075" y="2461133"/>
                    <a:pt x="223774" y="1957705"/>
                    <a:pt x="223774" y="1342390"/>
                  </a:cubicBezTo>
                  <a:cubicBezTo>
                    <a:pt x="223774" y="727075"/>
                    <a:pt x="727075" y="223647"/>
                    <a:pt x="1342263" y="223647"/>
                  </a:cubicBezTo>
                  <a:cubicBezTo>
                    <a:pt x="1957451" y="223647"/>
                    <a:pt x="2432812" y="727075"/>
                    <a:pt x="2432812" y="1342390"/>
                  </a:cubicBezTo>
                  <a:cubicBezTo>
                    <a:pt x="2432812" y="1957705"/>
                    <a:pt x="1957451" y="2461133"/>
                    <a:pt x="1342263" y="2461133"/>
                  </a:cubicBezTo>
                  <a:close/>
                </a:path>
              </a:pathLst>
            </a:custGeom>
            <a:solidFill>
              <a:srgbClr val="254A7E"/>
            </a:solidFill>
          </p:spPr>
          <p:txBody>
            <a:bodyPr/>
            <a:lstStyle/>
            <a:p>
              <a:endParaRPr lang="en-US"/>
            </a:p>
          </p:txBody>
        </p:sp>
      </p:grpSp>
      <p:sp>
        <p:nvSpPr>
          <p:cNvPr id="21" name="Freeform 21">
            <a:extLst>
              <a:ext uri="{C183D7F6-B498-43B3-948B-1728B52AA6E4}">
                <adec:decorative xmlns:adec="http://schemas.microsoft.com/office/drawing/2017/decorative" val="1"/>
              </a:ext>
            </a:extLst>
          </p:cNvPr>
          <p:cNvSpPr/>
          <p:nvPr/>
        </p:nvSpPr>
        <p:spPr>
          <a:xfrm>
            <a:off x="11119111" y="1694324"/>
            <a:ext cx="974600" cy="988985"/>
          </a:xfrm>
          <a:custGeom>
            <a:avLst/>
            <a:gdLst/>
            <a:ahLst/>
            <a:cxnLst/>
            <a:rect l="l" t="t" r="r" b="b"/>
            <a:pathLst>
              <a:path w="974600" h="988985">
                <a:moveTo>
                  <a:pt x="0" y="0"/>
                </a:moveTo>
                <a:lnTo>
                  <a:pt x="974599" y="0"/>
                </a:lnTo>
                <a:lnTo>
                  <a:pt x="974599" y="988985"/>
                </a:lnTo>
                <a:lnTo>
                  <a:pt x="0" y="988985"/>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22" name="Freeform 22">
            <a:extLst>
              <a:ext uri="{C183D7F6-B498-43B3-948B-1728B52AA6E4}">
                <adec:decorative xmlns:adec="http://schemas.microsoft.com/office/drawing/2017/decorative" val="1"/>
              </a:ext>
            </a:extLst>
          </p:cNvPr>
          <p:cNvSpPr/>
          <p:nvPr/>
        </p:nvSpPr>
        <p:spPr>
          <a:xfrm rot="-10800000">
            <a:off x="-305814" y="-323115"/>
            <a:ext cx="8744064" cy="2511931"/>
          </a:xfrm>
          <a:custGeom>
            <a:avLst/>
            <a:gdLst/>
            <a:ahLst/>
            <a:cxnLst/>
            <a:rect l="l" t="t" r="r" b="b"/>
            <a:pathLst>
              <a:path w="8744064" h="2511931">
                <a:moveTo>
                  <a:pt x="0" y="0"/>
                </a:moveTo>
                <a:lnTo>
                  <a:pt x="8744064" y="0"/>
                </a:lnTo>
                <a:lnTo>
                  <a:pt x="8744064" y="2511931"/>
                </a:lnTo>
                <a:lnTo>
                  <a:pt x="0" y="2511931"/>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3" name="Freeform 23">
            <a:extLst>
              <a:ext uri="{C183D7F6-B498-43B3-948B-1728B52AA6E4}">
                <adec:decorative xmlns:adec="http://schemas.microsoft.com/office/drawing/2017/decorative" val="1"/>
              </a:ext>
            </a:extLst>
          </p:cNvPr>
          <p:cNvSpPr/>
          <p:nvPr/>
        </p:nvSpPr>
        <p:spPr>
          <a:xfrm>
            <a:off x="13555778" y="1842252"/>
            <a:ext cx="952360" cy="693130"/>
          </a:xfrm>
          <a:custGeom>
            <a:avLst/>
            <a:gdLst/>
            <a:ahLst/>
            <a:cxnLst/>
            <a:rect l="l" t="t" r="r" b="b"/>
            <a:pathLst>
              <a:path w="952360" h="693130">
                <a:moveTo>
                  <a:pt x="0" y="0"/>
                </a:moveTo>
                <a:lnTo>
                  <a:pt x="952360" y="0"/>
                </a:lnTo>
                <a:lnTo>
                  <a:pt x="952360" y="693129"/>
                </a:lnTo>
                <a:lnTo>
                  <a:pt x="0" y="693129"/>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24" name="Freeform 24">
            <a:extLst>
              <a:ext uri="{C183D7F6-B498-43B3-948B-1728B52AA6E4}">
                <adec:decorative xmlns:adec="http://schemas.microsoft.com/office/drawing/2017/decorative" val="1"/>
              </a:ext>
            </a:extLst>
          </p:cNvPr>
          <p:cNvSpPr/>
          <p:nvPr/>
        </p:nvSpPr>
        <p:spPr>
          <a:xfrm>
            <a:off x="16023749" y="1694324"/>
            <a:ext cx="751468" cy="957284"/>
          </a:xfrm>
          <a:custGeom>
            <a:avLst/>
            <a:gdLst/>
            <a:ahLst/>
            <a:cxnLst/>
            <a:rect l="l" t="t" r="r" b="b"/>
            <a:pathLst>
              <a:path w="751468" h="957284">
                <a:moveTo>
                  <a:pt x="0" y="0"/>
                </a:moveTo>
                <a:lnTo>
                  <a:pt x="751468" y="0"/>
                </a:lnTo>
                <a:lnTo>
                  <a:pt x="751468" y="957284"/>
                </a:lnTo>
                <a:lnTo>
                  <a:pt x="0" y="957284"/>
                </a:lnTo>
                <a:lnTo>
                  <a:pt x="0" y="0"/>
                </a:lnTo>
                <a:close/>
              </a:path>
            </a:pathLst>
          </a:custGeom>
          <a:blipFill>
            <a:blip r:embed="rId13">
              <a:extLst>
                <a:ext uri="{96DAC541-7B7A-43D3-8B79-37D633B846F1}">
                  <asvg:svgBlip xmlns:asvg="http://schemas.microsoft.com/office/drawing/2016/SVG/main" r:embed="rId14"/>
                </a:ext>
              </a:extLst>
            </a:blip>
            <a:stretch>
              <a:fillRect/>
            </a:stretch>
          </a:blipFill>
        </p:spPr>
        <p:txBody>
          <a:bodyPr/>
          <a:lstStyle/>
          <a:p>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flipH="1" flipV="1">
            <a:off x="0" y="75173"/>
            <a:ext cx="18288000" cy="10287000"/>
          </a:xfrm>
          <a:custGeom>
            <a:avLst/>
            <a:gdLst/>
            <a:ahLst/>
            <a:cxnLst/>
            <a:rect l="l" t="t" r="r" b="b"/>
            <a:pathLst>
              <a:path w="18288000" h="10287000">
                <a:moveTo>
                  <a:pt x="18288000" y="10287000"/>
                </a:moveTo>
                <a:lnTo>
                  <a:pt x="0" y="10287000"/>
                </a:lnTo>
                <a:lnTo>
                  <a:pt x="0" y="0"/>
                </a:lnTo>
                <a:lnTo>
                  <a:pt x="18288000" y="0"/>
                </a:lnTo>
                <a:lnTo>
                  <a:pt x="18288000" y="10287000"/>
                </a:lnTo>
                <a:close/>
              </a:path>
            </a:pathLst>
          </a:custGeom>
          <a:blipFill>
            <a:blip r:embed="rId3"/>
            <a:stretch>
              <a:fillRect t="-38888" b="-38888"/>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633448" y="374453"/>
            <a:ext cx="17021103" cy="3970203"/>
            <a:chOff x="0" y="0"/>
            <a:chExt cx="4482924" cy="1045650"/>
          </a:xfrm>
        </p:grpSpPr>
        <p:sp>
          <p:nvSpPr>
            <p:cNvPr id="4" name="Freeform 4"/>
            <p:cNvSpPr/>
            <p:nvPr/>
          </p:nvSpPr>
          <p:spPr>
            <a:xfrm>
              <a:off x="0" y="0"/>
              <a:ext cx="4482924" cy="1045650"/>
            </a:xfrm>
            <a:custGeom>
              <a:avLst/>
              <a:gdLst/>
              <a:ahLst/>
              <a:cxnLst/>
              <a:rect l="l" t="t" r="r" b="b"/>
              <a:pathLst>
                <a:path w="4482924" h="1045650">
                  <a:moveTo>
                    <a:pt x="0" y="0"/>
                  </a:moveTo>
                  <a:lnTo>
                    <a:pt x="4482924" y="0"/>
                  </a:lnTo>
                  <a:lnTo>
                    <a:pt x="4482924" y="1045650"/>
                  </a:lnTo>
                  <a:lnTo>
                    <a:pt x="0" y="1045650"/>
                  </a:lnTo>
                  <a:close/>
                </a:path>
              </a:pathLst>
            </a:custGeom>
            <a:solidFill>
              <a:srgbClr val="254A7E"/>
            </a:solidFill>
          </p:spPr>
          <p:txBody>
            <a:bodyPr/>
            <a:lstStyle/>
            <a:p>
              <a:endParaRPr lang="en-US"/>
            </a:p>
          </p:txBody>
        </p:sp>
        <p:sp>
          <p:nvSpPr>
            <p:cNvPr id="5" name="TextBox 5"/>
            <p:cNvSpPr txBox="1"/>
            <p:nvPr/>
          </p:nvSpPr>
          <p:spPr>
            <a:xfrm>
              <a:off x="0" y="-19050"/>
              <a:ext cx="4482924" cy="1064700"/>
            </a:xfrm>
            <a:prstGeom prst="rect">
              <a:avLst/>
            </a:prstGeom>
          </p:spPr>
          <p:txBody>
            <a:bodyPr lIns="50800" tIns="50800" rIns="50800" bIns="50800" rtlCol="0" anchor="ctr"/>
            <a:lstStyle/>
            <a:p>
              <a:pPr algn="ctr">
                <a:lnSpc>
                  <a:spcPct val="189087"/>
                </a:lnSpc>
              </a:pPr>
              <a:endParaRPr lang="en-US">
                <a:cs typeface="Calibri"/>
              </a:endParaRPr>
            </a:p>
            <a:p>
              <a:pPr algn="ctr">
                <a:lnSpc>
                  <a:spcPct val="189087"/>
                </a:lnSpc>
              </a:pPr>
              <a:endParaRPr>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666563" y="403998"/>
            <a:ext cx="16933642" cy="3949605"/>
          </a:xfrm>
          <a:custGeom>
            <a:avLst/>
            <a:gdLst/>
            <a:ahLst/>
            <a:cxnLst/>
            <a:rect l="l" t="t" r="r" b="b"/>
            <a:pathLst>
              <a:path w="16933642" h="3949605">
                <a:moveTo>
                  <a:pt x="0" y="0"/>
                </a:moveTo>
                <a:lnTo>
                  <a:pt x="16933643" y="0"/>
                </a:lnTo>
                <a:lnTo>
                  <a:pt x="16933643" y="3949605"/>
                </a:lnTo>
                <a:lnTo>
                  <a:pt x="0" y="3949605"/>
                </a:lnTo>
                <a:lnTo>
                  <a:pt x="0" y="0"/>
                </a:lnTo>
                <a:close/>
              </a:path>
            </a:pathLst>
          </a:custGeom>
          <a:blipFill>
            <a:blip r:embed="rId4">
              <a:alphaModFix amt="18000"/>
            </a:blip>
            <a:stretch>
              <a:fillRect t="-186185"/>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flipH="1">
            <a:off x="6107985" y="4640837"/>
            <a:ext cx="97262" cy="5570990"/>
            <a:chOff x="0" y="0"/>
            <a:chExt cx="12543" cy="1221339"/>
          </a:xfrm>
        </p:grpSpPr>
        <p:sp>
          <p:nvSpPr>
            <p:cNvPr id="8" name="Freeform 8"/>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9" name="TextBox 9"/>
            <p:cNvSpPr txBox="1"/>
            <p:nvPr/>
          </p:nvSpPr>
          <p:spPr>
            <a:xfrm>
              <a:off x="0" y="-19050"/>
              <a:ext cx="12543" cy="1240389"/>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12077464" y="4666193"/>
            <a:ext cx="95920" cy="5570990"/>
            <a:chOff x="0" y="0"/>
            <a:chExt cx="12543" cy="1221339"/>
          </a:xfrm>
        </p:grpSpPr>
        <p:sp>
          <p:nvSpPr>
            <p:cNvPr id="11" name="Freeform 11"/>
            <p:cNvSpPr/>
            <p:nvPr/>
          </p:nvSpPr>
          <p:spPr>
            <a:xfrm>
              <a:off x="0" y="0"/>
              <a:ext cx="12543" cy="1221339"/>
            </a:xfrm>
            <a:custGeom>
              <a:avLst/>
              <a:gdLst/>
              <a:ahLst/>
              <a:cxnLst/>
              <a:rect l="l" t="t" r="r" b="b"/>
              <a:pathLst>
                <a:path w="12543" h="1221339">
                  <a:moveTo>
                    <a:pt x="0" y="0"/>
                  </a:moveTo>
                  <a:lnTo>
                    <a:pt x="12543" y="0"/>
                  </a:lnTo>
                  <a:lnTo>
                    <a:pt x="12543" y="1221339"/>
                  </a:lnTo>
                  <a:lnTo>
                    <a:pt x="0" y="1221339"/>
                  </a:lnTo>
                  <a:close/>
                </a:path>
              </a:pathLst>
            </a:custGeom>
            <a:solidFill>
              <a:srgbClr val="FFDE59"/>
            </a:solidFill>
          </p:spPr>
          <p:txBody>
            <a:bodyPr/>
            <a:lstStyle/>
            <a:p>
              <a:endParaRPr lang="en-US"/>
            </a:p>
          </p:txBody>
        </p:sp>
        <p:sp>
          <p:nvSpPr>
            <p:cNvPr id="12" name="TextBox 12"/>
            <p:cNvSpPr txBox="1"/>
            <p:nvPr/>
          </p:nvSpPr>
          <p:spPr>
            <a:xfrm>
              <a:off x="0" y="-19050"/>
              <a:ext cx="12543" cy="1240389"/>
            </a:xfrm>
            <a:prstGeom prst="rect">
              <a:avLst/>
            </a:prstGeom>
          </p:spPr>
          <p:txBody>
            <a:bodyPr lIns="50800" tIns="50800" rIns="50800" bIns="50800" rtlCol="0" anchor="ctr"/>
            <a:lstStyle/>
            <a:p>
              <a:pPr algn="ctr">
                <a:lnSpc>
                  <a:spcPct val="189087"/>
                </a:lnSpc>
              </a:pPr>
              <a:endParaRPr lang="en-US">
                <a:cs typeface="Calibri"/>
              </a:endParaRPr>
            </a:p>
          </p:txBody>
        </p:sp>
      </p:grpSp>
      <p:sp>
        <p:nvSpPr>
          <p:cNvPr id="16" name="TextBox 16"/>
          <p:cNvSpPr txBox="1">
            <a:spLocks noGrp="1"/>
          </p:cNvSpPr>
          <p:nvPr>
            <p:ph type="title" idx="4294967295"/>
          </p:nvPr>
        </p:nvSpPr>
        <p:spPr>
          <a:xfrm>
            <a:off x="716411" y="691232"/>
            <a:ext cx="16987531" cy="1756699"/>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65018"/>
              </a:lnSpc>
              <a:spcBef>
                <a:spcPct val="0"/>
              </a:spcBef>
              <a:spcAft>
                <a:spcPts val="0"/>
              </a:spcAft>
              <a:buClrTx/>
              <a:buSzTx/>
              <a:buFontTx/>
              <a:buNone/>
              <a:tabLst/>
              <a:defRPr/>
            </a:pPr>
            <a:r>
              <a:rPr kumimoji="0" lang="en-US" sz="7835" b="0" i="0" u="none" strike="noStrike" kern="1200" cap="none" spc="767" normalizeH="0" baseline="0" noProof="0" dirty="0">
                <a:ln>
                  <a:noFill/>
                </a:ln>
                <a:solidFill>
                  <a:srgbClr val="FFFFFF"/>
                </a:solidFill>
                <a:effectLst/>
                <a:uLnTx/>
                <a:uFillTx/>
                <a:latin typeface="Codec Pro ExtraBold"/>
                <a:ea typeface="+mn-ea"/>
                <a:cs typeface="+mn-cs"/>
              </a:rPr>
              <a:t>APPLICANT CATEGORIES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17" name="TextBox 17"/>
          <p:cNvSpPr txBox="1"/>
          <p:nvPr/>
        </p:nvSpPr>
        <p:spPr>
          <a:xfrm>
            <a:off x="5835240" y="2484812"/>
            <a:ext cx="6617517" cy="1196931"/>
          </a:xfrm>
          <a:prstGeom prst="rect">
            <a:avLst/>
          </a:prstGeom>
        </p:spPr>
        <p:txBody>
          <a:bodyPr lIns="0" tIns="0" rIns="0" bIns="0" rtlCol="0" anchor="t">
            <a:spAutoFit/>
          </a:bodyPr>
          <a:lstStyle/>
          <a:p>
            <a:pPr marL="0" lvl="1" indent="0" algn="ctr">
              <a:lnSpc>
                <a:spcPct val="164809"/>
              </a:lnSpc>
              <a:spcBef>
                <a:spcPct val="0"/>
              </a:spcBef>
            </a:pPr>
            <a:r>
              <a:rPr lang="en-US" sz="2508" spc="245">
                <a:solidFill>
                  <a:srgbClr val="FFFFFF"/>
                </a:solidFill>
                <a:latin typeface="Open Sauce"/>
              </a:rPr>
              <a:t>Applicants may be a various stages in the development of a consortium</a:t>
            </a:r>
            <a:endParaRPr lang="en-US"/>
          </a:p>
        </p:txBody>
      </p:sp>
      <p:sp>
        <p:nvSpPr>
          <p:cNvPr id="13" name="Freeform 13" descr="Shaking hands icon"/>
          <p:cNvSpPr/>
          <p:nvPr/>
        </p:nvSpPr>
        <p:spPr>
          <a:xfrm>
            <a:off x="2596496" y="4523129"/>
            <a:ext cx="1402290" cy="1218239"/>
          </a:xfrm>
          <a:custGeom>
            <a:avLst/>
            <a:gdLst/>
            <a:ahLst/>
            <a:cxnLst/>
            <a:rect l="l" t="t" r="r" b="b"/>
            <a:pathLst>
              <a:path w="1402290" h="1218239">
                <a:moveTo>
                  <a:pt x="0" y="0"/>
                </a:moveTo>
                <a:lnTo>
                  <a:pt x="1402290" y="0"/>
                </a:lnTo>
                <a:lnTo>
                  <a:pt x="1402290" y="1218239"/>
                </a:lnTo>
                <a:lnTo>
                  <a:pt x="0" y="1218239"/>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sp>
        <p:nvSpPr>
          <p:cNvPr id="19" name="TextBox 19"/>
          <p:cNvSpPr txBox="1"/>
          <p:nvPr/>
        </p:nvSpPr>
        <p:spPr>
          <a:xfrm>
            <a:off x="1356515" y="5739626"/>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One</a:t>
            </a:r>
            <a:endParaRPr lang="en-US"/>
          </a:p>
        </p:txBody>
      </p:sp>
      <p:sp>
        <p:nvSpPr>
          <p:cNvPr id="21" name="TextBox 21"/>
          <p:cNvSpPr txBox="1"/>
          <p:nvPr/>
        </p:nvSpPr>
        <p:spPr>
          <a:xfrm>
            <a:off x="1188809" y="6424681"/>
            <a:ext cx="4468000" cy="3273653"/>
          </a:xfrm>
          <a:prstGeom prst="rect">
            <a:avLst/>
          </a:prstGeom>
        </p:spPr>
        <p:txBody>
          <a:bodyPr lIns="0" tIns="0" rIns="0" bIns="0" rtlCol="0" anchor="t">
            <a:spAutoFit/>
          </a:bodyPr>
          <a:lstStyle/>
          <a:p>
            <a:pPr algn="ctr">
              <a:lnSpc>
                <a:spcPct val="119426"/>
              </a:lnSpc>
            </a:pPr>
            <a:r>
              <a:rPr lang="en-US" sz="2000" spc="156">
                <a:solidFill>
                  <a:srgbClr val="231F20"/>
                </a:solidFill>
                <a:latin typeface="Agrandir Narrow" panose="020B0604020202020204" charset="0"/>
              </a:rPr>
              <a:t>Applicants in this category are at the very beginning stages of planning and have not firmly established multiple partnerships. </a:t>
            </a:r>
            <a:endParaRPr lang="en-US" sz="2000"/>
          </a:p>
          <a:p>
            <a:pPr algn="ctr">
              <a:lnSpc>
                <a:spcPct val="119426"/>
              </a:lnSpc>
            </a:pPr>
            <a:endParaRPr lang="en-US" sz="2000" spc="156">
              <a:solidFill>
                <a:srgbClr val="231F20"/>
              </a:solidFill>
              <a:latin typeface="Agrandir Narrow" panose="020B0604020202020204" charset="0"/>
            </a:endParaRPr>
          </a:p>
          <a:p>
            <a:pPr algn="ctr">
              <a:lnSpc>
                <a:spcPct val="119426"/>
              </a:lnSpc>
            </a:pPr>
            <a:r>
              <a:rPr lang="en-US" sz="2000" spc="156">
                <a:solidFill>
                  <a:srgbClr val="231F20"/>
                </a:solidFill>
                <a:latin typeface="Agrandir Narrow" panose="020B0604020202020204" charset="0"/>
              </a:rPr>
              <a:t>Applicants should represent a growing consortium that includes at least one district and at least one sponsoring organization. </a:t>
            </a:r>
          </a:p>
        </p:txBody>
      </p:sp>
      <p:sp>
        <p:nvSpPr>
          <p:cNvPr id="14" name="Freeform 14" descr="Teamwork Icon"/>
          <p:cNvSpPr/>
          <p:nvPr/>
        </p:nvSpPr>
        <p:spPr>
          <a:xfrm>
            <a:off x="8441714" y="4550933"/>
            <a:ext cx="1383341" cy="1237461"/>
          </a:xfrm>
          <a:custGeom>
            <a:avLst/>
            <a:gdLst/>
            <a:ahLst/>
            <a:cxnLst/>
            <a:rect l="l" t="t" r="r" b="b"/>
            <a:pathLst>
              <a:path w="1383341" h="1237461">
                <a:moveTo>
                  <a:pt x="0" y="0"/>
                </a:moveTo>
                <a:lnTo>
                  <a:pt x="1383341" y="0"/>
                </a:lnTo>
                <a:lnTo>
                  <a:pt x="1383341" y="1237461"/>
                </a:lnTo>
                <a:lnTo>
                  <a:pt x="0" y="1237461"/>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18" name="TextBox 18"/>
          <p:cNvSpPr txBox="1"/>
          <p:nvPr/>
        </p:nvSpPr>
        <p:spPr>
          <a:xfrm>
            <a:off x="7175117" y="5736067"/>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Two</a:t>
            </a:r>
            <a:endParaRPr lang="en-US"/>
          </a:p>
        </p:txBody>
      </p:sp>
      <p:sp>
        <p:nvSpPr>
          <p:cNvPr id="15" name="Freeform 15" descr="High five icon"/>
          <p:cNvSpPr/>
          <p:nvPr/>
        </p:nvSpPr>
        <p:spPr>
          <a:xfrm>
            <a:off x="14375136" y="4401043"/>
            <a:ext cx="1316368" cy="1218239"/>
          </a:xfrm>
          <a:custGeom>
            <a:avLst/>
            <a:gdLst/>
            <a:ahLst/>
            <a:cxnLst/>
            <a:rect l="l" t="t" r="r" b="b"/>
            <a:pathLst>
              <a:path w="1316368" h="1218239">
                <a:moveTo>
                  <a:pt x="0" y="0"/>
                </a:moveTo>
                <a:lnTo>
                  <a:pt x="1316368" y="0"/>
                </a:lnTo>
                <a:lnTo>
                  <a:pt x="1316368" y="1218239"/>
                </a:lnTo>
                <a:lnTo>
                  <a:pt x="0" y="1218239"/>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22" name="TextBox 22"/>
          <p:cNvSpPr txBox="1"/>
          <p:nvPr/>
        </p:nvSpPr>
        <p:spPr>
          <a:xfrm>
            <a:off x="6899385" y="6424681"/>
            <a:ext cx="4468000" cy="3805594"/>
          </a:xfrm>
          <a:prstGeom prst="rect">
            <a:avLst/>
          </a:prstGeom>
        </p:spPr>
        <p:txBody>
          <a:bodyPr lIns="0" tIns="0" rIns="0" bIns="0" rtlCol="0" anchor="t">
            <a:spAutoFit/>
          </a:bodyPr>
          <a:lstStyle/>
          <a:p>
            <a:pPr algn="ctr">
              <a:lnSpc>
                <a:spcPct val="119426"/>
              </a:lnSpc>
            </a:pPr>
            <a:r>
              <a:rPr lang="en-US" sz="1900" spc="156">
                <a:solidFill>
                  <a:srgbClr val="231F20"/>
                </a:solidFill>
                <a:latin typeface="Agrandir Narrow" panose="020B0604020202020204" charset="0"/>
              </a:rPr>
              <a:t>Applicants in this category have established partnerships in their region and are designing and planning to implement programming that will advance effective early literacy instruction.</a:t>
            </a:r>
            <a:endParaRPr lang="en-US" sz="1900"/>
          </a:p>
          <a:p>
            <a:pPr algn="ctr">
              <a:lnSpc>
                <a:spcPct val="119426"/>
              </a:lnSpc>
            </a:pPr>
            <a:endParaRPr lang="en-US" sz="1900" spc="156">
              <a:solidFill>
                <a:srgbClr val="231F20"/>
              </a:solidFill>
              <a:latin typeface="Agrandir Narrow" panose="020B0604020202020204" charset="0"/>
            </a:endParaRPr>
          </a:p>
          <a:p>
            <a:pPr algn="ctr">
              <a:lnSpc>
                <a:spcPct val="119426"/>
              </a:lnSpc>
            </a:pPr>
            <a:r>
              <a:rPr lang="en-US" sz="1900" spc="156">
                <a:solidFill>
                  <a:srgbClr val="231F20"/>
                </a:solidFill>
                <a:latin typeface="Agrandir Narrow" panose="020B0604020202020204" charset="0"/>
              </a:rPr>
              <a:t>Applicants should represent a growing consortium that includes at least two districts and at least two sponsoring organizations. </a:t>
            </a:r>
          </a:p>
        </p:txBody>
      </p:sp>
      <p:sp>
        <p:nvSpPr>
          <p:cNvPr id="20" name="TextBox 20"/>
          <p:cNvSpPr txBox="1"/>
          <p:nvPr/>
        </p:nvSpPr>
        <p:spPr>
          <a:xfrm>
            <a:off x="12995636" y="5732150"/>
            <a:ext cx="4075368" cy="546175"/>
          </a:xfrm>
          <a:prstGeom prst="rect">
            <a:avLst/>
          </a:prstGeom>
        </p:spPr>
        <p:txBody>
          <a:bodyPr wrap="square" lIns="0" tIns="0" rIns="0" bIns="0" rtlCol="0" anchor="t">
            <a:spAutoFit/>
          </a:bodyPr>
          <a:lstStyle/>
          <a:p>
            <a:pPr algn="ctr">
              <a:lnSpc>
                <a:spcPct val="128214"/>
              </a:lnSpc>
            </a:pPr>
            <a:r>
              <a:rPr lang="en-US" sz="3000" b="1" spc="229">
                <a:solidFill>
                  <a:srgbClr val="231F20"/>
                </a:solidFill>
                <a:latin typeface="Agrandir Narrow" panose="020B0604020202020204" charset="0"/>
              </a:rPr>
              <a:t>Category Three</a:t>
            </a:r>
            <a:endParaRPr lang="en-US"/>
          </a:p>
        </p:txBody>
      </p:sp>
      <p:sp>
        <p:nvSpPr>
          <p:cNvPr id="23" name="TextBox 23"/>
          <p:cNvSpPr txBox="1"/>
          <p:nvPr/>
        </p:nvSpPr>
        <p:spPr>
          <a:xfrm>
            <a:off x="12799320" y="6373204"/>
            <a:ext cx="4468000" cy="3857146"/>
          </a:xfrm>
          <a:prstGeom prst="rect">
            <a:avLst/>
          </a:prstGeom>
        </p:spPr>
        <p:txBody>
          <a:bodyPr lIns="0" tIns="0" rIns="0" bIns="0" rtlCol="0" anchor="t">
            <a:spAutoFit/>
          </a:bodyPr>
          <a:lstStyle/>
          <a:p>
            <a:pPr algn="ctr">
              <a:lnSpc>
                <a:spcPct val="119426"/>
              </a:lnSpc>
            </a:pPr>
            <a:r>
              <a:rPr lang="en-US" sz="1900" spc="156">
                <a:solidFill>
                  <a:srgbClr val="231F20"/>
                </a:solidFill>
                <a:latin typeface="Agrandir Narrow" panose="020B0604020202020204" charset="0"/>
              </a:rPr>
              <a:t>Applicants in this category represent an established partnership with a clear, strategic plan for the consortium's work. The consortium has already launched an early literacy program and plans to grow that program. </a:t>
            </a:r>
            <a:endParaRPr lang="en-US" sz="1900"/>
          </a:p>
          <a:p>
            <a:pPr algn="ctr">
              <a:lnSpc>
                <a:spcPct val="119426"/>
              </a:lnSpc>
            </a:pPr>
            <a:endParaRPr lang="en-US" sz="1900" spc="156">
              <a:solidFill>
                <a:srgbClr val="231F20"/>
              </a:solidFill>
              <a:latin typeface="Agrandir Narrow" panose="020B0604020202020204" charset="0"/>
            </a:endParaRPr>
          </a:p>
          <a:p>
            <a:pPr algn="ctr">
              <a:lnSpc>
                <a:spcPct val="119426"/>
              </a:lnSpc>
            </a:pPr>
            <a:r>
              <a:rPr lang="en-US" sz="1900" spc="156">
                <a:solidFill>
                  <a:srgbClr val="231F20"/>
                </a:solidFill>
                <a:latin typeface="Agrandir Narrow" panose="020B0604020202020204" charset="0"/>
              </a:rPr>
              <a:t>Applicants should represent at least two districts and at least two sponsoring organizations</a:t>
            </a:r>
            <a:r>
              <a:rPr lang="en-US" sz="2200" spc="156">
                <a:solidFill>
                  <a:srgbClr val="231F20"/>
                </a:solidFill>
                <a:latin typeface="Agrandir Narrow" panose="020B0604020202020204" charset="0"/>
              </a:rPr>
              <a:t>.</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Freeform 3">
            <a:extLst>
              <a:ext uri="{C183D7F6-B498-43B3-948B-1728B52AA6E4}">
                <adec:decorative xmlns:adec="http://schemas.microsoft.com/office/drawing/2017/decorative" val="1"/>
              </a:ext>
            </a:extLst>
          </p:cNvPr>
          <p:cNvSpPr/>
          <p:nvPr/>
        </p:nvSpPr>
        <p:spPr>
          <a:xfrm>
            <a:off x="16384715" y="9009597"/>
            <a:ext cx="3806571" cy="2083232"/>
          </a:xfrm>
          <a:custGeom>
            <a:avLst/>
            <a:gdLst/>
            <a:ahLst/>
            <a:cxnLst/>
            <a:rect l="l" t="t" r="r" b="b"/>
            <a:pathLst>
              <a:path w="3806571" h="2083232">
                <a:moveTo>
                  <a:pt x="0" y="0"/>
                </a:moveTo>
                <a:lnTo>
                  <a:pt x="3806570" y="0"/>
                </a:lnTo>
                <a:lnTo>
                  <a:pt x="3806570" y="2083232"/>
                </a:lnTo>
                <a:lnTo>
                  <a:pt x="0" y="2083232"/>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US"/>
          </a:p>
        </p:txBody>
      </p:sp>
      <p:sp>
        <p:nvSpPr>
          <p:cNvPr id="4" name="Freeform 4">
            <a:extLst>
              <a:ext uri="{C183D7F6-B498-43B3-948B-1728B52AA6E4}">
                <adec:decorative xmlns:adec="http://schemas.microsoft.com/office/drawing/2017/decorative" val="1"/>
              </a:ext>
            </a:extLst>
          </p:cNvPr>
          <p:cNvSpPr/>
          <p:nvPr/>
        </p:nvSpPr>
        <p:spPr>
          <a:xfrm>
            <a:off x="15882076" y="-2057400"/>
            <a:ext cx="4114800" cy="4114800"/>
          </a:xfrm>
          <a:custGeom>
            <a:avLst/>
            <a:gdLst/>
            <a:ahLst/>
            <a:cxnLst/>
            <a:rect l="l" t="t" r="r" b="b"/>
            <a:pathLst>
              <a:path w="4114800" h="4114800">
                <a:moveTo>
                  <a:pt x="0" y="0"/>
                </a:moveTo>
                <a:lnTo>
                  <a:pt x="4114800" y="0"/>
                </a:lnTo>
                <a:lnTo>
                  <a:pt x="4114800" y="4114800"/>
                </a:lnTo>
                <a:lnTo>
                  <a:pt x="0" y="411480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7" name="TextBox 7"/>
          <p:cNvSpPr txBox="1">
            <a:spLocks noGrp="1"/>
          </p:cNvSpPr>
          <p:nvPr>
            <p:ph type="title" idx="4294967295"/>
          </p:nvPr>
        </p:nvSpPr>
        <p:spPr>
          <a:xfrm>
            <a:off x="8598678" y="153182"/>
            <a:ext cx="6246725" cy="887872"/>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24127"/>
              </a:lnSpc>
              <a:spcBef>
                <a:spcPts val="0"/>
              </a:spcBef>
              <a:spcAft>
                <a:spcPts val="0"/>
              </a:spcAft>
              <a:buClrTx/>
              <a:buSzTx/>
              <a:buFontTx/>
              <a:buNone/>
              <a:tabLst/>
              <a:defRPr/>
            </a:pPr>
            <a:r>
              <a:rPr kumimoji="0" lang="en-US" sz="5000" b="0" i="0" u="none" strike="noStrike" kern="1200" cap="none" spc="0" normalizeH="0" baseline="0" noProof="0" dirty="0">
                <a:ln>
                  <a:noFill/>
                </a:ln>
                <a:solidFill>
                  <a:srgbClr val="002060"/>
                </a:solidFill>
                <a:effectLst/>
                <a:uLnTx/>
                <a:uFillTx/>
                <a:latin typeface="Agrandir Narrow" panose="020B0604020202020204" charset="0"/>
                <a:ea typeface="+mn-ea"/>
                <a:cs typeface="+mn-cs"/>
              </a:rPr>
              <a:t>Other Considerations</a:t>
            </a:r>
          </a:p>
        </p:txBody>
      </p:sp>
      <p:pic>
        <p:nvPicPr>
          <p:cNvPr id="12" name="Picture 11" descr="Young girl reading a book">
            <a:extLst>
              <a:ext uri="{FF2B5EF4-FFF2-40B4-BE49-F238E27FC236}">
                <a16:creationId xmlns:a16="http://schemas.microsoft.com/office/drawing/2014/main" id="{52D700D9-9182-D6E4-99CC-B92C3E238A93}"/>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84980" y="0"/>
            <a:ext cx="8134350" cy="10287000"/>
          </a:xfrm>
          <a:prstGeom prst="rect">
            <a:avLst/>
          </a:prstGeom>
        </p:spPr>
      </p:pic>
      <p:sp>
        <p:nvSpPr>
          <p:cNvPr id="8" name="TextBox 8"/>
          <p:cNvSpPr txBox="1"/>
          <p:nvPr/>
        </p:nvSpPr>
        <p:spPr>
          <a:xfrm>
            <a:off x="8567706" y="1314835"/>
            <a:ext cx="7786037" cy="2323072"/>
          </a:xfrm>
          <a:prstGeom prst="rect">
            <a:avLst/>
          </a:prstGeom>
        </p:spPr>
        <p:txBody>
          <a:bodyPr wrap="square" lIns="0" tIns="0" rIns="0" bIns="0" rtlCol="0" anchor="t">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It can be challenging to organize a joint application to a state grant; be clear up front about who is the point person for collecting forms and disseminating information.</a:t>
            </a:r>
          </a:p>
          <a:p>
            <a:pPr marL="285750" indent="-285750">
              <a:lnSpc>
                <a:spcPct val="176736"/>
              </a:lnSpc>
              <a:buFont typeface="Arial" panose="020B0604020202020204" pitchFamily="34" charset="0"/>
              <a:buChar char="•"/>
            </a:pPr>
            <a:endParaRPr lang="en-US" sz="2200">
              <a:solidFill>
                <a:srgbClr val="002060"/>
              </a:solidFill>
              <a:latin typeface="Agrandir Narrow" panose="020B0604020202020204" charset="0"/>
            </a:endParaRPr>
          </a:p>
        </p:txBody>
      </p:sp>
      <p:sp>
        <p:nvSpPr>
          <p:cNvPr id="13" name="TextBox 8">
            <a:extLst>
              <a:ext uri="{FF2B5EF4-FFF2-40B4-BE49-F238E27FC236}">
                <a16:creationId xmlns:a16="http://schemas.microsoft.com/office/drawing/2014/main" id="{395A996F-4C4F-FB98-CE5D-F2F096F74149}"/>
              </a:ext>
            </a:extLst>
          </p:cNvPr>
          <p:cNvSpPr txBox="1"/>
          <p:nvPr/>
        </p:nvSpPr>
        <p:spPr>
          <a:xfrm>
            <a:off x="8598678" y="3690192"/>
            <a:ext cx="9498820" cy="4120872"/>
          </a:xfrm>
          <a:prstGeom prst="rect">
            <a:avLst/>
          </a:prstGeom>
        </p:spPr>
        <p:txBody>
          <a:bodyPr wrap="square" lIns="0" tIns="0" rIns="0" bIns="0" rtlCol="0" anchor="t">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The award is given to ONE partner in the consortium (the partner who officially applies for the grant). That partner is responsible for allocating funds to the other districts and EPPs – it is up to the applicant’s finance department to determine the best approach for this. </a:t>
            </a:r>
          </a:p>
          <a:p>
            <a:pPr>
              <a:lnSpc>
                <a:spcPct val="176736"/>
              </a:lnSpc>
            </a:pPr>
            <a:endParaRPr lang="en-US" sz="2200">
              <a:solidFill>
                <a:srgbClr val="002060"/>
              </a:solidFill>
              <a:latin typeface="Agrandir Narrow" panose="020B0604020202020204" charset="0"/>
            </a:endParaRPr>
          </a:p>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If awarded, your consortium commits to meeting with DESE staff once a month to share progress and ask questions.</a:t>
            </a:r>
          </a:p>
        </p:txBody>
      </p:sp>
      <p:sp>
        <p:nvSpPr>
          <p:cNvPr id="15" name="TextBox 14">
            <a:extLst>
              <a:ext uri="{FF2B5EF4-FFF2-40B4-BE49-F238E27FC236}">
                <a16:creationId xmlns:a16="http://schemas.microsoft.com/office/drawing/2014/main" id="{458890E8-1963-9D1E-663A-7A7DC4A68A46}"/>
              </a:ext>
            </a:extLst>
          </p:cNvPr>
          <p:cNvSpPr txBox="1"/>
          <p:nvPr/>
        </p:nvSpPr>
        <p:spPr>
          <a:xfrm>
            <a:off x="8567706" y="8169923"/>
            <a:ext cx="7786037" cy="1816138"/>
          </a:xfrm>
          <a:prstGeom prst="rect">
            <a:avLst/>
          </a:prstGeom>
          <a:noFill/>
        </p:spPr>
        <p:txBody>
          <a:bodyPr wrap="square">
            <a:spAutoFit/>
          </a:bodyPr>
          <a:lstStyle/>
          <a:p>
            <a:pPr marL="285750" indent="-285750">
              <a:lnSpc>
                <a:spcPct val="176736"/>
              </a:lnSpc>
              <a:buFont typeface="Arial" panose="020B0604020202020204" pitchFamily="34" charset="0"/>
              <a:buChar char="•"/>
            </a:pPr>
            <a:r>
              <a:rPr lang="en-US" sz="2200">
                <a:solidFill>
                  <a:srgbClr val="002060"/>
                </a:solidFill>
                <a:latin typeface="Agrandir Narrow" panose="020B0604020202020204" charset="0"/>
              </a:rPr>
              <a:t>If awarded, your consortium commits to convening representatives from ALL partners – the intention is for all partners to have a voice in decision-making. </a:t>
            </a:r>
          </a:p>
        </p:txBody>
      </p:sp>
      <p:sp>
        <p:nvSpPr>
          <p:cNvPr id="10" name="TextBox 10">
            <a:extLst>
              <a:ext uri="{C183D7F6-B498-43B3-948B-1728B52AA6E4}">
                <adec:decorative xmlns:adec="http://schemas.microsoft.com/office/drawing/2017/decorative" val="1"/>
              </a:ext>
            </a:extLst>
          </p:cNvPr>
          <p:cNvSpPr txBox="1"/>
          <p:nvPr/>
        </p:nvSpPr>
        <p:spPr>
          <a:xfrm>
            <a:off x="6453342" y="6877264"/>
            <a:ext cx="5463882" cy="667362"/>
          </a:xfrm>
          <a:prstGeom prst="rect">
            <a:avLst/>
          </a:prstGeom>
        </p:spPr>
        <p:txBody>
          <a:bodyPr lIns="0" tIns="0" rIns="0" bIns="0" rtlCol="0" anchor="t">
            <a:spAutoFit/>
          </a:bodyPr>
          <a:lstStyle/>
          <a:p>
            <a:pPr algn="ctr">
              <a:lnSpc>
                <a:spcPct val="175000"/>
              </a:lnSpc>
            </a:pPr>
            <a:r>
              <a:rPr lang="en-US" sz="2841" spc="278">
                <a:solidFill>
                  <a:srgbClr val="FFFFFF"/>
                </a:solidFill>
                <a:latin typeface="Open Sauce"/>
              </a:rPr>
              <a:t>Sales</a:t>
            </a:r>
            <a:endParaRPr lang="en-US"/>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a:extLst>
              <a:ext uri="{C183D7F6-B498-43B3-948B-1728B52AA6E4}">
                <adec:decorative xmlns:adec="http://schemas.microsoft.com/office/drawing/2017/decorative" val="1"/>
              </a:ext>
            </a:extLst>
          </p:cNvPr>
          <p:cNvSpPr/>
          <p:nvPr/>
        </p:nvSpPr>
        <p:spPr>
          <a:xfrm>
            <a:off x="15946608" y="7721838"/>
            <a:ext cx="5212859" cy="5212859"/>
          </a:xfrm>
          <a:custGeom>
            <a:avLst/>
            <a:gdLst/>
            <a:ahLst/>
            <a:cxnLst/>
            <a:rect l="l" t="t" r="r" b="b"/>
            <a:pathLst>
              <a:path w="5212859" h="5212859">
                <a:moveTo>
                  <a:pt x="0" y="0"/>
                </a:moveTo>
                <a:lnTo>
                  <a:pt x="5212859" y="0"/>
                </a:lnTo>
                <a:lnTo>
                  <a:pt x="5212859" y="5212859"/>
                </a:lnTo>
                <a:lnTo>
                  <a:pt x="0" y="521285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3" name="Group 3">
            <a:extLst>
              <a:ext uri="{C183D7F6-B498-43B3-948B-1728B52AA6E4}">
                <adec:decorative xmlns:adec="http://schemas.microsoft.com/office/drawing/2017/decorative" val="1"/>
              </a:ext>
            </a:extLst>
          </p:cNvPr>
          <p:cNvGrpSpPr/>
          <p:nvPr/>
        </p:nvGrpSpPr>
        <p:grpSpPr>
          <a:xfrm>
            <a:off x="17144038" y="6865041"/>
            <a:ext cx="2085109" cy="2085109"/>
            <a:chOff x="0" y="0"/>
            <a:chExt cx="812800" cy="812800"/>
          </a:xfrm>
        </p:grpSpPr>
        <p:sp>
          <p:nvSpPr>
            <p:cNvPr id="4" name="Freeform 4"/>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7E"/>
            </a:solidFill>
            <a:ln cap="sq">
              <a:noFill/>
              <a:prstDash val="solid"/>
              <a:miter/>
            </a:ln>
          </p:spPr>
          <p:txBody>
            <a:bodyPr/>
            <a:lstStyle/>
            <a:p>
              <a:endParaRPr lang="en-US"/>
            </a:p>
          </p:txBody>
        </p:sp>
        <p:sp>
          <p:nvSpPr>
            <p:cNvPr id="5" name="TextBox 5"/>
            <p:cNvSpPr txBox="1"/>
            <p:nvPr/>
          </p:nvSpPr>
          <p:spPr>
            <a:xfrm>
              <a:off x="76200" y="57150"/>
              <a:ext cx="660400" cy="679450"/>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sp>
        <p:nvSpPr>
          <p:cNvPr id="6" name="Freeform 6">
            <a:extLst>
              <a:ext uri="{C183D7F6-B498-43B3-948B-1728B52AA6E4}">
                <adec:decorative xmlns:adec="http://schemas.microsoft.com/office/drawing/2017/decorative" val="1"/>
              </a:ext>
            </a:extLst>
          </p:cNvPr>
          <p:cNvSpPr/>
          <p:nvPr/>
        </p:nvSpPr>
        <p:spPr>
          <a:xfrm>
            <a:off x="-1560220" y="1728186"/>
            <a:ext cx="4687320" cy="4687320"/>
          </a:xfrm>
          <a:custGeom>
            <a:avLst/>
            <a:gdLst/>
            <a:ahLst/>
            <a:cxnLst/>
            <a:rect l="l" t="t" r="r" b="b"/>
            <a:pathLst>
              <a:path w="4687320" h="4687320">
                <a:moveTo>
                  <a:pt x="0" y="0"/>
                </a:moveTo>
                <a:lnTo>
                  <a:pt x="4687320" y="0"/>
                </a:lnTo>
                <a:lnTo>
                  <a:pt x="4687320" y="4687319"/>
                </a:lnTo>
                <a:lnTo>
                  <a:pt x="0" y="4687319"/>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grpSp>
        <p:nvGrpSpPr>
          <p:cNvPr id="7" name="Group 7">
            <a:extLst>
              <a:ext uri="{C183D7F6-B498-43B3-948B-1728B52AA6E4}">
                <adec:decorative xmlns:adec="http://schemas.microsoft.com/office/drawing/2017/decorative" val="1"/>
              </a:ext>
            </a:extLst>
          </p:cNvPr>
          <p:cNvGrpSpPr/>
          <p:nvPr/>
        </p:nvGrpSpPr>
        <p:grpSpPr>
          <a:xfrm>
            <a:off x="-2262642" y="-3904566"/>
            <a:ext cx="8637895" cy="8637895"/>
            <a:chOff x="0" y="0"/>
            <a:chExt cx="812800" cy="812800"/>
          </a:xfrm>
        </p:grpSpPr>
        <p:sp>
          <p:nvSpPr>
            <p:cNvPr id="8" name="Freeform 8"/>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254A7E"/>
            </a:solidFill>
            <a:ln cap="sq">
              <a:noFill/>
              <a:prstDash val="solid"/>
              <a:miter/>
            </a:ln>
          </p:spPr>
          <p:txBody>
            <a:bodyPr/>
            <a:lstStyle/>
            <a:p>
              <a:endParaRPr lang="en-US"/>
            </a:p>
          </p:txBody>
        </p:sp>
        <p:sp>
          <p:nvSpPr>
            <p:cNvPr id="9" name="TextBox 9"/>
            <p:cNvSpPr txBox="1"/>
            <p:nvPr/>
          </p:nvSpPr>
          <p:spPr>
            <a:xfrm>
              <a:off x="76200" y="57150"/>
              <a:ext cx="660400" cy="679450"/>
            </a:xfrm>
            <a:prstGeom prst="rect">
              <a:avLst/>
            </a:prstGeom>
          </p:spPr>
          <p:txBody>
            <a:bodyPr lIns="50800" tIns="50800" rIns="50800" bIns="50800" rtlCol="0" anchor="ctr"/>
            <a:lstStyle/>
            <a:p>
              <a:pPr marL="0" lvl="0" indent="0" algn="ctr">
                <a:lnSpc>
                  <a:spcPct val="189087"/>
                </a:lnSpc>
                <a:spcBef>
                  <a:spcPct val="0"/>
                </a:spcBef>
              </a:pPr>
              <a:endParaRPr lang="en-US">
                <a:cs typeface="Calibri"/>
              </a:endParaRPr>
            </a:p>
          </p:txBody>
        </p:sp>
      </p:grpSp>
      <p:grpSp>
        <p:nvGrpSpPr>
          <p:cNvPr id="10" name="Group 10">
            <a:extLst>
              <a:ext uri="{C183D7F6-B498-43B3-948B-1728B52AA6E4}">
                <adec:decorative xmlns:adec="http://schemas.microsoft.com/office/drawing/2017/decorative" val="1"/>
              </a:ext>
            </a:extLst>
          </p:cNvPr>
          <p:cNvGrpSpPr/>
          <p:nvPr/>
        </p:nvGrpSpPr>
        <p:grpSpPr>
          <a:xfrm>
            <a:off x="9005797" y="124597"/>
            <a:ext cx="1433030" cy="2493831"/>
            <a:chOff x="0" y="0"/>
            <a:chExt cx="1451520" cy="2381040"/>
          </a:xfrm>
        </p:grpSpPr>
        <p:sp>
          <p:nvSpPr>
            <p:cNvPr id="11" name="Freeform 11"/>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254A7E"/>
            </a:solidFill>
          </p:spPr>
          <p:txBody>
            <a:bodyPr/>
            <a:lstStyle/>
            <a:p>
              <a:endParaRPr lang="en-US"/>
            </a:p>
          </p:txBody>
        </p:sp>
      </p:grpSp>
      <p:grpSp>
        <p:nvGrpSpPr>
          <p:cNvPr id="12" name="Group 12">
            <a:extLst>
              <a:ext uri="{C183D7F6-B498-43B3-948B-1728B52AA6E4}">
                <adec:decorative xmlns:adec="http://schemas.microsoft.com/office/drawing/2017/decorative" val="1"/>
              </a:ext>
            </a:extLst>
          </p:cNvPr>
          <p:cNvGrpSpPr/>
          <p:nvPr/>
        </p:nvGrpSpPr>
        <p:grpSpPr>
          <a:xfrm>
            <a:off x="9026027" y="982461"/>
            <a:ext cx="400907" cy="790304"/>
            <a:chOff x="0" y="0"/>
            <a:chExt cx="406080" cy="754560"/>
          </a:xfrm>
        </p:grpSpPr>
        <p:sp>
          <p:nvSpPr>
            <p:cNvPr id="13" name="Freeform 13"/>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254A7E"/>
            </a:solidFill>
          </p:spPr>
          <p:txBody>
            <a:bodyPr/>
            <a:lstStyle/>
            <a:p>
              <a:endParaRPr lang="en-US"/>
            </a:p>
          </p:txBody>
        </p:sp>
      </p:grpSp>
      <p:grpSp>
        <p:nvGrpSpPr>
          <p:cNvPr id="14" name="Group 14">
            <a:extLst>
              <a:ext uri="{C183D7F6-B498-43B3-948B-1728B52AA6E4}">
                <adec:decorative xmlns:adec="http://schemas.microsoft.com/office/drawing/2017/decorative" val="1"/>
              </a:ext>
            </a:extLst>
          </p:cNvPr>
          <p:cNvGrpSpPr/>
          <p:nvPr/>
        </p:nvGrpSpPr>
        <p:grpSpPr>
          <a:xfrm>
            <a:off x="9420480" y="339524"/>
            <a:ext cx="7149556" cy="2064158"/>
            <a:chOff x="0" y="0"/>
            <a:chExt cx="7374240" cy="1916640"/>
          </a:xfrm>
        </p:grpSpPr>
        <p:sp>
          <p:nvSpPr>
            <p:cNvPr id="15" name="Freeform 15"/>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254A7E"/>
            </a:solidFill>
          </p:spPr>
          <p:txBody>
            <a:bodyPr/>
            <a:lstStyle/>
            <a:p>
              <a:endParaRPr lang="en-US" dirty="0"/>
            </a:p>
          </p:txBody>
        </p:sp>
      </p:grpSp>
      <p:grpSp>
        <p:nvGrpSpPr>
          <p:cNvPr id="16" name="Group 16">
            <a:extLst>
              <a:ext uri="{C183D7F6-B498-43B3-948B-1728B52AA6E4}">
                <adec:decorative xmlns:adec="http://schemas.microsoft.com/office/drawing/2017/decorative" val="1"/>
              </a:ext>
            </a:extLst>
          </p:cNvPr>
          <p:cNvGrpSpPr/>
          <p:nvPr/>
        </p:nvGrpSpPr>
        <p:grpSpPr>
          <a:xfrm>
            <a:off x="11731095" y="2585468"/>
            <a:ext cx="1564964" cy="2732621"/>
            <a:chOff x="0" y="0"/>
            <a:chExt cx="1452240" cy="2381040"/>
          </a:xfrm>
        </p:grpSpPr>
        <p:sp>
          <p:nvSpPr>
            <p:cNvPr id="17" name="Freeform 17"/>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FDE59"/>
            </a:solidFill>
          </p:spPr>
          <p:txBody>
            <a:bodyPr/>
            <a:lstStyle/>
            <a:p>
              <a:endParaRPr lang="en-US"/>
            </a:p>
          </p:txBody>
        </p:sp>
      </p:grpSp>
      <p:grpSp>
        <p:nvGrpSpPr>
          <p:cNvPr id="18" name="Group 18">
            <a:extLst>
              <a:ext uri="{C183D7F6-B498-43B3-948B-1728B52AA6E4}">
                <adec:decorative xmlns:adec="http://schemas.microsoft.com/office/drawing/2017/decorative" val="1"/>
              </a:ext>
            </a:extLst>
          </p:cNvPr>
          <p:cNvGrpSpPr/>
          <p:nvPr/>
        </p:nvGrpSpPr>
        <p:grpSpPr>
          <a:xfrm>
            <a:off x="12606692" y="3521624"/>
            <a:ext cx="437599" cy="865978"/>
            <a:chOff x="0" y="0"/>
            <a:chExt cx="406080" cy="754560"/>
          </a:xfrm>
        </p:grpSpPr>
        <p:sp>
          <p:nvSpPr>
            <p:cNvPr id="19" name="Freeform 19"/>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FDE59"/>
            </a:solidFill>
          </p:spPr>
          <p:txBody>
            <a:bodyPr/>
            <a:lstStyle/>
            <a:p>
              <a:endParaRPr lang="en-US"/>
            </a:p>
          </p:txBody>
        </p:sp>
      </p:grpSp>
      <p:grpSp>
        <p:nvGrpSpPr>
          <p:cNvPr id="20" name="Group 20">
            <a:extLst>
              <a:ext uri="{C183D7F6-B498-43B3-948B-1728B52AA6E4}">
                <adec:decorative xmlns:adec="http://schemas.microsoft.com/office/drawing/2017/decorative" val="1"/>
              </a:ext>
            </a:extLst>
          </p:cNvPr>
          <p:cNvGrpSpPr/>
          <p:nvPr/>
        </p:nvGrpSpPr>
        <p:grpSpPr>
          <a:xfrm>
            <a:off x="5115716" y="2782702"/>
            <a:ext cx="7949737" cy="2199648"/>
            <a:chOff x="0" y="0"/>
            <a:chExt cx="7377120" cy="1916640"/>
          </a:xfrm>
        </p:grpSpPr>
        <p:sp>
          <p:nvSpPr>
            <p:cNvPr id="21" name="Freeform 21"/>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FDE59"/>
            </a:solidFill>
          </p:spPr>
          <p:txBody>
            <a:bodyPr/>
            <a:lstStyle/>
            <a:p>
              <a:endParaRPr lang="en-US"/>
            </a:p>
          </p:txBody>
        </p:sp>
      </p:grpSp>
      <p:sp>
        <p:nvSpPr>
          <p:cNvPr id="22" name="Freeform 22">
            <a:extLst>
              <a:ext uri="{C183D7F6-B498-43B3-948B-1728B52AA6E4}">
                <adec:decorative xmlns:adec="http://schemas.microsoft.com/office/drawing/2017/decorative" val="1"/>
              </a:ext>
            </a:extLst>
          </p:cNvPr>
          <p:cNvSpPr/>
          <p:nvPr/>
        </p:nvSpPr>
        <p:spPr>
          <a:xfrm>
            <a:off x="10354814" y="747869"/>
            <a:ext cx="1042929" cy="1317177"/>
          </a:xfrm>
          <a:custGeom>
            <a:avLst/>
            <a:gdLst/>
            <a:ahLst/>
            <a:cxnLst/>
            <a:rect l="l" t="t" r="r" b="b"/>
            <a:pathLst>
              <a:path w="942614" h="1122160">
                <a:moveTo>
                  <a:pt x="0" y="0"/>
                </a:moveTo>
                <a:lnTo>
                  <a:pt x="942614" y="0"/>
                </a:lnTo>
                <a:lnTo>
                  <a:pt x="942614" y="1122160"/>
                </a:lnTo>
                <a:lnTo>
                  <a:pt x="0" y="1122160"/>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US"/>
          </a:p>
        </p:txBody>
      </p:sp>
      <p:grpSp>
        <p:nvGrpSpPr>
          <p:cNvPr id="23" name="Group 23">
            <a:extLst>
              <a:ext uri="{C183D7F6-B498-43B3-948B-1728B52AA6E4}">
                <adec:decorative xmlns:adec="http://schemas.microsoft.com/office/drawing/2017/decorative" val="1"/>
              </a:ext>
            </a:extLst>
          </p:cNvPr>
          <p:cNvGrpSpPr/>
          <p:nvPr/>
        </p:nvGrpSpPr>
        <p:grpSpPr>
          <a:xfrm>
            <a:off x="8756334" y="5190927"/>
            <a:ext cx="1451131" cy="2481243"/>
            <a:chOff x="0" y="0"/>
            <a:chExt cx="1451520" cy="2381040"/>
          </a:xfrm>
        </p:grpSpPr>
        <p:sp>
          <p:nvSpPr>
            <p:cNvPr id="24" name="Freeform 24"/>
            <p:cNvSpPr/>
            <p:nvPr/>
          </p:nvSpPr>
          <p:spPr>
            <a:xfrm>
              <a:off x="0" y="-19812"/>
              <a:ext cx="1474216" cy="2444877"/>
            </a:xfrm>
            <a:custGeom>
              <a:avLst/>
              <a:gdLst/>
              <a:ahLst/>
              <a:cxnLst/>
              <a:rect l="l" t="t" r="r" b="b"/>
              <a:pathLst>
                <a:path w="1474216" h="2444877">
                  <a:moveTo>
                    <a:pt x="1394587" y="1366393"/>
                  </a:moveTo>
                  <a:lnTo>
                    <a:pt x="395351" y="2365883"/>
                  </a:lnTo>
                  <a:cubicBezTo>
                    <a:pt x="315849" y="2444877"/>
                    <a:pt x="186944" y="2444877"/>
                    <a:pt x="107315" y="2365883"/>
                  </a:cubicBezTo>
                  <a:lnTo>
                    <a:pt x="0" y="2258441"/>
                  </a:lnTo>
                  <a:lnTo>
                    <a:pt x="891286" y="1366393"/>
                  </a:lnTo>
                  <a:cubicBezTo>
                    <a:pt x="970788" y="1286891"/>
                    <a:pt x="970788" y="1157859"/>
                    <a:pt x="891286" y="1078357"/>
                  </a:cubicBezTo>
                  <a:lnTo>
                    <a:pt x="0" y="186944"/>
                  </a:lnTo>
                  <a:lnTo>
                    <a:pt x="107442" y="79502"/>
                  </a:lnTo>
                  <a:cubicBezTo>
                    <a:pt x="186944" y="0"/>
                    <a:pt x="315849" y="0"/>
                    <a:pt x="395478" y="79502"/>
                  </a:cubicBezTo>
                  <a:lnTo>
                    <a:pt x="1394714" y="1078357"/>
                  </a:lnTo>
                  <a:cubicBezTo>
                    <a:pt x="1474216" y="1157859"/>
                    <a:pt x="1474216" y="1286891"/>
                    <a:pt x="1394714" y="1366393"/>
                  </a:cubicBezTo>
                  <a:close/>
                </a:path>
              </a:pathLst>
            </a:custGeom>
            <a:solidFill>
              <a:srgbClr val="254A7E"/>
            </a:solidFill>
          </p:spPr>
          <p:txBody>
            <a:bodyPr/>
            <a:lstStyle/>
            <a:p>
              <a:endParaRPr lang="en-US"/>
            </a:p>
          </p:txBody>
        </p:sp>
      </p:grpSp>
      <p:grpSp>
        <p:nvGrpSpPr>
          <p:cNvPr id="25" name="Group 25">
            <a:extLst>
              <a:ext uri="{C183D7F6-B498-43B3-948B-1728B52AA6E4}">
                <adec:decorative xmlns:adec="http://schemas.microsoft.com/office/drawing/2017/decorative" val="1"/>
              </a:ext>
            </a:extLst>
          </p:cNvPr>
          <p:cNvGrpSpPr/>
          <p:nvPr/>
        </p:nvGrpSpPr>
        <p:grpSpPr>
          <a:xfrm>
            <a:off x="8900458" y="6033884"/>
            <a:ext cx="405971" cy="786315"/>
            <a:chOff x="0" y="0"/>
            <a:chExt cx="406080" cy="754560"/>
          </a:xfrm>
        </p:grpSpPr>
        <p:sp>
          <p:nvSpPr>
            <p:cNvPr id="26" name="Freeform 26"/>
            <p:cNvSpPr/>
            <p:nvPr/>
          </p:nvSpPr>
          <p:spPr>
            <a:xfrm>
              <a:off x="0" y="-32385"/>
              <a:ext cx="446659" cy="842137"/>
            </a:xfrm>
            <a:custGeom>
              <a:avLst/>
              <a:gdLst/>
              <a:ahLst/>
              <a:cxnLst/>
              <a:rect l="l" t="t" r="r" b="b"/>
              <a:pathLst>
                <a:path w="446659" h="842137">
                  <a:moveTo>
                    <a:pt x="350393" y="246126"/>
                  </a:moveTo>
                  <a:lnTo>
                    <a:pt x="165354" y="60960"/>
                  </a:lnTo>
                  <a:cubicBezTo>
                    <a:pt x="104394" y="0"/>
                    <a:pt x="0" y="42926"/>
                    <a:pt x="0" y="129413"/>
                  </a:cubicBezTo>
                  <a:lnTo>
                    <a:pt x="0" y="712724"/>
                  </a:lnTo>
                  <a:cubicBezTo>
                    <a:pt x="0" y="799211"/>
                    <a:pt x="104394" y="842137"/>
                    <a:pt x="165354" y="781177"/>
                  </a:cubicBezTo>
                  <a:lnTo>
                    <a:pt x="350393" y="596138"/>
                  </a:lnTo>
                  <a:cubicBezTo>
                    <a:pt x="446659" y="499237"/>
                    <a:pt x="446659" y="342519"/>
                    <a:pt x="350393" y="246126"/>
                  </a:cubicBezTo>
                  <a:close/>
                </a:path>
              </a:pathLst>
            </a:custGeom>
            <a:solidFill>
              <a:srgbClr val="254A7E"/>
            </a:solidFill>
          </p:spPr>
          <p:txBody>
            <a:bodyPr/>
            <a:lstStyle/>
            <a:p>
              <a:endParaRPr lang="en-US"/>
            </a:p>
          </p:txBody>
        </p:sp>
      </p:grpSp>
      <p:grpSp>
        <p:nvGrpSpPr>
          <p:cNvPr id="27" name="Group 27">
            <a:extLst>
              <a:ext uri="{C183D7F6-B498-43B3-948B-1728B52AA6E4}">
                <adec:decorative xmlns:adec="http://schemas.microsoft.com/office/drawing/2017/decorative" val="1"/>
              </a:ext>
            </a:extLst>
          </p:cNvPr>
          <p:cNvGrpSpPr/>
          <p:nvPr/>
        </p:nvGrpSpPr>
        <p:grpSpPr>
          <a:xfrm>
            <a:off x="9252952" y="5388161"/>
            <a:ext cx="7372261" cy="1997299"/>
            <a:chOff x="0" y="0"/>
            <a:chExt cx="7374240" cy="1916640"/>
          </a:xfrm>
        </p:grpSpPr>
        <p:sp>
          <p:nvSpPr>
            <p:cNvPr id="28" name="Freeform 28"/>
            <p:cNvSpPr/>
            <p:nvPr/>
          </p:nvSpPr>
          <p:spPr>
            <a:xfrm>
              <a:off x="0" y="0"/>
              <a:ext cx="7431151" cy="1963166"/>
            </a:xfrm>
            <a:custGeom>
              <a:avLst/>
              <a:gdLst/>
              <a:ahLst/>
              <a:cxnLst/>
              <a:rect l="l" t="t" r="r" b="b"/>
              <a:pathLst>
                <a:path w="7431151" h="1963166">
                  <a:moveTo>
                    <a:pt x="6464935" y="0"/>
                  </a:moveTo>
                  <a:lnTo>
                    <a:pt x="0" y="0"/>
                  </a:lnTo>
                  <a:lnTo>
                    <a:pt x="837819" y="837565"/>
                  </a:lnTo>
                  <a:cubicBezTo>
                    <a:pt x="877316" y="877062"/>
                    <a:pt x="897636" y="929386"/>
                    <a:pt x="897636" y="981583"/>
                  </a:cubicBezTo>
                  <a:cubicBezTo>
                    <a:pt x="897636" y="1033780"/>
                    <a:pt x="877951" y="1085596"/>
                    <a:pt x="837819" y="1125601"/>
                  </a:cubicBezTo>
                  <a:lnTo>
                    <a:pt x="635" y="1963166"/>
                  </a:lnTo>
                  <a:lnTo>
                    <a:pt x="6464427" y="1963166"/>
                  </a:lnTo>
                  <a:lnTo>
                    <a:pt x="7431151" y="981583"/>
                  </a:lnTo>
                  <a:lnTo>
                    <a:pt x="6464935" y="0"/>
                  </a:lnTo>
                  <a:close/>
                </a:path>
              </a:pathLst>
            </a:custGeom>
            <a:solidFill>
              <a:srgbClr val="254A7E"/>
            </a:solidFill>
          </p:spPr>
          <p:txBody>
            <a:bodyPr/>
            <a:lstStyle/>
            <a:p>
              <a:endParaRPr lang="en-US"/>
            </a:p>
          </p:txBody>
        </p:sp>
      </p:grpSp>
      <p:grpSp>
        <p:nvGrpSpPr>
          <p:cNvPr id="29" name="Group 29">
            <a:extLst>
              <a:ext uri="{C183D7F6-B498-43B3-948B-1728B52AA6E4}">
                <adec:decorative xmlns:adec="http://schemas.microsoft.com/office/drawing/2017/decorative" val="1"/>
              </a:ext>
            </a:extLst>
          </p:cNvPr>
          <p:cNvGrpSpPr/>
          <p:nvPr/>
        </p:nvGrpSpPr>
        <p:grpSpPr>
          <a:xfrm>
            <a:off x="11512996" y="7581383"/>
            <a:ext cx="1454534" cy="2525657"/>
            <a:chOff x="0" y="0"/>
            <a:chExt cx="1452240" cy="2381040"/>
          </a:xfrm>
        </p:grpSpPr>
        <p:sp>
          <p:nvSpPr>
            <p:cNvPr id="30" name="Freeform 30"/>
            <p:cNvSpPr/>
            <p:nvPr/>
          </p:nvSpPr>
          <p:spPr>
            <a:xfrm>
              <a:off x="-19685" y="-19812"/>
              <a:ext cx="1474216" cy="2444877"/>
            </a:xfrm>
            <a:custGeom>
              <a:avLst/>
              <a:gdLst/>
              <a:ahLst/>
              <a:cxnLst/>
              <a:rect l="l" t="t" r="r" b="b"/>
              <a:pathLst>
                <a:path w="1474216" h="2444877">
                  <a:moveTo>
                    <a:pt x="78994" y="1078484"/>
                  </a:moveTo>
                  <a:lnTo>
                    <a:pt x="1078611" y="78994"/>
                  </a:lnTo>
                  <a:cubicBezTo>
                    <a:pt x="1158240" y="0"/>
                    <a:pt x="1287145" y="0"/>
                    <a:pt x="1366774" y="78994"/>
                  </a:cubicBezTo>
                  <a:lnTo>
                    <a:pt x="1474216" y="186436"/>
                  </a:lnTo>
                  <a:lnTo>
                    <a:pt x="582549" y="1078484"/>
                  </a:lnTo>
                  <a:cubicBezTo>
                    <a:pt x="502920" y="1157986"/>
                    <a:pt x="502920" y="1287018"/>
                    <a:pt x="582549" y="1366520"/>
                  </a:cubicBezTo>
                  <a:lnTo>
                    <a:pt x="1474216" y="2257933"/>
                  </a:lnTo>
                  <a:lnTo>
                    <a:pt x="1366774" y="2365375"/>
                  </a:lnTo>
                  <a:cubicBezTo>
                    <a:pt x="1287145" y="2444877"/>
                    <a:pt x="1158240" y="2444877"/>
                    <a:pt x="1078611" y="2365375"/>
                  </a:cubicBezTo>
                  <a:lnTo>
                    <a:pt x="78994" y="1366012"/>
                  </a:lnTo>
                  <a:cubicBezTo>
                    <a:pt x="0" y="1286510"/>
                    <a:pt x="0" y="1158113"/>
                    <a:pt x="78994" y="1078484"/>
                  </a:cubicBezTo>
                  <a:close/>
                </a:path>
              </a:pathLst>
            </a:custGeom>
            <a:solidFill>
              <a:srgbClr val="FFDE59"/>
            </a:solidFill>
          </p:spPr>
          <p:txBody>
            <a:bodyPr/>
            <a:lstStyle/>
            <a:p>
              <a:endParaRPr lang="en-US"/>
            </a:p>
          </p:txBody>
        </p:sp>
      </p:grpSp>
      <p:grpSp>
        <p:nvGrpSpPr>
          <p:cNvPr id="31" name="Group 31">
            <a:extLst>
              <a:ext uri="{C183D7F6-B498-43B3-948B-1728B52AA6E4}">
                <adec:decorative xmlns:adec="http://schemas.microsoft.com/office/drawing/2017/decorative" val="1"/>
              </a:ext>
            </a:extLst>
          </p:cNvPr>
          <p:cNvGrpSpPr/>
          <p:nvPr/>
        </p:nvGrpSpPr>
        <p:grpSpPr>
          <a:xfrm>
            <a:off x="12504205" y="8412245"/>
            <a:ext cx="406721" cy="800390"/>
            <a:chOff x="0" y="0"/>
            <a:chExt cx="406080" cy="754560"/>
          </a:xfrm>
        </p:grpSpPr>
        <p:sp>
          <p:nvSpPr>
            <p:cNvPr id="32" name="Freeform 32"/>
            <p:cNvSpPr/>
            <p:nvPr/>
          </p:nvSpPr>
          <p:spPr>
            <a:xfrm>
              <a:off x="-24257" y="-32385"/>
              <a:ext cx="447294" cy="842264"/>
            </a:xfrm>
            <a:custGeom>
              <a:avLst/>
              <a:gdLst/>
              <a:ahLst/>
              <a:cxnLst/>
              <a:rect l="l" t="t" r="r" b="b"/>
              <a:pathLst>
                <a:path w="447294" h="842264">
                  <a:moveTo>
                    <a:pt x="96901" y="596138"/>
                  </a:moveTo>
                  <a:lnTo>
                    <a:pt x="281940" y="781304"/>
                  </a:lnTo>
                  <a:cubicBezTo>
                    <a:pt x="342900" y="842264"/>
                    <a:pt x="447294" y="799338"/>
                    <a:pt x="447294" y="712851"/>
                  </a:cubicBezTo>
                  <a:lnTo>
                    <a:pt x="447294" y="129413"/>
                  </a:lnTo>
                  <a:cubicBezTo>
                    <a:pt x="447294" y="42926"/>
                    <a:pt x="342900" y="0"/>
                    <a:pt x="281940" y="60960"/>
                  </a:cubicBezTo>
                  <a:lnTo>
                    <a:pt x="96901" y="246126"/>
                  </a:lnTo>
                  <a:cubicBezTo>
                    <a:pt x="0" y="343027"/>
                    <a:pt x="0" y="499237"/>
                    <a:pt x="96901" y="596138"/>
                  </a:cubicBezTo>
                  <a:close/>
                </a:path>
              </a:pathLst>
            </a:custGeom>
            <a:solidFill>
              <a:srgbClr val="FFDE59"/>
            </a:solidFill>
          </p:spPr>
          <p:txBody>
            <a:bodyPr/>
            <a:lstStyle/>
            <a:p>
              <a:endParaRPr lang="en-US"/>
            </a:p>
          </p:txBody>
        </p:sp>
      </p:grpSp>
      <p:grpSp>
        <p:nvGrpSpPr>
          <p:cNvPr id="33" name="Group 33">
            <a:extLst>
              <a:ext uri="{C183D7F6-B498-43B3-948B-1728B52AA6E4}">
                <adec:decorative xmlns:adec="http://schemas.microsoft.com/office/drawing/2017/decorative" val="1"/>
              </a:ext>
            </a:extLst>
          </p:cNvPr>
          <p:cNvGrpSpPr/>
          <p:nvPr/>
        </p:nvGrpSpPr>
        <p:grpSpPr>
          <a:xfrm>
            <a:off x="4730813" y="7779215"/>
            <a:ext cx="7758853" cy="2033051"/>
            <a:chOff x="0" y="0"/>
            <a:chExt cx="7377120" cy="1916640"/>
          </a:xfrm>
        </p:grpSpPr>
        <p:sp>
          <p:nvSpPr>
            <p:cNvPr id="34" name="Freeform 34"/>
            <p:cNvSpPr/>
            <p:nvPr/>
          </p:nvSpPr>
          <p:spPr>
            <a:xfrm>
              <a:off x="0" y="0"/>
              <a:ext cx="7434580" cy="1963166"/>
            </a:xfrm>
            <a:custGeom>
              <a:avLst/>
              <a:gdLst/>
              <a:ahLst/>
              <a:cxnLst/>
              <a:rect l="l" t="t" r="r" b="b"/>
              <a:pathLst>
                <a:path w="7434580" h="1963166">
                  <a:moveTo>
                    <a:pt x="967105" y="1963166"/>
                  </a:moveTo>
                  <a:lnTo>
                    <a:pt x="7434580" y="1963166"/>
                  </a:lnTo>
                  <a:lnTo>
                    <a:pt x="6596380" y="1125601"/>
                  </a:lnTo>
                  <a:cubicBezTo>
                    <a:pt x="6556883" y="1086104"/>
                    <a:pt x="6536563" y="1033780"/>
                    <a:pt x="6536563" y="981583"/>
                  </a:cubicBezTo>
                  <a:cubicBezTo>
                    <a:pt x="6536563" y="929386"/>
                    <a:pt x="6556375" y="877570"/>
                    <a:pt x="6596380" y="837565"/>
                  </a:cubicBezTo>
                  <a:lnTo>
                    <a:pt x="7434072" y="0"/>
                  </a:lnTo>
                  <a:lnTo>
                    <a:pt x="967105" y="0"/>
                  </a:lnTo>
                  <a:lnTo>
                    <a:pt x="0" y="980948"/>
                  </a:lnTo>
                  <a:lnTo>
                    <a:pt x="967105" y="1963039"/>
                  </a:lnTo>
                  <a:close/>
                </a:path>
              </a:pathLst>
            </a:custGeom>
            <a:solidFill>
              <a:srgbClr val="FFDE59"/>
            </a:solidFill>
          </p:spPr>
          <p:txBody>
            <a:bodyPr/>
            <a:lstStyle/>
            <a:p>
              <a:endParaRPr lang="en-US"/>
            </a:p>
          </p:txBody>
        </p:sp>
      </p:grpSp>
      <p:sp>
        <p:nvSpPr>
          <p:cNvPr id="35" name="Freeform 35">
            <a:extLst>
              <a:ext uri="{C183D7F6-B498-43B3-948B-1728B52AA6E4}">
                <adec:decorative xmlns:adec="http://schemas.microsoft.com/office/drawing/2017/decorative" val="1"/>
              </a:ext>
            </a:extLst>
          </p:cNvPr>
          <p:cNvSpPr/>
          <p:nvPr/>
        </p:nvSpPr>
        <p:spPr>
          <a:xfrm>
            <a:off x="10594125" y="8462376"/>
            <a:ext cx="975548" cy="975548"/>
          </a:xfrm>
          <a:custGeom>
            <a:avLst/>
            <a:gdLst/>
            <a:ahLst/>
            <a:cxnLst/>
            <a:rect l="l" t="t" r="r" b="b"/>
            <a:pathLst>
              <a:path w="975548" h="975548">
                <a:moveTo>
                  <a:pt x="0" y="0"/>
                </a:moveTo>
                <a:lnTo>
                  <a:pt x="975548" y="0"/>
                </a:lnTo>
                <a:lnTo>
                  <a:pt x="975548" y="975547"/>
                </a:lnTo>
                <a:lnTo>
                  <a:pt x="0" y="975547"/>
                </a:lnTo>
                <a:lnTo>
                  <a:pt x="0" y="0"/>
                </a:lnTo>
                <a:close/>
              </a:path>
            </a:pathLst>
          </a:custGeom>
          <a:blipFill>
            <a:blip r:embed="rId7">
              <a:extLst>
                <a:ext uri="{96DAC541-7B7A-43D3-8B79-37D633B846F1}">
                  <asvg:svgBlip xmlns:asvg="http://schemas.microsoft.com/office/drawing/2016/SVG/main" r:embed="rId8"/>
                </a:ext>
              </a:extLst>
            </a:blip>
            <a:stretch>
              <a:fillRect/>
            </a:stretch>
          </a:blipFill>
        </p:spPr>
        <p:txBody>
          <a:bodyPr/>
          <a:lstStyle/>
          <a:p>
            <a:endParaRPr lang="en-US"/>
          </a:p>
        </p:txBody>
      </p:sp>
      <p:sp>
        <p:nvSpPr>
          <p:cNvPr id="36" name="Freeform 36">
            <a:extLst>
              <a:ext uri="{C183D7F6-B498-43B3-948B-1728B52AA6E4}">
                <adec:decorative xmlns:adec="http://schemas.microsoft.com/office/drawing/2017/decorative" val="1"/>
              </a:ext>
            </a:extLst>
          </p:cNvPr>
          <p:cNvSpPr/>
          <p:nvPr/>
        </p:nvSpPr>
        <p:spPr>
          <a:xfrm>
            <a:off x="11180172" y="3405197"/>
            <a:ext cx="1048876" cy="966633"/>
          </a:xfrm>
          <a:custGeom>
            <a:avLst/>
            <a:gdLst/>
            <a:ahLst/>
            <a:cxnLst/>
            <a:rect l="l" t="t" r="r" b="b"/>
            <a:pathLst>
              <a:path w="947798" h="968376">
                <a:moveTo>
                  <a:pt x="0" y="0"/>
                </a:moveTo>
                <a:lnTo>
                  <a:pt x="947798" y="0"/>
                </a:lnTo>
                <a:lnTo>
                  <a:pt x="947798" y="968376"/>
                </a:lnTo>
                <a:lnTo>
                  <a:pt x="0" y="968376"/>
                </a:lnTo>
                <a:lnTo>
                  <a:pt x="0" y="0"/>
                </a:lnTo>
                <a:close/>
              </a:path>
            </a:pathLst>
          </a:custGeom>
          <a:blipFill>
            <a:blip r:embed="rId9">
              <a:extLst>
                <a:ext uri="{96DAC541-7B7A-43D3-8B79-37D633B846F1}">
                  <asvg:svgBlip xmlns:asvg="http://schemas.microsoft.com/office/drawing/2016/SVG/main" r:embed="rId10"/>
                </a:ext>
              </a:extLst>
            </a:blip>
            <a:stretch>
              <a:fillRect/>
            </a:stretch>
          </a:blipFill>
        </p:spPr>
        <p:txBody>
          <a:bodyPr/>
          <a:lstStyle/>
          <a:p>
            <a:endParaRPr lang="en-US"/>
          </a:p>
        </p:txBody>
      </p:sp>
      <p:sp>
        <p:nvSpPr>
          <p:cNvPr id="37" name="Freeform 37">
            <a:extLst>
              <a:ext uri="{C183D7F6-B498-43B3-948B-1728B52AA6E4}">
                <adec:decorative xmlns:adec="http://schemas.microsoft.com/office/drawing/2017/decorative" val="1"/>
              </a:ext>
            </a:extLst>
          </p:cNvPr>
          <p:cNvSpPr/>
          <p:nvPr/>
        </p:nvSpPr>
        <p:spPr>
          <a:xfrm>
            <a:off x="10020009" y="6133216"/>
            <a:ext cx="895081" cy="900944"/>
          </a:xfrm>
          <a:custGeom>
            <a:avLst/>
            <a:gdLst/>
            <a:ahLst/>
            <a:cxnLst/>
            <a:rect l="l" t="t" r="r" b="b"/>
            <a:pathLst>
              <a:path w="895081" h="900944">
                <a:moveTo>
                  <a:pt x="0" y="0"/>
                </a:moveTo>
                <a:lnTo>
                  <a:pt x="895081" y="0"/>
                </a:lnTo>
                <a:lnTo>
                  <a:pt x="895081" y="900944"/>
                </a:lnTo>
                <a:lnTo>
                  <a:pt x="0" y="900944"/>
                </a:lnTo>
                <a:lnTo>
                  <a:pt x="0" y="0"/>
                </a:lnTo>
                <a:close/>
              </a:path>
            </a:pathLst>
          </a:custGeom>
          <a:blipFill>
            <a:blip r:embed="rId11">
              <a:extLst>
                <a:ext uri="{96DAC541-7B7A-43D3-8B79-37D633B846F1}">
                  <asvg:svgBlip xmlns:asvg="http://schemas.microsoft.com/office/drawing/2016/SVG/main" r:embed="rId12"/>
                </a:ext>
              </a:extLst>
            </a:blip>
            <a:stretch>
              <a:fillRect/>
            </a:stretch>
          </a:blipFill>
        </p:spPr>
        <p:txBody>
          <a:bodyPr/>
          <a:lstStyle/>
          <a:p>
            <a:endParaRPr lang="en-US"/>
          </a:p>
        </p:txBody>
      </p:sp>
      <p:sp>
        <p:nvSpPr>
          <p:cNvPr id="38" name="TextBox 38">
            <a:extLst>
              <a:ext uri="{C183D7F6-B498-43B3-948B-1728B52AA6E4}">
                <adec:decorative xmlns:adec="http://schemas.microsoft.com/office/drawing/2017/decorative" val="0"/>
              </a:ext>
            </a:extLst>
          </p:cNvPr>
          <p:cNvSpPr txBox="1"/>
          <p:nvPr/>
        </p:nvSpPr>
        <p:spPr>
          <a:xfrm>
            <a:off x="1095769" y="828675"/>
            <a:ext cx="5605439" cy="1339982"/>
          </a:xfrm>
          <a:prstGeom prst="rect">
            <a:avLst/>
          </a:prstGeom>
        </p:spPr>
        <p:txBody>
          <a:bodyPr lIns="0" tIns="0" rIns="0" bIns="0" rtlCol="0" anchor="t">
            <a:spAutoFit/>
          </a:bodyPr>
          <a:lstStyle/>
          <a:p>
            <a:pPr marL="0" lvl="0" indent="0" algn="l">
              <a:lnSpc>
                <a:spcPct val="165577"/>
              </a:lnSpc>
              <a:spcBef>
                <a:spcPct val="0"/>
              </a:spcBef>
            </a:pPr>
            <a:r>
              <a:rPr lang="en-US" sz="5946" spc="582">
                <a:solidFill>
                  <a:srgbClr val="FFFFFF"/>
                </a:solidFill>
                <a:latin typeface="Codec Pro ExtraBold"/>
              </a:rPr>
              <a:t>Overview</a:t>
            </a:r>
            <a:endParaRPr lang="en-US"/>
          </a:p>
        </p:txBody>
      </p:sp>
      <p:sp>
        <p:nvSpPr>
          <p:cNvPr id="47" name="TextBox 47"/>
          <p:cNvSpPr txBox="1">
            <a:spLocks noGrp="1"/>
          </p:cNvSpPr>
          <p:nvPr>
            <p:ph type="title" idx="4294967295"/>
          </p:nvPr>
        </p:nvSpPr>
        <p:spPr>
          <a:xfrm>
            <a:off x="1113972" y="1984849"/>
            <a:ext cx="3934942" cy="401585"/>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67006"/>
              </a:lnSpc>
              <a:spcBef>
                <a:spcPct val="0"/>
              </a:spcBef>
              <a:spcAft>
                <a:spcPts val="0"/>
              </a:spcAft>
              <a:buClrTx/>
              <a:buSzTx/>
              <a:buFontTx/>
              <a:buNone/>
              <a:tabLst/>
              <a:defRPr/>
            </a:pPr>
            <a:r>
              <a:rPr kumimoji="0" lang="en-US" sz="1779" b="0" i="0" u="none" strike="noStrike" kern="1200" cap="none" spc="174" normalizeH="0" baseline="0" noProof="0" dirty="0">
                <a:ln>
                  <a:noFill/>
                </a:ln>
                <a:solidFill>
                  <a:srgbClr val="FFFFFF"/>
                </a:solidFill>
                <a:effectLst/>
                <a:uLnTx/>
                <a:uFillTx/>
                <a:latin typeface="Open Sauce"/>
                <a:ea typeface="+mn-ea"/>
                <a:cs typeface="+mn-cs"/>
              </a:rPr>
              <a:t>Application Process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40" name="TextBox 40"/>
          <p:cNvSpPr txBox="1"/>
          <p:nvPr/>
        </p:nvSpPr>
        <p:spPr>
          <a:xfrm>
            <a:off x="7481363" y="747870"/>
            <a:ext cx="1311038"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01</a:t>
            </a:r>
            <a:endParaRPr lang="en-US"/>
          </a:p>
        </p:txBody>
      </p:sp>
      <p:sp>
        <p:nvSpPr>
          <p:cNvPr id="39" name="TextBox 39"/>
          <p:cNvSpPr txBox="1"/>
          <p:nvPr/>
        </p:nvSpPr>
        <p:spPr>
          <a:xfrm>
            <a:off x="11704610" y="620400"/>
            <a:ext cx="4474084" cy="1619802"/>
          </a:xfrm>
          <a:prstGeom prst="rect">
            <a:avLst/>
          </a:prstGeom>
        </p:spPr>
        <p:txBody>
          <a:bodyPr wrap="square" lIns="0" tIns="0" rIns="0" bIns="0" rtlCol="0" anchor="t">
            <a:spAutoFit/>
          </a:bodyPr>
          <a:lstStyle/>
          <a:p>
            <a:pPr marL="0" lvl="0" indent="0" algn="l">
              <a:lnSpc>
                <a:spcPct val="166517"/>
              </a:lnSpc>
              <a:spcBef>
                <a:spcPct val="0"/>
              </a:spcBef>
            </a:pPr>
            <a:r>
              <a:rPr lang="en-US" sz="2200" dirty="0">
                <a:solidFill>
                  <a:schemeClr val="bg1"/>
                </a:solidFill>
                <a:latin typeface="Open Sauce" panose="020B0604020202020204" charset="0"/>
              </a:rPr>
              <a:t>Login to DESE’s new Grant Management Platform: GEM$</a:t>
            </a:r>
          </a:p>
          <a:p>
            <a:pPr marL="0" lvl="0" indent="0" algn="l">
              <a:lnSpc>
                <a:spcPct val="166517"/>
              </a:lnSpc>
              <a:spcBef>
                <a:spcPct val="0"/>
              </a:spcBef>
            </a:pPr>
            <a:r>
              <a:rPr lang="en-US" sz="2200" dirty="0">
                <a:solidFill>
                  <a:schemeClr val="bg1"/>
                </a:solidFill>
                <a:latin typeface="Open Sauce" panose="020B0604020202020204" charset="0"/>
              </a:rPr>
              <a:t>(</a:t>
            </a:r>
            <a:r>
              <a:rPr lang="en-US" sz="2000" dirty="0">
                <a:solidFill>
                  <a:schemeClr val="bg1"/>
                </a:solidFill>
                <a:latin typeface="Open Sauce" panose="020B0604020202020204" charset="0"/>
              </a:rPr>
              <a:t>contact: </a:t>
            </a:r>
            <a:r>
              <a:rPr lang="en-US" sz="2000" u="sng" dirty="0">
                <a:solidFill>
                  <a:schemeClr val="bg1"/>
                </a:solidFill>
                <a:effectLst/>
                <a:latin typeface="Open Sauce" panose="020B0604020202020204" charset="0"/>
                <a:hlinkClick r:id="rId13">
                  <a:extLst>
                    <a:ext uri="{A12FA001-AC4F-418D-AE19-62706E023703}">
                      <ahyp:hlinkClr xmlns:ahyp="http://schemas.microsoft.com/office/drawing/2018/hyperlinkcolor" val="tx"/>
                    </a:ext>
                  </a:extLst>
                </a:hlinkClick>
              </a:rPr>
              <a:t>EdGrants@mass.gov</a:t>
            </a:r>
            <a:r>
              <a:rPr lang="en-US" sz="2000" u="sng" dirty="0">
                <a:solidFill>
                  <a:schemeClr val="bg1"/>
                </a:solidFill>
                <a:effectLst/>
                <a:latin typeface="Open Sauce" panose="020B0604020202020204" charset="0"/>
              </a:rPr>
              <a:t>)</a:t>
            </a:r>
            <a:endParaRPr lang="en-US" sz="2000" dirty="0">
              <a:solidFill>
                <a:schemeClr val="bg1"/>
              </a:solidFill>
              <a:latin typeface="Open Sauce" panose="020B0604020202020204" charset="0"/>
            </a:endParaRPr>
          </a:p>
        </p:txBody>
      </p:sp>
      <p:sp>
        <p:nvSpPr>
          <p:cNvPr id="41" name="TextBox 41"/>
          <p:cNvSpPr txBox="1"/>
          <p:nvPr/>
        </p:nvSpPr>
        <p:spPr>
          <a:xfrm>
            <a:off x="13059383" y="3286107"/>
            <a:ext cx="1435235"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02</a:t>
            </a:r>
            <a:endParaRPr lang="en-US"/>
          </a:p>
        </p:txBody>
      </p:sp>
      <p:sp>
        <p:nvSpPr>
          <p:cNvPr id="45" name="TextBox 45"/>
          <p:cNvSpPr txBox="1"/>
          <p:nvPr/>
        </p:nvSpPr>
        <p:spPr>
          <a:xfrm>
            <a:off x="5935961" y="3013842"/>
            <a:ext cx="5142064" cy="1906740"/>
          </a:xfrm>
          <a:prstGeom prst="rect">
            <a:avLst/>
          </a:prstGeom>
        </p:spPr>
        <p:txBody>
          <a:bodyPr wrap="square" lIns="0" tIns="0" rIns="0" bIns="0" rtlCol="0" anchor="t">
            <a:spAutoFit/>
          </a:bodyPr>
          <a:lstStyle/>
          <a:p>
            <a:pPr marL="0" lvl="0" indent="0" algn="r">
              <a:lnSpc>
                <a:spcPct val="166666"/>
              </a:lnSpc>
              <a:spcBef>
                <a:spcPct val="0"/>
              </a:spcBef>
            </a:pPr>
            <a:r>
              <a:rPr lang="en-US" sz="1521" spc="149">
                <a:solidFill>
                  <a:srgbClr val="254A7E"/>
                </a:solidFill>
                <a:latin typeface="Open Sauce"/>
              </a:rPr>
              <a:t>Work with partnering districts or sponsoring organizations to complete all grant assurances, answer all narrative prompts, and create a detailed budget for your consortium.</a:t>
            </a:r>
            <a:endParaRPr lang="en-US"/>
          </a:p>
        </p:txBody>
      </p:sp>
      <p:sp>
        <p:nvSpPr>
          <p:cNvPr id="43" name="TextBox 43"/>
          <p:cNvSpPr txBox="1"/>
          <p:nvPr/>
        </p:nvSpPr>
        <p:spPr>
          <a:xfrm>
            <a:off x="7644634" y="5759761"/>
            <a:ext cx="1025910"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03</a:t>
            </a:r>
            <a:endParaRPr lang="en-US"/>
          </a:p>
        </p:txBody>
      </p:sp>
      <p:sp>
        <p:nvSpPr>
          <p:cNvPr id="42" name="TextBox 42"/>
          <p:cNvSpPr txBox="1"/>
          <p:nvPr/>
        </p:nvSpPr>
        <p:spPr>
          <a:xfrm>
            <a:off x="11341855" y="5805380"/>
            <a:ext cx="4530597" cy="1183466"/>
          </a:xfrm>
          <a:prstGeom prst="rect">
            <a:avLst/>
          </a:prstGeom>
        </p:spPr>
        <p:txBody>
          <a:bodyPr wrap="square" lIns="0" tIns="0" rIns="0" bIns="0" rtlCol="0" anchor="t">
            <a:spAutoFit/>
          </a:bodyPr>
          <a:lstStyle/>
          <a:p>
            <a:pPr>
              <a:lnSpc>
                <a:spcPct val="166517"/>
              </a:lnSpc>
              <a:spcBef>
                <a:spcPct val="0"/>
              </a:spcBef>
            </a:pPr>
            <a:r>
              <a:rPr lang="en-US" sz="1600" spc="158" dirty="0">
                <a:solidFill>
                  <a:srgbClr val="FFFFFF"/>
                </a:solidFill>
                <a:latin typeface="Open Sauce"/>
              </a:rPr>
              <a:t>Submit all application materials by 5:00 pm on October 11, 2024 on GEM$. </a:t>
            </a:r>
            <a:endParaRPr lang="en-US" dirty="0"/>
          </a:p>
        </p:txBody>
      </p:sp>
      <p:sp>
        <p:nvSpPr>
          <p:cNvPr id="44" name="TextBox 44"/>
          <p:cNvSpPr txBox="1"/>
          <p:nvPr/>
        </p:nvSpPr>
        <p:spPr>
          <a:xfrm>
            <a:off x="13143595" y="8212919"/>
            <a:ext cx="1089355" cy="1092543"/>
          </a:xfrm>
          <a:prstGeom prst="rect">
            <a:avLst/>
          </a:prstGeom>
        </p:spPr>
        <p:txBody>
          <a:bodyPr wrap="square" lIns="0" tIns="0" rIns="0" bIns="0" rtlCol="0" anchor="t">
            <a:spAutoFit/>
          </a:bodyPr>
          <a:lstStyle/>
          <a:p>
            <a:pPr marL="0" lvl="0" indent="0" algn="ctr">
              <a:lnSpc>
                <a:spcPct val="165071"/>
              </a:lnSpc>
              <a:spcBef>
                <a:spcPct val="0"/>
              </a:spcBef>
            </a:pPr>
            <a:r>
              <a:rPr lang="en-US" sz="4873" spc="477">
                <a:solidFill>
                  <a:srgbClr val="231F20"/>
                </a:solidFill>
                <a:latin typeface="Codec Pro ExtraBold"/>
              </a:rPr>
              <a:t>04</a:t>
            </a:r>
            <a:endParaRPr lang="en-US"/>
          </a:p>
        </p:txBody>
      </p:sp>
      <p:sp>
        <p:nvSpPr>
          <p:cNvPr id="46" name="TextBox 46"/>
          <p:cNvSpPr txBox="1"/>
          <p:nvPr/>
        </p:nvSpPr>
        <p:spPr>
          <a:xfrm>
            <a:off x="5671023" y="8041812"/>
            <a:ext cx="4692138" cy="1615314"/>
          </a:xfrm>
          <a:prstGeom prst="rect">
            <a:avLst/>
          </a:prstGeom>
        </p:spPr>
        <p:txBody>
          <a:bodyPr wrap="square" lIns="0" tIns="0" rIns="0" bIns="0" rtlCol="0" anchor="t">
            <a:spAutoFit/>
          </a:bodyPr>
          <a:lstStyle/>
          <a:p>
            <a:pPr marL="0" lvl="0" indent="0" algn="r">
              <a:lnSpc>
                <a:spcPct val="166517"/>
              </a:lnSpc>
              <a:spcBef>
                <a:spcPct val="0"/>
              </a:spcBef>
            </a:pPr>
            <a:r>
              <a:rPr lang="en-US" sz="1621" spc="158">
                <a:solidFill>
                  <a:srgbClr val="254A7E"/>
                </a:solidFill>
                <a:latin typeface="Open Sauce"/>
              </a:rPr>
              <a:t>Once your application is approved by the governor’s office, you will be notified and can begin drawing down funds. </a:t>
            </a:r>
            <a:endParaRPr lang="en-US"/>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descr="Classroom"/>
          <p:cNvGrpSpPr>
            <a:grpSpLocks noChangeAspect="1"/>
          </p:cNvGrpSpPr>
          <p:nvPr/>
        </p:nvGrpSpPr>
        <p:grpSpPr>
          <a:xfrm>
            <a:off x="0" y="0"/>
            <a:ext cx="9551719" cy="5372843"/>
            <a:chOff x="0" y="0"/>
            <a:chExt cx="6089457" cy="3425320"/>
          </a:xfrm>
        </p:grpSpPr>
        <p:sp>
          <p:nvSpPr>
            <p:cNvPr id="3" name="Freeform 3"/>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solidFill>
              <a:srgbClr val="F9D549"/>
            </a:solidFill>
          </p:spPr>
          <p:txBody>
            <a:bodyPr/>
            <a:lstStyle/>
            <a:p>
              <a:endParaRPr lang="en-US"/>
            </a:p>
          </p:txBody>
        </p:sp>
        <p:sp>
          <p:nvSpPr>
            <p:cNvPr id="4" name="Freeform 4"/>
            <p:cNvSpPr/>
            <p:nvPr/>
          </p:nvSpPr>
          <p:spPr>
            <a:xfrm>
              <a:off x="0" y="0"/>
              <a:ext cx="6089457" cy="3425320"/>
            </a:xfrm>
            <a:custGeom>
              <a:avLst/>
              <a:gdLst/>
              <a:ahLst/>
              <a:cxnLst/>
              <a:rect l="l" t="t" r="r" b="b"/>
              <a:pathLst>
                <a:path w="6089457" h="3425320">
                  <a:moveTo>
                    <a:pt x="0" y="3425320"/>
                  </a:moveTo>
                  <a:lnTo>
                    <a:pt x="0" y="0"/>
                  </a:lnTo>
                  <a:lnTo>
                    <a:pt x="6089457" y="0"/>
                  </a:lnTo>
                  <a:cubicBezTo>
                    <a:pt x="4059638" y="1141773"/>
                    <a:pt x="2029819" y="2283546"/>
                    <a:pt x="0" y="3425320"/>
                  </a:cubicBezTo>
                  <a:close/>
                </a:path>
              </a:pathLst>
            </a:custGeom>
            <a:blipFill>
              <a:blip r:embed="rId3"/>
              <a:stretch>
                <a:fillRect t="-9222" b="-9222"/>
              </a:stretch>
            </a:blipFill>
          </p:spPr>
          <p:txBody>
            <a:bodyPr/>
            <a:lstStyle/>
            <a:p>
              <a:endParaRPr lang="en-US"/>
            </a:p>
          </p:txBody>
        </p:sp>
      </p:grpSp>
      <p:grpSp>
        <p:nvGrpSpPr>
          <p:cNvPr id="5" name="Group 5">
            <a:extLst>
              <a:ext uri="{C183D7F6-B498-43B3-948B-1728B52AA6E4}">
                <adec:decorative xmlns:adec="http://schemas.microsoft.com/office/drawing/2017/decorative" val="1"/>
              </a:ext>
            </a:extLst>
          </p:cNvPr>
          <p:cNvGrpSpPr/>
          <p:nvPr/>
        </p:nvGrpSpPr>
        <p:grpSpPr>
          <a:xfrm rot="-1660488">
            <a:off x="-4233206" y="5189176"/>
            <a:ext cx="8282376" cy="404757"/>
            <a:chOff x="0" y="0"/>
            <a:chExt cx="2181367" cy="106603"/>
          </a:xfrm>
        </p:grpSpPr>
        <p:sp>
          <p:nvSpPr>
            <p:cNvPr id="6" name="Freeform 6"/>
            <p:cNvSpPr/>
            <p:nvPr/>
          </p:nvSpPr>
          <p:spPr>
            <a:xfrm>
              <a:off x="0" y="0"/>
              <a:ext cx="2181366" cy="106603"/>
            </a:xfrm>
            <a:custGeom>
              <a:avLst/>
              <a:gdLst/>
              <a:ahLst/>
              <a:cxnLst/>
              <a:rect l="l" t="t" r="r" b="b"/>
              <a:pathLst>
                <a:path w="2181366" h="106603">
                  <a:moveTo>
                    <a:pt x="0" y="0"/>
                  </a:moveTo>
                  <a:lnTo>
                    <a:pt x="2181366" y="0"/>
                  </a:lnTo>
                  <a:lnTo>
                    <a:pt x="2181366" y="106603"/>
                  </a:lnTo>
                  <a:lnTo>
                    <a:pt x="0" y="106603"/>
                  </a:lnTo>
                  <a:close/>
                </a:path>
              </a:pathLst>
            </a:custGeom>
            <a:solidFill>
              <a:srgbClr val="254A7E"/>
            </a:solidFill>
          </p:spPr>
          <p:txBody>
            <a:bodyPr/>
            <a:lstStyle/>
            <a:p>
              <a:endParaRPr lang="en-US"/>
            </a:p>
          </p:txBody>
        </p:sp>
        <p:sp>
          <p:nvSpPr>
            <p:cNvPr id="7" name="TextBox 7"/>
            <p:cNvSpPr txBox="1"/>
            <p:nvPr/>
          </p:nvSpPr>
          <p:spPr>
            <a:xfrm>
              <a:off x="0" y="-19050"/>
              <a:ext cx="2181367" cy="125653"/>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8" name="Group 8">
            <a:extLst>
              <a:ext uri="{C183D7F6-B498-43B3-948B-1728B52AA6E4}">
                <adec:decorative xmlns:adec="http://schemas.microsoft.com/office/drawing/2017/decorative" val="1"/>
              </a:ext>
            </a:extLst>
          </p:cNvPr>
          <p:cNvGrpSpPr/>
          <p:nvPr/>
        </p:nvGrpSpPr>
        <p:grpSpPr>
          <a:xfrm rot="-1747322">
            <a:off x="3921959" y="1003562"/>
            <a:ext cx="8282376" cy="111180"/>
            <a:chOff x="0" y="0"/>
            <a:chExt cx="2181367" cy="29282"/>
          </a:xfrm>
        </p:grpSpPr>
        <p:sp>
          <p:nvSpPr>
            <p:cNvPr id="9" name="Freeform 9"/>
            <p:cNvSpPr/>
            <p:nvPr/>
          </p:nvSpPr>
          <p:spPr>
            <a:xfrm>
              <a:off x="0" y="0"/>
              <a:ext cx="2181366" cy="29282"/>
            </a:xfrm>
            <a:custGeom>
              <a:avLst/>
              <a:gdLst/>
              <a:ahLst/>
              <a:cxnLst/>
              <a:rect l="l" t="t" r="r" b="b"/>
              <a:pathLst>
                <a:path w="2181366" h="29282">
                  <a:moveTo>
                    <a:pt x="0" y="0"/>
                  </a:moveTo>
                  <a:lnTo>
                    <a:pt x="2181366" y="0"/>
                  </a:lnTo>
                  <a:lnTo>
                    <a:pt x="2181366" y="29282"/>
                  </a:lnTo>
                  <a:lnTo>
                    <a:pt x="0" y="29282"/>
                  </a:lnTo>
                  <a:close/>
                </a:path>
              </a:pathLst>
            </a:custGeom>
            <a:solidFill>
              <a:srgbClr val="254A7E"/>
            </a:solidFill>
          </p:spPr>
          <p:txBody>
            <a:bodyPr/>
            <a:lstStyle/>
            <a:p>
              <a:endParaRPr lang="en-US"/>
            </a:p>
          </p:txBody>
        </p:sp>
        <p:sp>
          <p:nvSpPr>
            <p:cNvPr id="10" name="TextBox 10"/>
            <p:cNvSpPr txBox="1"/>
            <p:nvPr/>
          </p:nvSpPr>
          <p:spPr>
            <a:xfrm>
              <a:off x="0" y="-19050"/>
              <a:ext cx="2181367" cy="48332"/>
            </a:xfrm>
            <a:prstGeom prst="rect">
              <a:avLst/>
            </a:prstGeom>
          </p:spPr>
          <p:txBody>
            <a:bodyPr lIns="50800" tIns="50800" rIns="50800" bIns="50800" rtlCol="0" anchor="ctr"/>
            <a:lstStyle/>
            <a:p>
              <a:pPr algn="ctr">
                <a:lnSpc>
                  <a:spcPct val="189087"/>
                </a:lnSpc>
              </a:pPr>
              <a:endParaRPr lang="en-US">
                <a:cs typeface="Calibri"/>
              </a:endParaRPr>
            </a:p>
          </p:txBody>
        </p:sp>
      </p:grpSp>
      <p:grpSp>
        <p:nvGrpSpPr>
          <p:cNvPr id="11" name="Group 11">
            <a:extLst>
              <a:ext uri="{C183D7F6-B498-43B3-948B-1728B52AA6E4}">
                <adec:decorative xmlns:adec="http://schemas.microsoft.com/office/drawing/2017/decorative" val="1"/>
              </a:ext>
            </a:extLst>
          </p:cNvPr>
          <p:cNvGrpSpPr/>
          <p:nvPr/>
        </p:nvGrpSpPr>
        <p:grpSpPr>
          <a:xfrm>
            <a:off x="12691275" y="2179745"/>
            <a:ext cx="4755719" cy="1594049"/>
            <a:chOff x="0" y="0"/>
            <a:chExt cx="4317606" cy="1447200"/>
          </a:xfrm>
        </p:grpSpPr>
        <p:sp>
          <p:nvSpPr>
            <p:cNvPr id="12" name="Freeform 12"/>
            <p:cNvSpPr/>
            <p:nvPr/>
          </p:nvSpPr>
          <p:spPr>
            <a:xfrm>
              <a:off x="0" y="0"/>
              <a:ext cx="4317581" cy="1447165"/>
            </a:xfrm>
            <a:custGeom>
              <a:avLst/>
              <a:gdLst/>
              <a:ahLst/>
              <a:cxnLst/>
              <a:rect l="l" t="t" r="r" b="b"/>
              <a:pathLst>
                <a:path w="4317581" h="1447165">
                  <a:moveTo>
                    <a:pt x="3550350" y="0"/>
                  </a:moveTo>
                  <a:cubicBezTo>
                    <a:pt x="0" y="0"/>
                    <a:pt x="0" y="0"/>
                    <a:pt x="0" y="0"/>
                  </a:cubicBezTo>
                  <a:cubicBezTo>
                    <a:pt x="0" y="1447165"/>
                    <a:pt x="0" y="1447165"/>
                    <a:pt x="0" y="1447165"/>
                  </a:cubicBezTo>
                  <a:cubicBezTo>
                    <a:pt x="3550350" y="1447165"/>
                    <a:pt x="3550350" y="1447165"/>
                    <a:pt x="3550350" y="1447165"/>
                  </a:cubicBezTo>
                  <a:cubicBezTo>
                    <a:pt x="3972940" y="1447165"/>
                    <a:pt x="4317581" y="1122172"/>
                    <a:pt x="4317581" y="723519"/>
                  </a:cubicBezTo>
                  <a:cubicBezTo>
                    <a:pt x="4317581" y="324866"/>
                    <a:pt x="3972939" y="0"/>
                    <a:pt x="3550350" y="0"/>
                  </a:cubicBezTo>
                  <a:close/>
                </a:path>
              </a:pathLst>
            </a:custGeom>
            <a:solidFill>
              <a:srgbClr val="F2F2F2"/>
            </a:solidFill>
          </p:spPr>
          <p:txBody>
            <a:bodyPr/>
            <a:lstStyle/>
            <a:p>
              <a:endParaRPr lang="en-US"/>
            </a:p>
          </p:txBody>
        </p:sp>
      </p:grpSp>
      <p:grpSp>
        <p:nvGrpSpPr>
          <p:cNvPr id="13" name="Group 13">
            <a:extLst>
              <a:ext uri="{C183D7F6-B498-43B3-948B-1728B52AA6E4}">
                <adec:decorative xmlns:adec="http://schemas.microsoft.com/office/drawing/2017/decorative" val="1"/>
              </a:ext>
            </a:extLst>
          </p:cNvPr>
          <p:cNvGrpSpPr/>
          <p:nvPr/>
        </p:nvGrpSpPr>
        <p:grpSpPr>
          <a:xfrm>
            <a:off x="11638092" y="1512782"/>
            <a:ext cx="2264977" cy="2263391"/>
            <a:chOff x="0" y="0"/>
            <a:chExt cx="2056320" cy="2054880"/>
          </a:xfrm>
        </p:grpSpPr>
        <p:sp>
          <p:nvSpPr>
            <p:cNvPr id="14" name="Freeform 14"/>
            <p:cNvSpPr/>
            <p:nvPr/>
          </p:nvSpPr>
          <p:spPr>
            <a:xfrm>
              <a:off x="0" y="0"/>
              <a:ext cx="2056384" cy="2054860"/>
            </a:xfrm>
            <a:custGeom>
              <a:avLst/>
              <a:gdLst/>
              <a:ahLst/>
              <a:cxnLst/>
              <a:rect l="l" t="t" r="r" b="b"/>
              <a:pathLst>
                <a:path w="2056384" h="2054860">
                  <a:moveTo>
                    <a:pt x="0" y="1027430"/>
                  </a:moveTo>
                  <a:cubicBezTo>
                    <a:pt x="0" y="459994"/>
                    <a:pt x="460375" y="0"/>
                    <a:pt x="1028192" y="0"/>
                  </a:cubicBezTo>
                  <a:cubicBezTo>
                    <a:pt x="1596009" y="0"/>
                    <a:pt x="2056384" y="459994"/>
                    <a:pt x="2056384" y="1027430"/>
                  </a:cubicBezTo>
                  <a:cubicBezTo>
                    <a:pt x="2056384" y="1594866"/>
                    <a:pt x="1596009" y="2054860"/>
                    <a:pt x="1028192" y="2054860"/>
                  </a:cubicBezTo>
                  <a:cubicBezTo>
                    <a:pt x="460375" y="2054860"/>
                    <a:pt x="0" y="1594866"/>
                    <a:pt x="0" y="1027430"/>
                  </a:cubicBezTo>
                  <a:close/>
                </a:path>
              </a:pathLst>
            </a:custGeom>
            <a:solidFill>
              <a:srgbClr val="254A7E"/>
            </a:solidFill>
          </p:spPr>
          <p:txBody>
            <a:bodyPr/>
            <a:lstStyle/>
            <a:p>
              <a:endParaRPr lang="en-US"/>
            </a:p>
          </p:txBody>
        </p:sp>
      </p:grpSp>
      <p:grpSp>
        <p:nvGrpSpPr>
          <p:cNvPr id="15" name="Group 15">
            <a:extLst>
              <a:ext uri="{C183D7F6-B498-43B3-948B-1728B52AA6E4}">
                <adec:decorative xmlns:adec="http://schemas.microsoft.com/office/drawing/2017/decorative" val="1"/>
              </a:ext>
            </a:extLst>
          </p:cNvPr>
          <p:cNvGrpSpPr/>
          <p:nvPr/>
        </p:nvGrpSpPr>
        <p:grpSpPr>
          <a:xfrm>
            <a:off x="10928303" y="4033124"/>
            <a:ext cx="5181263" cy="1596428"/>
            <a:chOff x="0" y="0"/>
            <a:chExt cx="4321206" cy="1449360"/>
          </a:xfrm>
        </p:grpSpPr>
        <p:sp>
          <p:nvSpPr>
            <p:cNvPr id="16" name="Freeform 16"/>
            <p:cNvSpPr/>
            <p:nvPr/>
          </p:nvSpPr>
          <p:spPr>
            <a:xfrm>
              <a:off x="0" y="0"/>
              <a:ext cx="4321135" cy="1449324"/>
            </a:xfrm>
            <a:custGeom>
              <a:avLst/>
              <a:gdLst/>
              <a:ahLst/>
              <a:cxnLst/>
              <a:rect l="l" t="t" r="r" b="b"/>
              <a:pathLst>
                <a:path w="4321135" h="1449324">
                  <a:moveTo>
                    <a:pt x="3553268" y="0"/>
                  </a:moveTo>
                  <a:cubicBezTo>
                    <a:pt x="0" y="0"/>
                    <a:pt x="0" y="0"/>
                    <a:pt x="0" y="0"/>
                  </a:cubicBezTo>
                  <a:cubicBezTo>
                    <a:pt x="0" y="1449324"/>
                    <a:pt x="0" y="1449324"/>
                    <a:pt x="0" y="1449324"/>
                  </a:cubicBezTo>
                  <a:cubicBezTo>
                    <a:pt x="3553268" y="1449324"/>
                    <a:pt x="3553268" y="1449324"/>
                    <a:pt x="3553268" y="1449324"/>
                  </a:cubicBezTo>
                  <a:cubicBezTo>
                    <a:pt x="3976241" y="1449324"/>
                    <a:pt x="4321135" y="1123823"/>
                    <a:pt x="4321135" y="724662"/>
                  </a:cubicBezTo>
                  <a:cubicBezTo>
                    <a:pt x="4321135" y="325501"/>
                    <a:pt x="3976241" y="0"/>
                    <a:pt x="3553268" y="0"/>
                  </a:cubicBezTo>
                  <a:close/>
                </a:path>
              </a:pathLst>
            </a:custGeom>
            <a:solidFill>
              <a:srgbClr val="F2F2F2"/>
            </a:solidFill>
          </p:spPr>
          <p:txBody>
            <a:bodyPr/>
            <a:lstStyle/>
            <a:p>
              <a:endParaRPr lang="en-US"/>
            </a:p>
          </p:txBody>
        </p:sp>
      </p:grpSp>
      <p:grpSp>
        <p:nvGrpSpPr>
          <p:cNvPr id="17" name="Group 17">
            <a:extLst>
              <a:ext uri="{C183D7F6-B498-43B3-948B-1728B52AA6E4}">
                <adec:decorative xmlns:adec="http://schemas.microsoft.com/office/drawing/2017/decorative" val="1"/>
              </a:ext>
            </a:extLst>
          </p:cNvPr>
          <p:cNvGrpSpPr/>
          <p:nvPr/>
        </p:nvGrpSpPr>
        <p:grpSpPr>
          <a:xfrm>
            <a:off x="9871949" y="3363782"/>
            <a:ext cx="2267356" cy="2265770"/>
            <a:chOff x="0" y="0"/>
            <a:chExt cx="2058480" cy="2057040"/>
          </a:xfrm>
        </p:grpSpPr>
        <p:sp>
          <p:nvSpPr>
            <p:cNvPr id="18" name="Freeform 18"/>
            <p:cNvSpPr/>
            <p:nvPr/>
          </p:nvSpPr>
          <p:spPr>
            <a:xfrm>
              <a:off x="0" y="0"/>
              <a:ext cx="2058416" cy="2057146"/>
            </a:xfrm>
            <a:custGeom>
              <a:avLst/>
              <a:gdLst/>
              <a:ahLst/>
              <a:cxnLst/>
              <a:rect l="l" t="t" r="r" b="b"/>
              <a:pathLst>
                <a:path w="2058416" h="2057146">
                  <a:moveTo>
                    <a:pt x="0" y="1028573"/>
                  </a:moveTo>
                  <a:cubicBezTo>
                    <a:pt x="0" y="460502"/>
                    <a:pt x="460756" y="0"/>
                    <a:pt x="1029208" y="0"/>
                  </a:cubicBezTo>
                  <a:cubicBezTo>
                    <a:pt x="1597660" y="0"/>
                    <a:pt x="2058416" y="460502"/>
                    <a:pt x="2058416" y="1028573"/>
                  </a:cubicBezTo>
                  <a:cubicBezTo>
                    <a:pt x="2058416" y="1596644"/>
                    <a:pt x="1597660" y="2057146"/>
                    <a:pt x="1029208" y="2057146"/>
                  </a:cubicBezTo>
                  <a:cubicBezTo>
                    <a:pt x="460756" y="2057146"/>
                    <a:pt x="0" y="1596517"/>
                    <a:pt x="0" y="1028573"/>
                  </a:cubicBezTo>
                  <a:close/>
                </a:path>
              </a:pathLst>
            </a:custGeom>
            <a:solidFill>
              <a:srgbClr val="254A7E"/>
            </a:solidFill>
          </p:spPr>
          <p:txBody>
            <a:bodyPr/>
            <a:lstStyle/>
            <a:p>
              <a:endParaRPr lang="en-US"/>
            </a:p>
          </p:txBody>
        </p:sp>
      </p:grpSp>
      <p:grpSp>
        <p:nvGrpSpPr>
          <p:cNvPr id="19" name="Group 19">
            <a:extLst>
              <a:ext uri="{C183D7F6-B498-43B3-948B-1728B52AA6E4}">
                <adec:decorative xmlns:adec="http://schemas.microsoft.com/office/drawing/2017/decorative" val="1"/>
              </a:ext>
            </a:extLst>
          </p:cNvPr>
          <p:cNvGrpSpPr/>
          <p:nvPr/>
        </p:nvGrpSpPr>
        <p:grpSpPr>
          <a:xfrm>
            <a:off x="9190711" y="5888883"/>
            <a:ext cx="4712428" cy="1594842"/>
            <a:chOff x="0" y="0"/>
            <a:chExt cx="4075920" cy="1447920"/>
          </a:xfrm>
        </p:grpSpPr>
        <p:sp>
          <p:nvSpPr>
            <p:cNvPr id="20" name="Freeform 20"/>
            <p:cNvSpPr/>
            <p:nvPr/>
          </p:nvSpPr>
          <p:spPr>
            <a:xfrm>
              <a:off x="0" y="0"/>
              <a:ext cx="4075811" cy="1447927"/>
            </a:xfrm>
            <a:custGeom>
              <a:avLst/>
              <a:gdLst/>
              <a:ahLst/>
              <a:cxnLst/>
              <a:rect l="l" t="t" r="r" b="b"/>
              <a:pathLst>
                <a:path w="4075811" h="1447927">
                  <a:moveTo>
                    <a:pt x="3351530" y="0"/>
                  </a:moveTo>
                  <a:cubicBezTo>
                    <a:pt x="0" y="0"/>
                    <a:pt x="0" y="0"/>
                    <a:pt x="0" y="0"/>
                  </a:cubicBezTo>
                  <a:cubicBezTo>
                    <a:pt x="0" y="1447927"/>
                    <a:pt x="0" y="1447927"/>
                    <a:pt x="0" y="1447927"/>
                  </a:cubicBezTo>
                  <a:cubicBezTo>
                    <a:pt x="3351530" y="1447927"/>
                    <a:pt x="3351530" y="1447927"/>
                    <a:pt x="3351530" y="1447927"/>
                  </a:cubicBezTo>
                  <a:cubicBezTo>
                    <a:pt x="3750564" y="1447927"/>
                    <a:pt x="4075811" y="1122807"/>
                    <a:pt x="4075811" y="724027"/>
                  </a:cubicBezTo>
                  <a:cubicBezTo>
                    <a:pt x="4075811" y="325247"/>
                    <a:pt x="3750564" y="0"/>
                    <a:pt x="3351530" y="0"/>
                  </a:cubicBezTo>
                  <a:close/>
                </a:path>
              </a:pathLst>
            </a:custGeom>
            <a:solidFill>
              <a:srgbClr val="F2F2F2"/>
            </a:solidFill>
          </p:spPr>
          <p:txBody>
            <a:bodyPr/>
            <a:lstStyle/>
            <a:p>
              <a:endParaRPr lang="en-US"/>
            </a:p>
          </p:txBody>
        </p:sp>
      </p:grpSp>
      <p:grpSp>
        <p:nvGrpSpPr>
          <p:cNvPr id="21" name="Group 21">
            <a:extLst>
              <a:ext uri="{C183D7F6-B498-43B3-948B-1728B52AA6E4}">
                <adec:decorative xmlns:adec="http://schemas.microsoft.com/office/drawing/2017/decorative" val="1"/>
              </a:ext>
            </a:extLst>
          </p:cNvPr>
          <p:cNvGrpSpPr/>
          <p:nvPr/>
        </p:nvGrpSpPr>
        <p:grpSpPr>
          <a:xfrm>
            <a:off x="8001122" y="5217162"/>
            <a:ext cx="2264184" cy="2264184"/>
            <a:chOff x="0" y="0"/>
            <a:chExt cx="2055600" cy="2055600"/>
          </a:xfrm>
        </p:grpSpPr>
        <p:sp>
          <p:nvSpPr>
            <p:cNvPr id="22" name="Freeform 22"/>
            <p:cNvSpPr/>
            <p:nvPr/>
          </p:nvSpPr>
          <p:spPr>
            <a:xfrm>
              <a:off x="0" y="0"/>
              <a:ext cx="2055622" cy="2055622"/>
            </a:xfrm>
            <a:custGeom>
              <a:avLst/>
              <a:gdLst/>
              <a:ahLst/>
              <a:cxnLst/>
              <a:rect l="l" t="t" r="r" b="b"/>
              <a:pathLst>
                <a:path w="2055622" h="2055622">
                  <a:moveTo>
                    <a:pt x="0" y="1027811"/>
                  </a:moveTo>
                  <a:cubicBezTo>
                    <a:pt x="0" y="460121"/>
                    <a:pt x="460121" y="0"/>
                    <a:pt x="1027811" y="0"/>
                  </a:cubicBezTo>
                  <a:cubicBezTo>
                    <a:pt x="1595501" y="0"/>
                    <a:pt x="2055622" y="460121"/>
                    <a:pt x="2055622" y="1027811"/>
                  </a:cubicBezTo>
                  <a:cubicBezTo>
                    <a:pt x="2055622" y="1595501"/>
                    <a:pt x="1595501" y="2055622"/>
                    <a:pt x="1027811" y="2055622"/>
                  </a:cubicBezTo>
                  <a:cubicBezTo>
                    <a:pt x="460121" y="2055622"/>
                    <a:pt x="0" y="1595501"/>
                    <a:pt x="0" y="1027811"/>
                  </a:cubicBezTo>
                  <a:close/>
                </a:path>
              </a:pathLst>
            </a:custGeom>
            <a:solidFill>
              <a:srgbClr val="254A7E"/>
            </a:solidFill>
          </p:spPr>
          <p:txBody>
            <a:bodyPr/>
            <a:lstStyle/>
            <a:p>
              <a:endParaRPr lang="en-US"/>
            </a:p>
          </p:txBody>
        </p:sp>
      </p:grpSp>
      <p:grpSp>
        <p:nvGrpSpPr>
          <p:cNvPr id="23" name="Group 23">
            <a:extLst>
              <a:ext uri="{C183D7F6-B498-43B3-948B-1728B52AA6E4}">
                <adec:decorative xmlns:adec="http://schemas.microsoft.com/office/drawing/2017/decorative" val="1"/>
              </a:ext>
            </a:extLst>
          </p:cNvPr>
          <p:cNvGrpSpPr/>
          <p:nvPr/>
        </p:nvGrpSpPr>
        <p:grpSpPr>
          <a:xfrm>
            <a:off x="7353193" y="7739090"/>
            <a:ext cx="4487922" cy="1594049"/>
            <a:chOff x="0" y="0"/>
            <a:chExt cx="4074480" cy="1447200"/>
          </a:xfrm>
        </p:grpSpPr>
        <p:sp>
          <p:nvSpPr>
            <p:cNvPr id="24" name="Freeform 24"/>
            <p:cNvSpPr/>
            <p:nvPr/>
          </p:nvSpPr>
          <p:spPr>
            <a:xfrm>
              <a:off x="0" y="0"/>
              <a:ext cx="4074414" cy="1447165"/>
            </a:xfrm>
            <a:custGeom>
              <a:avLst/>
              <a:gdLst/>
              <a:ahLst/>
              <a:cxnLst/>
              <a:rect l="l" t="t" r="r" b="b"/>
              <a:pathLst>
                <a:path w="4074414" h="1447165">
                  <a:moveTo>
                    <a:pt x="3350387" y="0"/>
                  </a:moveTo>
                  <a:cubicBezTo>
                    <a:pt x="0" y="0"/>
                    <a:pt x="0" y="0"/>
                    <a:pt x="0" y="0"/>
                  </a:cubicBezTo>
                  <a:cubicBezTo>
                    <a:pt x="0" y="1447165"/>
                    <a:pt x="0" y="1447165"/>
                    <a:pt x="0" y="1447165"/>
                  </a:cubicBezTo>
                  <a:cubicBezTo>
                    <a:pt x="3350387" y="1447165"/>
                    <a:pt x="3350387" y="1447165"/>
                    <a:pt x="3350387" y="1447165"/>
                  </a:cubicBezTo>
                  <a:cubicBezTo>
                    <a:pt x="3749294" y="1447165"/>
                    <a:pt x="4074414" y="1122172"/>
                    <a:pt x="4074414" y="723519"/>
                  </a:cubicBezTo>
                  <a:cubicBezTo>
                    <a:pt x="4074414" y="324866"/>
                    <a:pt x="3749294" y="0"/>
                    <a:pt x="3350387" y="0"/>
                  </a:cubicBezTo>
                  <a:close/>
                </a:path>
              </a:pathLst>
            </a:custGeom>
            <a:solidFill>
              <a:srgbClr val="F2F2F2"/>
            </a:solidFill>
          </p:spPr>
          <p:txBody>
            <a:bodyPr/>
            <a:lstStyle/>
            <a:p>
              <a:endParaRPr lang="en-US"/>
            </a:p>
          </p:txBody>
        </p:sp>
      </p:grpSp>
      <p:grpSp>
        <p:nvGrpSpPr>
          <p:cNvPr id="25" name="Group 25">
            <a:extLst>
              <a:ext uri="{C183D7F6-B498-43B3-948B-1728B52AA6E4}">
                <adec:decorative xmlns:adec="http://schemas.microsoft.com/office/drawing/2017/decorative" val="1"/>
              </a:ext>
            </a:extLst>
          </p:cNvPr>
          <p:cNvGrpSpPr/>
          <p:nvPr/>
        </p:nvGrpSpPr>
        <p:grpSpPr>
          <a:xfrm>
            <a:off x="6238151" y="7067369"/>
            <a:ext cx="2263391" cy="2265770"/>
            <a:chOff x="0" y="0"/>
            <a:chExt cx="2054880" cy="2057040"/>
          </a:xfrm>
        </p:grpSpPr>
        <p:sp>
          <p:nvSpPr>
            <p:cNvPr id="26" name="Freeform 26"/>
            <p:cNvSpPr/>
            <p:nvPr/>
          </p:nvSpPr>
          <p:spPr>
            <a:xfrm>
              <a:off x="0" y="0"/>
              <a:ext cx="2054860" cy="2057146"/>
            </a:xfrm>
            <a:custGeom>
              <a:avLst/>
              <a:gdLst/>
              <a:ahLst/>
              <a:cxnLst/>
              <a:rect l="l" t="t" r="r" b="b"/>
              <a:pathLst>
                <a:path w="2054860" h="2057146">
                  <a:moveTo>
                    <a:pt x="0" y="1028573"/>
                  </a:moveTo>
                  <a:cubicBezTo>
                    <a:pt x="0" y="460502"/>
                    <a:pt x="459994" y="0"/>
                    <a:pt x="1027430" y="0"/>
                  </a:cubicBezTo>
                  <a:cubicBezTo>
                    <a:pt x="1594866" y="0"/>
                    <a:pt x="2054860" y="460502"/>
                    <a:pt x="2054860" y="1028573"/>
                  </a:cubicBezTo>
                  <a:cubicBezTo>
                    <a:pt x="2054860" y="1596644"/>
                    <a:pt x="1594866" y="2057146"/>
                    <a:pt x="1027430" y="2057146"/>
                  </a:cubicBezTo>
                  <a:cubicBezTo>
                    <a:pt x="459994" y="2057146"/>
                    <a:pt x="0" y="1596517"/>
                    <a:pt x="0" y="1028573"/>
                  </a:cubicBezTo>
                  <a:close/>
                </a:path>
              </a:pathLst>
            </a:custGeom>
            <a:solidFill>
              <a:srgbClr val="254A7E"/>
            </a:solidFill>
          </p:spPr>
          <p:txBody>
            <a:bodyPr/>
            <a:lstStyle/>
            <a:p>
              <a:endParaRPr lang="en-US"/>
            </a:p>
          </p:txBody>
        </p:sp>
      </p:grpSp>
      <p:sp>
        <p:nvSpPr>
          <p:cNvPr id="27" name="Freeform 27">
            <a:extLst>
              <a:ext uri="{C183D7F6-B498-43B3-948B-1728B52AA6E4}">
                <adec:decorative xmlns:adec="http://schemas.microsoft.com/office/drawing/2017/decorative" val="1"/>
              </a:ext>
            </a:extLst>
          </p:cNvPr>
          <p:cNvSpPr/>
          <p:nvPr/>
        </p:nvSpPr>
        <p:spPr>
          <a:xfrm>
            <a:off x="8675865" y="5794043"/>
            <a:ext cx="1029692" cy="892261"/>
          </a:xfrm>
          <a:custGeom>
            <a:avLst/>
            <a:gdLst/>
            <a:ahLst/>
            <a:cxnLst/>
            <a:rect l="l" t="t" r="r" b="b"/>
            <a:pathLst>
              <a:path w="1029692" h="892261">
                <a:moveTo>
                  <a:pt x="0" y="0"/>
                </a:moveTo>
                <a:lnTo>
                  <a:pt x="1029692" y="0"/>
                </a:lnTo>
                <a:lnTo>
                  <a:pt x="1029692" y="892261"/>
                </a:lnTo>
                <a:lnTo>
                  <a:pt x="0" y="89226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US"/>
          </a:p>
        </p:txBody>
      </p:sp>
      <p:sp>
        <p:nvSpPr>
          <p:cNvPr id="35" name="TextBox 35"/>
          <p:cNvSpPr txBox="1">
            <a:spLocks noGrp="1"/>
          </p:cNvSpPr>
          <p:nvPr>
            <p:ph type="title" idx="4294967295"/>
          </p:nvPr>
        </p:nvSpPr>
        <p:spPr>
          <a:xfrm>
            <a:off x="1758880" y="4545470"/>
            <a:ext cx="5488313" cy="268682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18584"/>
              </a:lnSpc>
              <a:spcBef>
                <a:spcPts val="0"/>
              </a:spcBef>
              <a:spcAft>
                <a:spcPts val="0"/>
              </a:spcAft>
              <a:buClrTx/>
              <a:buSzTx/>
              <a:buFontTx/>
              <a:buNone/>
              <a:tabLst/>
              <a:defRPr/>
            </a:pPr>
            <a:r>
              <a:rPr kumimoji="0" lang="en-US" sz="5000" b="0" i="0" u="none" strike="noStrike" kern="1200" cap="none" spc="198" normalizeH="0" baseline="0" noProof="0" dirty="0">
                <a:ln>
                  <a:noFill/>
                </a:ln>
                <a:solidFill>
                  <a:srgbClr val="040506"/>
                </a:solidFill>
                <a:effectLst/>
                <a:uLnTx/>
                <a:uFillTx/>
                <a:latin typeface="Codec Pro ExtraBold"/>
                <a:ea typeface="+mn-ea"/>
                <a:cs typeface="+mn-cs"/>
              </a:rPr>
              <a:t>A note about the timeline for funding</a:t>
            </a:r>
            <a:endParaRPr kumimoji="0" lang="en-US" sz="5000" b="0" i="0" u="none" strike="noStrike" kern="1200" cap="none" spc="0" normalizeH="0" baseline="0" noProof="0" dirty="0">
              <a:ln>
                <a:noFill/>
              </a:ln>
              <a:solidFill>
                <a:schemeClr val="tx1"/>
              </a:solidFill>
              <a:effectLst/>
              <a:uLnTx/>
              <a:uFillTx/>
              <a:latin typeface="+mn-lt"/>
              <a:ea typeface="+mn-ea"/>
              <a:cs typeface="+mn-cs"/>
            </a:endParaRPr>
          </a:p>
        </p:txBody>
      </p:sp>
      <p:sp>
        <p:nvSpPr>
          <p:cNvPr id="36" name="TextBox 36"/>
          <p:cNvSpPr txBox="1"/>
          <p:nvPr/>
        </p:nvSpPr>
        <p:spPr>
          <a:xfrm>
            <a:off x="1789881" y="7233190"/>
            <a:ext cx="3969212" cy="2729080"/>
          </a:xfrm>
          <a:prstGeom prst="rect">
            <a:avLst/>
          </a:prstGeom>
        </p:spPr>
        <p:txBody>
          <a:bodyPr wrap="square" lIns="0" tIns="0" rIns="0" bIns="0" rtlCol="0" anchor="t">
            <a:spAutoFit/>
          </a:bodyPr>
          <a:lstStyle/>
          <a:p>
            <a:pPr>
              <a:lnSpc>
                <a:spcPct val="168320"/>
              </a:lnSpc>
            </a:pPr>
            <a:r>
              <a:rPr lang="en-US">
                <a:latin typeface="Open Sauce" panose="020B0604020202020204" charset="0"/>
              </a:rPr>
              <a:t>The Governor's Process for Approval can take 6 – 12 weeks. If approved, your “spending window” would be from the date the application is due (Oct 11) to the end of the fiscal year (June 30) </a:t>
            </a:r>
          </a:p>
        </p:txBody>
      </p:sp>
      <p:sp>
        <p:nvSpPr>
          <p:cNvPr id="28" name="Freeform 28" descr="Calendar icon"/>
          <p:cNvSpPr/>
          <p:nvPr/>
        </p:nvSpPr>
        <p:spPr>
          <a:xfrm>
            <a:off x="6699369" y="7529110"/>
            <a:ext cx="1340956" cy="1349740"/>
          </a:xfrm>
          <a:custGeom>
            <a:avLst/>
            <a:gdLst/>
            <a:ahLst/>
            <a:cxnLst/>
            <a:rect l="l" t="t" r="r" b="b"/>
            <a:pathLst>
              <a:path w="1340956" h="1349740">
                <a:moveTo>
                  <a:pt x="0" y="0"/>
                </a:moveTo>
                <a:lnTo>
                  <a:pt x="1340956" y="0"/>
                </a:lnTo>
                <a:lnTo>
                  <a:pt x="1340956" y="1349740"/>
                </a:lnTo>
                <a:lnTo>
                  <a:pt x="0" y="13497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US"/>
          </a:p>
        </p:txBody>
      </p:sp>
      <p:sp>
        <p:nvSpPr>
          <p:cNvPr id="31" name="TextBox 31"/>
          <p:cNvSpPr txBox="1"/>
          <p:nvPr/>
        </p:nvSpPr>
        <p:spPr>
          <a:xfrm>
            <a:off x="8745932" y="7987856"/>
            <a:ext cx="2732632" cy="488980"/>
          </a:xfrm>
          <a:prstGeom prst="rect">
            <a:avLst/>
          </a:prstGeom>
        </p:spPr>
        <p:txBody>
          <a:bodyPr lIns="0" tIns="0" rIns="0" bIns="0" rtlCol="0" anchor="t">
            <a:spAutoFit/>
          </a:bodyPr>
          <a:lstStyle/>
          <a:p>
            <a:pPr>
              <a:lnSpc>
                <a:spcPct val="167236"/>
              </a:lnSpc>
            </a:pPr>
            <a:r>
              <a:rPr lang="en-US" sz="2200">
                <a:latin typeface="Open Sauce Bold" panose="020B0604020202020204" charset="0"/>
              </a:rPr>
              <a:t>October</a:t>
            </a:r>
          </a:p>
        </p:txBody>
      </p:sp>
      <p:sp>
        <p:nvSpPr>
          <p:cNvPr id="37" name="TextBox 37"/>
          <p:cNvSpPr txBox="1"/>
          <p:nvPr/>
        </p:nvSpPr>
        <p:spPr>
          <a:xfrm>
            <a:off x="8745932" y="8431212"/>
            <a:ext cx="2961949" cy="418256"/>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Application due</a:t>
            </a:r>
            <a:endParaRPr lang="en-US"/>
          </a:p>
        </p:txBody>
      </p:sp>
      <p:sp>
        <p:nvSpPr>
          <p:cNvPr id="32" name="TextBox 32"/>
          <p:cNvSpPr txBox="1"/>
          <p:nvPr/>
        </p:nvSpPr>
        <p:spPr>
          <a:xfrm>
            <a:off x="10506534" y="5985072"/>
            <a:ext cx="2732632" cy="488980"/>
          </a:xfrm>
          <a:prstGeom prst="rect">
            <a:avLst/>
          </a:prstGeom>
        </p:spPr>
        <p:txBody>
          <a:bodyPr lIns="0" tIns="0" rIns="0" bIns="0" rtlCol="0" anchor="t">
            <a:spAutoFit/>
          </a:bodyPr>
          <a:lstStyle/>
          <a:p>
            <a:pPr marL="0" lvl="1" indent="0" algn="l">
              <a:lnSpc>
                <a:spcPct val="167236"/>
              </a:lnSpc>
              <a:spcBef>
                <a:spcPct val="0"/>
              </a:spcBef>
            </a:pPr>
            <a:r>
              <a:rPr lang="en-US" sz="2200">
                <a:latin typeface="Open Sauce Bold" panose="020B0604020202020204" charset="0"/>
              </a:rPr>
              <a:t>January</a:t>
            </a:r>
            <a:r>
              <a:rPr lang="en-US"/>
              <a:t> </a:t>
            </a:r>
          </a:p>
        </p:txBody>
      </p:sp>
      <p:sp>
        <p:nvSpPr>
          <p:cNvPr id="38" name="TextBox 38"/>
          <p:cNvSpPr txBox="1"/>
          <p:nvPr/>
        </p:nvSpPr>
        <p:spPr>
          <a:xfrm>
            <a:off x="10547326" y="6474052"/>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Application Approval and Award</a:t>
            </a:r>
            <a:endParaRPr lang="en-US"/>
          </a:p>
        </p:txBody>
      </p:sp>
      <p:sp>
        <p:nvSpPr>
          <p:cNvPr id="29" name="Freeform 29" descr="Hourglass Icon"/>
          <p:cNvSpPr/>
          <p:nvPr/>
        </p:nvSpPr>
        <p:spPr>
          <a:xfrm>
            <a:off x="10600342" y="3861002"/>
            <a:ext cx="835123" cy="1208730"/>
          </a:xfrm>
          <a:custGeom>
            <a:avLst/>
            <a:gdLst/>
            <a:ahLst/>
            <a:cxnLst/>
            <a:rect l="l" t="t" r="r" b="b"/>
            <a:pathLst>
              <a:path w="835123" h="1208730">
                <a:moveTo>
                  <a:pt x="0" y="0"/>
                </a:moveTo>
                <a:lnTo>
                  <a:pt x="835123" y="0"/>
                </a:lnTo>
                <a:lnTo>
                  <a:pt x="835123" y="1208731"/>
                </a:lnTo>
                <a:lnTo>
                  <a:pt x="0" y="120873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US"/>
          </a:p>
        </p:txBody>
      </p:sp>
      <p:sp>
        <p:nvSpPr>
          <p:cNvPr id="33" name="TextBox 33"/>
          <p:cNvSpPr txBox="1"/>
          <p:nvPr/>
        </p:nvSpPr>
        <p:spPr>
          <a:xfrm>
            <a:off x="12406286" y="4157686"/>
            <a:ext cx="2732632" cy="528286"/>
          </a:xfrm>
          <a:prstGeom prst="rect">
            <a:avLst/>
          </a:prstGeom>
        </p:spPr>
        <p:txBody>
          <a:bodyPr lIns="0" tIns="0" rIns="0" bIns="0" rtlCol="0" anchor="t">
            <a:spAutoFit/>
          </a:bodyPr>
          <a:lstStyle/>
          <a:p>
            <a:pPr marL="0" lvl="1" indent="0" algn="l">
              <a:lnSpc>
                <a:spcPct val="167236"/>
              </a:lnSpc>
              <a:spcBef>
                <a:spcPct val="0"/>
              </a:spcBef>
            </a:pPr>
            <a:r>
              <a:rPr lang="en-US" sz="2341" spc="229">
                <a:solidFill>
                  <a:srgbClr val="231F20"/>
                </a:solidFill>
                <a:latin typeface="Open Sauce Bold"/>
              </a:rPr>
              <a:t>June 30, 2025</a:t>
            </a:r>
            <a:endParaRPr lang="en-US"/>
          </a:p>
        </p:txBody>
      </p:sp>
      <p:sp>
        <p:nvSpPr>
          <p:cNvPr id="39" name="TextBox 39"/>
          <p:cNvSpPr txBox="1"/>
          <p:nvPr/>
        </p:nvSpPr>
        <p:spPr>
          <a:xfrm>
            <a:off x="12377430" y="4649273"/>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FY25 deadline for spending down funds. </a:t>
            </a:r>
            <a:endParaRPr lang="en-US"/>
          </a:p>
        </p:txBody>
      </p:sp>
      <p:sp>
        <p:nvSpPr>
          <p:cNvPr id="30" name="Freeform 30" descr="Checklist Icon"/>
          <p:cNvSpPr/>
          <p:nvPr/>
        </p:nvSpPr>
        <p:spPr>
          <a:xfrm>
            <a:off x="12139305" y="1928910"/>
            <a:ext cx="1438004" cy="1475564"/>
          </a:xfrm>
          <a:custGeom>
            <a:avLst/>
            <a:gdLst/>
            <a:ahLst/>
            <a:cxnLst/>
            <a:rect l="l" t="t" r="r" b="b"/>
            <a:pathLst>
              <a:path w="1438004" h="1475564">
                <a:moveTo>
                  <a:pt x="0" y="0"/>
                </a:moveTo>
                <a:lnTo>
                  <a:pt x="1438004" y="0"/>
                </a:lnTo>
                <a:lnTo>
                  <a:pt x="1438004" y="1475564"/>
                </a:lnTo>
                <a:lnTo>
                  <a:pt x="0" y="1475564"/>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US"/>
          </a:p>
        </p:txBody>
      </p:sp>
      <p:sp>
        <p:nvSpPr>
          <p:cNvPr id="34" name="TextBox 34"/>
          <p:cNvSpPr txBox="1"/>
          <p:nvPr/>
        </p:nvSpPr>
        <p:spPr>
          <a:xfrm>
            <a:off x="14078522" y="2289502"/>
            <a:ext cx="2732632" cy="505651"/>
          </a:xfrm>
          <a:prstGeom prst="rect">
            <a:avLst/>
          </a:prstGeom>
        </p:spPr>
        <p:txBody>
          <a:bodyPr lIns="0" tIns="0" rIns="0" bIns="0" rtlCol="0" anchor="t">
            <a:spAutoFit/>
          </a:bodyPr>
          <a:lstStyle/>
          <a:p>
            <a:pPr marL="0" lvl="1" indent="0" algn="l">
              <a:lnSpc>
                <a:spcPct val="167370"/>
              </a:lnSpc>
              <a:spcBef>
                <a:spcPct val="0"/>
              </a:spcBef>
            </a:pPr>
            <a:r>
              <a:rPr lang="en-US" sz="2241" spc="219">
                <a:solidFill>
                  <a:srgbClr val="231F20"/>
                </a:solidFill>
                <a:latin typeface="Open Sauce Bold"/>
              </a:rPr>
              <a:t>August 2025</a:t>
            </a:r>
            <a:endParaRPr lang="en-US"/>
          </a:p>
        </p:txBody>
      </p:sp>
      <p:sp>
        <p:nvSpPr>
          <p:cNvPr id="40" name="TextBox 40"/>
          <p:cNvSpPr txBox="1"/>
          <p:nvPr/>
        </p:nvSpPr>
        <p:spPr>
          <a:xfrm>
            <a:off x="14050970" y="2752826"/>
            <a:ext cx="2961949" cy="895053"/>
          </a:xfrm>
          <a:prstGeom prst="rect">
            <a:avLst/>
          </a:prstGeom>
        </p:spPr>
        <p:txBody>
          <a:bodyPr lIns="0" tIns="0" rIns="0" bIns="0" rtlCol="0" anchor="t">
            <a:spAutoFit/>
          </a:bodyPr>
          <a:lstStyle/>
          <a:p>
            <a:pPr>
              <a:lnSpc>
                <a:spcPct val="168320"/>
              </a:lnSpc>
            </a:pPr>
            <a:r>
              <a:rPr lang="en-US" sz="1844" spc="180">
                <a:solidFill>
                  <a:srgbClr val="231F20"/>
                </a:solidFill>
                <a:latin typeface="Open Sauce"/>
              </a:rPr>
              <a:t>FY25 deadline for reporting fund use</a:t>
            </a:r>
            <a:endParaRPr lang="en-US"/>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3"/>
          <p:cNvSpPr txBox="1">
            <a:spLocks noGrp="1"/>
          </p:cNvSpPr>
          <p:nvPr>
            <p:ph type="title" idx="4294967295"/>
          </p:nvPr>
        </p:nvSpPr>
        <p:spPr>
          <a:xfrm>
            <a:off x="1895754" y="307829"/>
            <a:ext cx="14496492" cy="1477328"/>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9600" b="0" i="0" u="none" strike="noStrike" kern="1200" cap="none" spc="1049" normalizeH="0" baseline="0" noProof="0" dirty="0">
                <a:ln>
                  <a:noFill/>
                </a:ln>
                <a:solidFill>
                  <a:srgbClr val="002060"/>
                </a:solidFill>
                <a:effectLst/>
                <a:uLnTx/>
                <a:uFillTx/>
                <a:latin typeface="Agrandir Narrow"/>
                <a:ea typeface="+mn-ea"/>
                <a:cs typeface="+mn-cs"/>
              </a:rPr>
              <a:t>Questions?</a:t>
            </a:r>
            <a:endParaRPr kumimoji="0" lang="en-US" sz="18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Freeform 5">
            <a:extLst>
              <a:ext uri="{C183D7F6-B498-43B3-948B-1728B52AA6E4}">
                <adec:decorative xmlns:adec="http://schemas.microsoft.com/office/drawing/2017/decorative" val="1"/>
              </a:ext>
            </a:extLst>
          </p:cNvPr>
          <p:cNvSpPr/>
          <p:nvPr/>
        </p:nvSpPr>
        <p:spPr>
          <a:xfrm flipH="1" flipV="1">
            <a:off x="-3801253" y="0"/>
            <a:ext cx="7602505" cy="6745495"/>
          </a:xfrm>
          <a:custGeom>
            <a:avLst/>
            <a:gdLst/>
            <a:ahLst/>
            <a:cxnLst/>
            <a:rect l="l" t="t" r="r" b="b"/>
            <a:pathLst>
              <a:path w="7602505" h="6745495">
                <a:moveTo>
                  <a:pt x="7602506" y="6745495"/>
                </a:moveTo>
                <a:lnTo>
                  <a:pt x="0" y="6745495"/>
                </a:lnTo>
                <a:lnTo>
                  <a:pt x="0" y="0"/>
                </a:lnTo>
                <a:lnTo>
                  <a:pt x="7602506" y="0"/>
                </a:lnTo>
                <a:lnTo>
                  <a:pt x="7602506" y="6745495"/>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6" name="Freeform 6">
            <a:extLst>
              <a:ext uri="{C183D7F6-B498-43B3-948B-1728B52AA6E4}">
                <adec:decorative xmlns:adec="http://schemas.microsoft.com/office/drawing/2017/decorative" val="1"/>
              </a:ext>
            </a:extLst>
          </p:cNvPr>
          <p:cNvSpPr/>
          <p:nvPr/>
        </p:nvSpPr>
        <p:spPr>
          <a:xfrm flipH="1">
            <a:off x="14486747" y="3541505"/>
            <a:ext cx="7602505" cy="6745495"/>
          </a:xfrm>
          <a:custGeom>
            <a:avLst/>
            <a:gdLst/>
            <a:ahLst/>
            <a:cxnLst/>
            <a:rect l="l" t="t" r="r" b="b"/>
            <a:pathLst>
              <a:path w="7602505" h="6745495">
                <a:moveTo>
                  <a:pt x="7602506" y="0"/>
                </a:moveTo>
                <a:lnTo>
                  <a:pt x="0" y="0"/>
                </a:lnTo>
                <a:lnTo>
                  <a:pt x="0" y="6745495"/>
                </a:lnTo>
                <a:lnTo>
                  <a:pt x="7602506" y="6745495"/>
                </a:lnTo>
                <a:lnTo>
                  <a:pt x="7602506"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US"/>
          </a:p>
        </p:txBody>
      </p:sp>
      <p:sp>
        <p:nvSpPr>
          <p:cNvPr id="4" name="TextBox 3">
            <a:extLst>
              <a:ext uri="{FF2B5EF4-FFF2-40B4-BE49-F238E27FC236}">
                <a16:creationId xmlns:a16="http://schemas.microsoft.com/office/drawing/2014/main" id="{7BA8F2B0-C101-D7F3-4371-6CF3381893A1}"/>
              </a:ext>
            </a:extLst>
          </p:cNvPr>
          <p:cNvSpPr txBox="1"/>
          <p:nvPr/>
        </p:nvSpPr>
        <p:spPr>
          <a:xfrm>
            <a:off x="4627201" y="3575039"/>
            <a:ext cx="9033598" cy="4308872"/>
          </a:xfrm>
          <a:prstGeom prst="rect">
            <a:avLst/>
          </a:prstGeom>
        </p:spPr>
        <p:txBody>
          <a:bodyPr wrap="square" lIns="0" tIns="0" rIns="0" bIns="0" rtlCol="0" anchor="t">
            <a:spAutoFit/>
          </a:bodyPr>
          <a:lstStyle/>
          <a:p>
            <a:pPr algn="ctr"/>
            <a:r>
              <a:rPr lang="en-US" sz="4000" spc="1049" dirty="0">
                <a:solidFill>
                  <a:srgbClr val="002060"/>
                </a:solidFill>
                <a:latin typeface="Agrandir Narrow"/>
              </a:rPr>
              <a:t>Email the Assistant Director of Literacy, Linda </a:t>
            </a:r>
            <a:r>
              <a:rPr lang="en-US" sz="4000" spc="1049" dirty="0" err="1">
                <a:solidFill>
                  <a:srgbClr val="002060"/>
                </a:solidFill>
                <a:latin typeface="Agrandir Narrow"/>
              </a:rPr>
              <a:t>Sewnarine</a:t>
            </a:r>
            <a:r>
              <a:rPr lang="en-US" sz="4000" spc="1049" dirty="0">
                <a:solidFill>
                  <a:srgbClr val="002060"/>
                </a:solidFill>
                <a:latin typeface="Agrandir Narrow"/>
              </a:rPr>
              <a:t> </a:t>
            </a:r>
            <a:r>
              <a:rPr lang="en-US" sz="4000" spc="1049" dirty="0">
                <a:solidFill>
                  <a:schemeClr val="accent6">
                    <a:lumMod val="75000"/>
                  </a:schemeClr>
                </a:solidFill>
                <a:latin typeface="Agrandir Narrow"/>
              </a:rPr>
              <a:t>(</a:t>
            </a:r>
            <a:r>
              <a:rPr lang="en-US" sz="3000" spc="1049" dirty="0">
                <a:solidFill>
                  <a:schemeClr val="accent6">
                    <a:lumMod val="75000"/>
                  </a:schemeClr>
                </a:solidFill>
                <a:latin typeface="Agrandir Narrow"/>
                <a:hlinkClick r:id="rId5">
                  <a:extLst>
                    <a:ext uri="{A12FA001-AC4F-418D-AE19-62706E023703}">
                      <ahyp:hlinkClr xmlns:ahyp="http://schemas.microsoft.com/office/drawing/2018/hyperlinkcolor" val="tx"/>
                    </a:ext>
                  </a:extLst>
                </a:hlinkClick>
              </a:rPr>
              <a:t>linda.sewnarine@mass.gov</a:t>
            </a:r>
            <a:r>
              <a:rPr lang="en-US" sz="4000" spc="1049" dirty="0">
                <a:solidFill>
                  <a:srgbClr val="002060"/>
                </a:solidFill>
                <a:latin typeface="Agrandir Narrow"/>
              </a:rPr>
              <a:t>) or check out the FAQ on the Early Literacy in Educator Preparation Webpage</a:t>
            </a:r>
            <a:endParaRPr lang="en-US" sz="4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CDAC9A441823FF46A5944143566D3EE1" ma:contentTypeVersion="16" ma:contentTypeDescription="Create a new document." ma:contentTypeScope="" ma:versionID="b3c0162c699992a2f80a9e3faf4d5ed5">
  <xsd:schema xmlns:xsd="http://www.w3.org/2001/XMLSchema" xmlns:xs="http://www.w3.org/2001/XMLSchema" xmlns:p="http://schemas.microsoft.com/office/2006/metadata/properties" xmlns:ns2="3beec907-3983-4d0d-9c11-a26ecbded5c3" xmlns:ns3="09bc02a0-1bd8-43ac-9b2b-ec81f331de42" targetNamespace="http://schemas.microsoft.com/office/2006/metadata/properties" ma:root="true" ma:fieldsID="efa1445ab4cc303f9eb89c602e67ecd1" ns2:_="" ns3:_="">
    <xsd:import namespace="3beec907-3983-4d0d-9c11-a26ecbded5c3"/>
    <xsd:import namespace="09bc02a0-1bd8-43ac-9b2b-ec81f331de42"/>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beec907-3983-4d0d-9c11-a26ecbded5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Location" ma:index="16" nillable="true" ma:displayName="Location" ma:internalName="MediaServiceLocation" ma:readOnly="true">
      <xsd:simpleType>
        <xsd:restriction base="dms:Text"/>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9f123c60-6d59-4beb-a46f-4c7d903a1f29"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2"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3"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09bc02a0-1bd8-43ac-9b2b-ec81f331de42" elementFormDefault="qualified">
    <xsd:import namespace="http://schemas.microsoft.com/office/2006/documentManagement/types"/>
    <xsd:import namespace="http://schemas.microsoft.com/office/infopath/2007/PartnerControls"/>
    <xsd:element name="SharedWithUsers" ma:index="17"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Shared With Details" ma:internalName="SharedWithDetails" ma:readOnly="true">
      <xsd:simpleType>
        <xsd:restriction base="dms:Note">
          <xsd:maxLength value="255"/>
        </xsd:restriction>
      </xsd:simpleType>
    </xsd:element>
    <xsd:element name="TaxCatchAll" ma:index="21" nillable="true" ma:displayName="Taxonomy Catch All Column" ma:hidden="true" ma:list="{d814ff74-9b60-407f-9a54-265f8b440b79}" ma:internalName="TaxCatchAll" ma:showField="CatchAllData" ma:web="09bc02a0-1bd8-43ac-9b2b-ec81f331de4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3beec907-3983-4d0d-9c11-a26ecbded5c3">
      <Terms xmlns="http://schemas.microsoft.com/office/infopath/2007/PartnerControls"/>
    </lcf76f155ced4ddcb4097134ff3c332f>
    <TaxCatchAll xmlns="09bc02a0-1bd8-43ac-9b2b-ec81f331de42" xsi:nil="true"/>
    <SharedWithUsers xmlns="09bc02a0-1bd8-43ac-9b2b-ec81f331de42">
      <UserInfo>
        <DisplayName>Abbott, Claire (DESE)</DisplayName>
        <AccountId>19</AccountId>
        <AccountType/>
      </UserInfo>
    </SharedWithUsers>
  </documentManagement>
</p:properties>
</file>

<file path=customXml/itemProps1.xml><?xml version="1.0" encoding="utf-8"?>
<ds:datastoreItem xmlns:ds="http://schemas.openxmlformats.org/officeDocument/2006/customXml" ds:itemID="{CDEB5951-CBF4-4A99-AD74-AC70C1F5345A}">
  <ds:schemaRefs>
    <ds:schemaRef ds:uri="09bc02a0-1bd8-43ac-9b2b-ec81f331de42"/>
    <ds:schemaRef ds:uri="3beec907-3983-4d0d-9c11-a26ecbded5c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02B7FDF8-D0F4-4BA6-8C22-420E833A7F47}">
  <ds:schemaRefs>
    <ds:schemaRef ds:uri="http://schemas.microsoft.com/sharepoint/v3/contenttype/forms"/>
  </ds:schemaRefs>
</ds:datastoreItem>
</file>

<file path=customXml/itemProps3.xml><?xml version="1.0" encoding="utf-8"?>
<ds:datastoreItem xmlns:ds="http://schemas.openxmlformats.org/officeDocument/2006/customXml" ds:itemID="{B51DCC45-D3AD-47D2-B841-C50F84A5C2F4}">
  <ds:schemaRefs>
    <ds:schemaRef ds:uri="http://purl.org/dc/elements/1.1/"/>
    <ds:schemaRef ds:uri="http://schemas.microsoft.com/office/2006/documentManagement/types"/>
    <ds:schemaRef ds:uri="http://schemas.microsoft.com/office/2006/metadata/properties"/>
    <ds:schemaRef ds:uri="http://www.w3.org/XML/1998/namespace"/>
    <ds:schemaRef ds:uri="http://schemas.microsoft.com/office/infopath/2007/PartnerControls"/>
    <ds:schemaRef ds:uri="09bc02a0-1bd8-43ac-9b2b-ec81f331de42"/>
    <ds:schemaRef ds:uri="http://purl.org/dc/terms/"/>
    <ds:schemaRef ds:uri="http://schemas.openxmlformats.org/package/2006/metadata/core-properties"/>
    <ds:schemaRef ds:uri="3beec907-3983-4d0d-9c11-a26ecbded5c3"/>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1</TotalTime>
  <Words>662</Words>
  <Application>Microsoft Office PowerPoint</Application>
  <PresentationFormat>Custom</PresentationFormat>
  <Paragraphs>79</Paragraphs>
  <Slides>10</Slides>
  <Notes>8</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10</vt:i4>
      </vt:variant>
    </vt:vector>
  </HeadingPairs>
  <TitlesOfParts>
    <vt:vector size="21" baseType="lpstr">
      <vt:lpstr>Agrandir Narrow</vt:lpstr>
      <vt:lpstr>Agrandir Grand</vt:lpstr>
      <vt:lpstr>Codec Pro ExtraBold</vt:lpstr>
      <vt:lpstr>Arial</vt:lpstr>
      <vt:lpstr>Calibri</vt:lpstr>
      <vt:lpstr>Aptos</vt:lpstr>
      <vt:lpstr>Codec Pro ExtraBold Italics</vt:lpstr>
      <vt:lpstr>Open Sauce</vt:lpstr>
      <vt:lpstr>Open Sauce Bold</vt:lpstr>
      <vt:lpstr>Canva Sans</vt:lpstr>
      <vt:lpstr>Office Theme</vt:lpstr>
      <vt:lpstr>Early Literacy Consortium Grant</vt:lpstr>
      <vt:lpstr>Agenda</vt:lpstr>
      <vt:lpstr>Overview of the  Grant’s Purpose</vt:lpstr>
      <vt:lpstr>How can consortia reach those goals?</vt:lpstr>
      <vt:lpstr>APPLICANT CATEGORIES</vt:lpstr>
      <vt:lpstr>Other Considerations</vt:lpstr>
      <vt:lpstr>Application Process</vt:lpstr>
      <vt:lpstr>A note about the timeline for funding</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Early Literacy Consortium Grant</dc:title>
  <dc:creator>DESE</dc:creator>
  <cp:lastModifiedBy>Zou, Dong (EOE)</cp:lastModifiedBy>
  <cp:revision>2</cp:revision>
  <dcterms:created xsi:type="dcterms:W3CDTF">2024-08-15T15:26:45Z</dcterms:created>
  <dcterms:modified xsi:type="dcterms:W3CDTF">2024-08-16T16:44:47Z</dcterms:modified>
  <dc:identifier/>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etadate">
    <vt:lpwstr>Aug 16 2024 12:00AM</vt:lpwstr>
  </property>
</Properties>
</file>