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Economica"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Proxima Nova" panose="020B0604020202020204"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lanc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6C377-F88B-46D4-95B6-D56963C5B688}" v="2" dt="2022-06-06T19:13:14.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20" autoAdjust="0"/>
  </p:normalViewPr>
  <p:slideViewPr>
    <p:cSldViewPr snapToGrid="0">
      <p:cViewPr varScale="1">
        <p:scale>
          <a:sx n="93" d="100"/>
          <a:sy n="93" d="100"/>
        </p:scale>
        <p:origin x="204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oe.mass.edu/edeval/training-resourc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e.mass.edu/edeval/resources/calibr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d8c90a32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d8c90a32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latin typeface="Calibri"/>
                <a:ea typeface="Calibri"/>
                <a:cs typeface="Calibri"/>
                <a:sym typeface="Calibri"/>
              </a:rPr>
              <a:t>Key points:</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This presentation is provides an overview for Massachusetts school-based educators and evaluators on key priorities and recommendations for educator evaluation.</a:t>
            </a: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It outlines Focus Indicators on which educators and evaluators can prioritize feedback and support, includes high-level information on the “what, why, and how” of the five-step cycle, and names specific considerations </a:t>
            </a:r>
            <a:r>
              <a:rPr lang="en-US" sz="1000" dirty="0">
                <a:solidFill>
                  <a:schemeClr val="dk1"/>
                </a:solidFill>
                <a:latin typeface="Calibri"/>
                <a:ea typeface="Calibri"/>
                <a:cs typeface="Calibri"/>
                <a:sym typeface="Calibri"/>
              </a:rPr>
              <a:t>for supporting and developing culturally </a:t>
            </a:r>
            <a:r>
              <a:rPr lang="en-US" sz="1000">
                <a:solidFill>
                  <a:schemeClr val="dk1"/>
                </a:solidFill>
                <a:latin typeface="Calibri"/>
                <a:ea typeface="Calibri"/>
                <a:cs typeface="Calibri"/>
                <a:sym typeface="Calibri"/>
              </a:rPr>
              <a:t>responsive practice.</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solidFill>
                  <a:schemeClr val="dk1"/>
                </a:solidFill>
                <a:latin typeface="Calibri"/>
                <a:ea typeface="Calibri"/>
                <a:cs typeface="Calibri"/>
                <a:sym typeface="Calibri"/>
              </a:rPr>
              <a:t>For more in-depth information on Educator Evaluation in Massachusetts, please see the following recommended resources: The Model System (online module) and Training Workshops for Teachers (both available </a:t>
            </a:r>
            <a:r>
              <a:rPr lang="en" sz="1000" u="none"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here</a:t>
            </a:r>
            <a:r>
              <a:rPr lang="en-US" sz="1000" u="none" dirty="0">
                <a:solidFill>
                  <a:schemeClr val="tx1"/>
                </a:solidFill>
                <a:latin typeface="Calibri"/>
                <a:ea typeface="Calibri"/>
                <a:cs typeface="Calibri"/>
                <a:sym typeface="Calibri"/>
              </a:rPr>
              <a:t>: </a:t>
            </a:r>
            <a:r>
              <a:rPr lang="en-US" sz="1000" dirty="0">
                <a:solidFill>
                  <a:schemeClr val="dk1"/>
                </a:solidFill>
                <a:latin typeface="Calibri"/>
                <a:ea typeface="Calibri"/>
                <a:cs typeface="Calibri"/>
                <a:sym typeface="Calibri"/>
              </a:rPr>
              <a:t>https://www.doe.mass.edu/edeval/training-resources.html). </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e4f42996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ce4f42996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latin typeface="Calibri"/>
                <a:ea typeface="Calibri"/>
                <a:cs typeface="Calibri"/>
                <a:sym typeface="Calibri"/>
              </a:rPr>
              <a:t>Key points:</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The 5-Step Cycle is central to the educator evaluation framework. It positions educators as the drivers of their professional growth by prioritizing self-reflection and goal-setting. Being cyclical reiterates that, like students, educators should have continuous opportunities to learn and grow as professionals.</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Educators are encouraged to approach this process with an eye toward: how can I engage in this process to cultivate meaningful feedback and support that strengthens my practice?</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The next set of slides provide specific recommendations for the Educator and Evaluator in implementing each step of the cycle in a way that supports culturally responsive practice and meaningful feedback.</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e4f42996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ce4f42996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ce4f42996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ce4f42996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ce4f429965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ce4f429965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e4f429965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e4f429965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ce4f429965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ce4f42996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e4f429965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ce4f429965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e4f429965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e4f42996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As we strive to create more equitable, culturally responsive schools and classrooms for all, this resource supports educators and evaluators to leverage the educator evaluation process to support meaningful supervision, feedback, and evaluation practices.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e4f429965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e4f42996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Additional resources:</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Teacher and Principal Advisory Cabinets: </a:t>
            </a:r>
            <a:r>
              <a:rPr lang="en-US" sz="1000" u="none" dirty="0">
                <a:solidFill>
                  <a:schemeClr val="hlink"/>
                </a:solidFill>
                <a:latin typeface="Calibri"/>
                <a:ea typeface="Calibri"/>
                <a:cs typeface="Calibri"/>
                <a:sym typeface="Calibri"/>
              </a:rPr>
              <a:t>https://www.doe.mass.edu/amazingeducators/cabinets/</a:t>
            </a:r>
            <a:endParaRPr sz="1000" u="none"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OPTIC Content Fellows/</a:t>
            </a:r>
            <a:r>
              <a:rPr lang="en" sz="1000" u="none"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Calibration</a:t>
            </a:r>
            <a:r>
              <a:rPr lang="en" sz="1000" u="none" dirty="0">
                <a:solidFill>
                  <a:schemeClr val="tx1"/>
                </a:solidFill>
                <a:latin typeface="Calibri"/>
                <a:ea typeface="Calibri"/>
                <a:cs typeface="Calibri"/>
                <a:sym typeface="Calibri"/>
              </a:rPr>
              <a:t> </a:t>
            </a:r>
            <a:r>
              <a:rPr lang="en" sz="1000" u="none" dirty="0">
                <a:latin typeface="Calibri"/>
                <a:ea typeface="Calibri"/>
                <a:cs typeface="Calibri"/>
                <a:sym typeface="Calibri"/>
              </a:rPr>
              <a:t>resources</a:t>
            </a:r>
            <a:r>
              <a:rPr lang="en" sz="1000" dirty="0">
                <a:latin typeface="Calibri"/>
                <a:ea typeface="Calibri"/>
                <a:cs typeface="Calibri"/>
                <a:sym typeface="Calibri"/>
              </a:rPr>
              <a:t>: </a:t>
            </a:r>
            <a:r>
              <a:rPr lang="en-US" sz="1000" dirty="0">
                <a:latin typeface="Calibri"/>
                <a:ea typeface="Calibri"/>
                <a:cs typeface="Calibri"/>
                <a:sym typeface="Calibri"/>
              </a:rPr>
              <a:t>https://www.doe.mass.edu/edeval/resources/calibration/</a:t>
            </a:r>
            <a:endParaRPr sz="1000" dirty="0">
              <a:highlight>
                <a:srgbClr val="FFFF00"/>
              </a:highlight>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ce4f42996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ce4f42996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e4f429965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e4f429965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roxima Nova"/>
                <a:ea typeface="Proxima Nova"/>
                <a:cs typeface="Proxima Nova"/>
                <a:sym typeface="Proxima Nova"/>
              </a:rPr>
              <a:t>Key points:</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The purpose of educator evaluation in Massachusetts is to ensure that each and every student has equitable access to excellent educators. </a:t>
            </a:r>
            <a:endParaRPr>
              <a:latin typeface="Proxima Nova"/>
              <a:ea typeface="Proxima Nova"/>
              <a:cs typeface="Proxima Nova"/>
              <a:sym typeface="Proxima Nova"/>
            </a:endParaRPr>
          </a:p>
          <a:p>
            <a:pPr marL="457200" lvl="0" indent="-298450" algn="l" rtl="0">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resource outlines priorities and recommendations for implementing this framework in a way that is meaningful, supportive, and culturally responsive for all.</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d8c90a32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d8c90a3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latin typeface="Proxima Nova"/>
                <a:ea typeface="Proxima Nova"/>
                <a:cs typeface="Proxima Nova"/>
                <a:sym typeface="Proxima Nova"/>
              </a:rPr>
              <a:t>Key points:</a:t>
            </a:r>
            <a:endParaRPr sz="1000" dirty="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The 2020-21 Principal and Teacher Advisory Cabinets advised DESE on the characteristics of culturally responsive educator evaluation. From these conversations, several priorities emerged for implementation of the MA Educator Evaluation Framework:</a:t>
            </a:r>
          </a:p>
          <a:p>
            <a:pPr marL="914400" lvl="1" indent="-292100" algn="l" rtl="0">
              <a:spcBef>
                <a:spcPts val="0"/>
              </a:spcBef>
              <a:spcAft>
                <a:spcPts val="0"/>
              </a:spcAft>
              <a:buClr>
                <a:schemeClr val="dk1"/>
              </a:buClr>
              <a:buSzPts val="1000"/>
              <a:buFont typeface="Proxima Nova"/>
              <a:buChar char="●"/>
            </a:pPr>
            <a:r>
              <a:rPr lang="en" sz="1000" b="1" dirty="0">
                <a:solidFill>
                  <a:schemeClr val="dk1"/>
                </a:solidFill>
                <a:latin typeface="Proxima Nova"/>
                <a:ea typeface="Proxima Nova"/>
                <a:cs typeface="Proxima Nova"/>
                <a:sym typeface="Proxima Nova"/>
              </a:rPr>
              <a:t>Collaboration: </a:t>
            </a:r>
            <a:r>
              <a:rPr lang="en" sz="1000" dirty="0">
                <a:solidFill>
                  <a:schemeClr val="dk1"/>
                </a:solidFill>
                <a:latin typeface="Proxima Nova"/>
                <a:ea typeface="Proxima Nova"/>
                <a:cs typeface="Proxima Nova"/>
                <a:sym typeface="Proxima Nova"/>
              </a:rPr>
              <a:t>Educator evaluation should be a collaborative, partnership-based process that promotes educator growth. This means prioritizing communication, building trusting relationships, and ensuring that the educator’s voice is heard.</a:t>
            </a:r>
            <a:endParaRPr sz="1000" dirty="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b="1" dirty="0">
                <a:solidFill>
                  <a:schemeClr val="dk1"/>
                </a:solidFill>
                <a:latin typeface="Proxima Nova"/>
                <a:ea typeface="Proxima Nova"/>
                <a:cs typeface="Proxima Nova"/>
                <a:sym typeface="Proxima Nova"/>
              </a:rPr>
              <a:t>Coherence: </a:t>
            </a:r>
            <a:r>
              <a:rPr lang="en" sz="1000" dirty="0">
                <a:solidFill>
                  <a:schemeClr val="dk1"/>
                </a:solidFill>
                <a:latin typeface="Proxima Nova"/>
                <a:ea typeface="Proxima Nova"/>
                <a:cs typeface="Proxima Nova"/>
                <a:sym typeface="Proxima Nova"/>
              </a:rPr>
              <a:t>For educator evaluation to be meaningful and supportive, it should promote greater coherence between educator goals and school and district priorities. Aligning goal-setting, evidence collection, professional learning, and feedback to the 2021-22 Focus Indicators can promote a more streamlined, simplified, and supportive process.</a:t>
            </a:r>
            <a:endParaRPr sz="1000" dirty="0">
              <a:solidFill>
                <a:schemeClr val="dk1"/>
              </a:solidFill>
              <a:latin typeface="Proxima Nova"/>
              <a:ea typeface="Proxima Nova"/>
              <a:cs typeface="Proxima Nova"/>
              <a:sym typeface="Proxima Nova"/>
            </a:endParaRPr>
          </a:p>
          <a:p>
            <a:pPr marL="914400" lvl="1" indent="-292100" algn="l" rtl="0">
              <a:spcBef>
                <a:spcPts val="0"/>
              </a:spcBef>
              <a:spcAft>
                <a:spcPts val="0"/>
              </a:spcAft>
              <a:buClr>
                <a:schemeClr val="dk1"/>
              </a:buClr>
              <a:buSzPts val="1000"/>
              <a:buFont typeface="Proxima Nova"/>
              <a:buChar char="○"/>
            </a:pPr>
            <a:r>
              <a:rPr lang="en" sz="1000" b="1" dirty="0">
                <a:solidFill>
                  <a:schemeClr val="dk1"/>
                </a:solidFill>
                <a:latin typeface="Proxima Nova"/>
                <a:ea typeface="Proxima Nova"/>
                <a:cs typeface="Proxima Nova"/>
                <a:sym typeface="Proxima Nova"/>
              </a:rPr>
              <a:t>Cultural Responsiveness:</a:t>
            </a:r>
            <a:r>
              <a:rPr lang="en" sz="1000" dirty="0">
                <a:solidFill>
                  <a:schemeClr val="dk1"/>
                </a:solidFill>
                <a:latin typeface="Proxima Nova"/>
                <a:ea typeface="Proxima Nova"/>
                <a:cs typeface="Proxima Nova"/>
                <a:sym typeface="Proxima Nova"/>
              </a:rPr>
              <a:t> Educator evaluation can support efforts towards more equitable and culturally responsive schools and classrooms and should be implemented in a way that attends to a culturally responsive and bias-free process.</a:t>
            </a: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dirty="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At the center, and guiding the work, is a focus on advancing equity and social justice in student outcomes.</a:t>
            </a: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000" dirty="0">
              <a:solidFill>
                <a:schemeClr val="dk1"/>
              </a:solidFill>
              <a:latin typeface="Proxima Nova"/>
              <a:ea typeface="Proxima Nova"/>
              <a:cs typeface="Proxima Nova"/>
              <a:sym typeface="Proxima Nova"/>
            </a:endParaRPr>
          </a:p>
          <a:p>
            <a:pPr marL="0" lvl="0" indent="0" algn="l" rtl="0">
              <a:spcBef>
                <a:spcPts val="0"/>
              </a:spcBef>
              <a:spcAft>
                <a:spcPts val="0"/>
              </a:spcAft>
              <a:buNone/>
            </a:pPr>
            <a:r>
              <a:rPr lang="en" sz="1000" dirty="0">
                <a:solidFill>
                  <a:schemeClr val="dk1"/>
                </a:solidFill>
                <a:latin typeface="Proxima Nova"/>
                <a:ea typeface="Proxima Nova"/>
                <a:cs typeface="Proxima Nova"/>
                <a:sym typeface="Proxima Nova"/>
              </a:rPr>
              <a:t>Additional resources:</a:t>
            </a:r>
            <a:endParaRPr sz="1000" dirty="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DESE’s </a:t>
            </a:r>
            <a:r>
              <a:rPr lang="en" sz="1000" u="sng" dirty="0">
                <a:solidFill>
                  <a:schemeClr val="hlink"/>
                </a:solidFill>
                <a:latin typeface="Proxima Nova"/>
                <a:ea typeface="Proxima Nova"/>
                <a:cs typeface="Proxima Nova"/>
                <a:sym typeface="Proxima Nova"/>
              </a:rPr>
              <a:t>Culturally Responsive Teaching and Leading</a:t>
            </a:r>
            <a:r>
              <a:rPr lang="en" sz="1000" dirty="0">
                <a:solidFill>
                  <a:schemeClr val="dk1"/>
                </a:solidFill>
                <a:latin typeface="Proxima Nova"/>
                <a:ea typeface="Proxima Nova"/>
                <a:cs typeface="Proxima Nova"/>
                <a:sym typeface="Proxima Nova"/>
              </a:rPr>
              <a:t>: </a:t>
            </a:r>
            <a:r>
              <a:rPr lang="en-US" sz="1000" dirty="0">
                <a:solidFill>
                  <a:schemeClr val="dk1"/>
                </a:solidFill>
                <a:latin typeface="Proxima Nova"/>
                <a:ea typeface="Proxima Nova"/>
                <a:cs typeface="Proxima Nova"/>
                <a:sym typeface="Proxima Nova"/>
              </a:rPr>
              <a:t>https://www.doe.mass.edu/instruction/crdw/</a:t>
            </a:r>
            <a:endParaRPr sz="1000" dirty="0">
              <a:solidFill>
                <a:schemeClr val="dk1"/>
              </a:solidFill>
              <a:latin typeface="Proxima Nova"/>
              <a:ea typeface="Proxima Nova"/>
              <a:cs typeface="Proxima Nova"/>
              <a:sym typeface="Proxima Nova"/>
            </a:endParaRPr>
          </a:p>
          <a:p>
            <a:pPr marL="457200" lvl="0" indent="-292100" algn="l" rtl="0">
              <a:spcBef>
                <a:spcPts val="0"/>
              </a:spcBef>
              <a:spcAft>
                <a:spcPts val="0"/>
              </a:spcAft>
              <a:buClr>
                <a:schemeClr val="dk1"/>
              </a:buClr>
              <a:buSzPts val="1000"/>
              <a:buFont typeface="Proxima Nova"/>
              <a:buChar char="●"/>
            </a:pPr>
            <a:r>
              <a:rPr lang="en" sz="1000" i="1" dirty="0">
                <a:solidFill>
                  <a:schemeClr val="dk1"/>
                </a:solidFill>
                <a:latin typeface="Proxima Nova"/>
                <a:ea typeface="Proxima Nova"/>
                <a:cs typeface="Proxima Nova"/>
                <a:sym typeface="Proxima Nova"/>
              </a:rPr>
              <a:t>Teacher Evaluation as Cultural Practice: A Framework for Equity and Excellence</a:t>
            </a:r>
            <a:r>
              <a:rPr lang="en" sz="1000" dirty="0">
                <a:solidFill>
                  <a:schemeClr val="dk1"/>
                </a:solidFill>
                <a:latin typeface="Proxima Nova"/>
                <a:ea typeface="Proxima Nova"/>
                <a:cs typeface="Proxima Nova"/>
                <a:sym typeface="Proxima Nova"/>
              </a:rPr>
              <a:t> by Maria del Carmen Salazar and Jessica Lerner)</a:t>
            </a:r>
            <a:endParaRPr sz="1000" dirty="0">
              <a:solidFill>
                <a:schemeClr val="dk1"/>
              </a:solidFill>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e4f429965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e4f42996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dirty="0">
                <a:solidFill>
                  <a:schemeClr val="dk1"/>
                </a:solidFill>
                <a:latin typeface="Proxima Nova"/>
                <a:ea typeface="Proxima Nova"/>
                <a:cs typeface="Proxima Nova"/>
                <a:sym typeface="Proxima Nova"/>
              </a:rPr>
              <a:t>Key points:</a:t>
            </a:r>
            <a:endParaRPr sz="1000" dirty="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DESE has a longstanding recommendation to prioritize practices from the Model Rubrics for goal-setting, feedback, and professional learning.</a:t>
            </a:r>
          </a:p>
          <a:p>
            <a:pPr marL="457200" lvl="0" indent="-292100" algn="l" rtl="0">
              <a:lnSpc>
                <a:spcPct val="115000"/>
              </a:lnSpc>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In support of this, the Center for Instructional Support has identified six</a:t>
            </a:r>
            <a:r>
              <a:rPr lang="en" sz="1000" b="1" dirty="0">
                <a:solidFill>
                  <a:schemeClr val="dk1"/>
                </a:solidFill>
                <a:latin typeface="Proxima Nova"/>
                <a:ea typeface="Proxima Nova"/>
                <a:cs typeface="Proxima Nova"/>
                <a:sym typeface="Proxima Nova"/>
              </a:rPr>
              <a:t> Focus Indicators</a:t>
            </a:r>
            <a:r>
              <a:rPr lang="en" sz="1000" dirty="0">
                <a:solidFill>
                  <a:schemeClr val="dk1"/>
                </a:solidFill>
                <a:latin typeface="Proxima Nova"/>
                <a:ea typeface="Proxima Nova"/>
                <a:cs typeface="Proxima Nova"/>
                <a:sym typeface="Proxima Nova"/>
              </a:rPr>
              <a:t> for Teachers and Administrators representing the </a:t>
            </a:r>
            <a:r>
              <a:rPr lang="en" sz="1000" i="1" dirty="0">
                <a:solidFill>
                  <a:schemeClr val="dk1"/>
                </a:solidFill>
                <a:latin typeface="Proxima Nova"/>
                <a:ea typeface="Proxima Nova"/>
                <a:cs typeface="Proxima Nova"/>
                <a:sym typeface="Proxima Nova"/>
              </a:rPr>
              <a:t>highest priority practices for the </a:t>
            </a:r>
            <a:r>
              <a:rPr lang="en-US" sz="1000" i="1" dirty="0">
                <a:solidFill>
                  <a:schemeClr val="dk1"/>
                </a:solidFill>
                <a:latin typeface="Proxima Nova"/>
                <a:ea typeface="Proxima Nova"/>
                <a:cs typeface="Proxima Nova"/>
                <a:sym typeface="Proxima Nova"/>
              </a:rPr>
              <a:t>2022-23 school year. </a:t>
            </a:r>
            <a:r>
              <a:rPr lang="en-US" sz="1000" i="0" dirty="0">
                <a:solidFill>
                  <a:schemeClr val="dk1"/>
                </a:solidFill>
                <a:latin typeface="Proxima Nova"/>
                <a:ea typeface="Proxima Nova"/>
                <a:cs typeface="Proxima Nova"/>
                <a:sym typeface="Proxima Nova"/>
              </a:rPr>
              <a:t>These Focus Indicators have remained largely consistent since 2020-2021 as educators continue to address the disruptions caused by the COVID-19 pandemic. </a:t>
            </a:r>
            <a:endParaRPr sz="1000" i="0" dirty="0">
              <a:solidFill>
                <a:schemeClr val="dk1"/>
              </a:solidFill>
              <a:latin typeface="Proxima Nova"/>
              <a:ea typeface="Proxima Nova"/>
              <a:cs typeface="Proxima Nova"/>
              <a:sym typeface="Proxima Nova"/>
            </a:endParaRPr>
          </a:p>
          <a:p>
            <a:pPr marL="457200" lvl="0" indent="-292100" algn="l" rtl="0">
              <a:lnSpc>
                <a:spcPct val="115000"/>
              </a:lnSpc>
              <a:spcBef>
                <a:spcPts val="0"/>
              </a:spcBef>
              <a:spcAft>
                <a:spcPts val="0"/>
              </a:spcAft>
              <a:buClr>
                <a:schemeClr val="dk1"/>
              </a:buClr>
              <a:buSzPts val="1000"/>
              <a:buFont typeface="Proxima Nova"/>
              <a:buChar char="●"/>
            </a:pPr>
            <a:r>
              <a:rPr lang="en" sz="1000" dirty="0">
                <a:solidFill>
                  <a:schemeClr val="dk1"/>
                </a:solidFill>
                <a:latin typeface="Proxima Nova"/>
                <a:ea typeface="Proxima Nova"/>
                <a:cs typeface="Proxima Nova"/>
                <a:sym typeface="Proxima Nova"/>
              </a:rPr>
              <a:t>Because teachers and administrators depend on one another to be effective in meeting the needs of every student, the Focus Indicators for teachers and administrators are complimentary.</a:t>
            </a:r>
            <a:endParaRPr sz="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e4f429965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e4f42996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solidFill>
                  <a:schemeClr val="dk1"/>
                </a:solidFill>
                <a:latin typeface="Calibri"/>
                <a:ea typeface="Calibri"/>
                <a:cs typeface="Calibri"/>
                <a:sym typeface="Calibri"/>
              </a:rPr>
              <a:t>Key points:</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The six focus indicators for teachers are Curriculum &amp; Planning, Instruction, Learning Environment, Family Collaboration, Reflection, and Professional Collaboration.</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Key practices associated with each Indicator underscore specific practices for culturally responsive teaching. Focus points for Feedback, Collaboration, and Support include examples of specific applications of each practice for supportive feedback and collaboration.</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dirty="0">
                <a:solidFill>
                  <a:schemeClr val="dk1"/>
                </a:solidFill>
                <a:latin typeface="Calibri"/>
                <a:ea typeface="Calibri"/>
                <a:cs typeface="Calibri"/>
                <a:sym typeface="Calibri"/>
              </a:rPr>
              <a:t>Educators are encouraged to use these Indicators in their self-assessment, and to guide goal-setting and evidence collection throughout the year. Centering goal setting and collaboration within these six areas will help to bring educator communities together around critical teaching practices this year, focus professional learning supports, and target feedback in the most essential areas of practice.</a:t>
            </a:r>
            <a:endParaRPr sz="1000" dirty="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solidFill>
                  <a:schemeClr val="dk1"/>
                </a:solidFill>
                <a:latin typeface="Calibri"/>
                <a:ea typeface="Calibri"/>
                <a:cs typeface="Calibri"/>
                <a:sym typeface="Calibri"/>
              </a:rPr>
              <a:t>Download the Focus Indicators for Teachers in 2021-22</a:t>
            </a:r>
            <a:r>
              <a:rPr lang="en-US" sz="1000" dirty="0">
                <a:solidFill>
                  <a:schemeClr val="dk1"/>
                </a:solidFill>
                <a:latin typeface="Calibri"/>
                <a:ea typeface="Calibri"/>
                <a:cs typeface="Calibri"/>
                <a:sym typeface="Calibri"/>
              </a:rPr>
              <a:t>: https://www.doe.mass.edu/edeval/implementation/  </a:t>
            </a:r>
            <a:endParaRPr sz="1000" dirty="0">
              <a:solidFill>
                <a:schemeClr val="dk1"/>
              </a:solidFill>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e4f429965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e4f429965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dirty="0">
                <a:latin typeface="Calibri"/>
                <a:ea typeface="Calibri"/>
                <a:cs typeface="Calibri"/>
                <a:sym typeface="Calibri"/>
              </a:rPr>
              <a:t>Key points:</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The six focus indicators for administrators are Curriculum, Instruction, Environment, Human Resources Management and Development, Family Communication, and </a:t>
            </a:r>
            <a:r>
              <a:rPr lang="en-US" sz="1000" dirty="0">
                <a:latin typeface="Calibri"/>
                <a:ea typeface="Calibri"/>
                <a:cs typeface="Calibri"/>
                <a:sym typeface="Calibri"/>
              </a:rPr>
              <a:t>Continuous Learning.</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These Indicators not only reflect critical leadership practices specific to the 2020-21 school year, they are complementary and supportive of those Focus Indicators for Teachers, underscoring the importance of supportive leadership for effective teaching and learning.</a:t>
            </a:r>
            <a:endParaRPr sz="1000" dirty="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 sz="1000" dirty="0">
                <a:latin typeface="Calibri"/>
                <a:ea typeface="Calibri"/>
                <a:cs typeface="Calibri"/>
                <a:sym typeface="Calibri"/>
              </a:rPr>
              <a:t>Administrators are also encouraged to use these Indicators in their self-assessment, and to guide goal-setting and evidence collection throughout the year. Centering goal setting and collaboration within these six areas will help to bring administrator communities together around critical leadership practices this year, focus professional learning supports, and target feedback in the most essential areas of practice.</a:t>
            </a:r>
            <a:endParaRPr sz="1000" dirty="0">
              <a:latin typeface="Calibri"/>
              <a:ea typeface="Calibri"/>
              <a:cs typeface="Calibri"/>
              <a:sym typeface="Calibri"/>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Calibri"/>
              <a:buChar char="●"/>
              <a:tabLst/>
              <a:defRPr/>
            </a:pPr>
            <a:r>
              <a:rPr lang="en" sz="1000" dirty="0">
                <a:latin typeface="Calibri"/>
                <a:ea typeface="Calibri"/>
                <a:cs typeface="Calibri"/>
                <a:sym typeface="Calibri"/>
              </a:rPr>
              <a:t>Download the Focus Indicators for Teachers and Administrators in 2020-21: </a:t>
            </a:r>
            <a:r>
              <a:rPr lang="en-US" sz="1000" dirty="0">
                <a:solidFill>
                  <a:schemeClr val="dk1"/>
                </a:solidFill>
                <a:latin typeface="Calibri"/>
                <a:ea typeface="Calibri"/>
                <a:cs typeface="Calibri"/>
                <a:sym typeface="Calibri"/>
              </a:rPr>
              <a:t>https://www.doe.mass.edu/edeval/implementation/  </a:t>
            </a:r>
          </a:p>
          <a:p>
            <a:pPr marL="165100" lvl="0" indent="0" algn="l" rtl="0">
              <a:lnSpc>
                <a:spcPct val="115000"/>
              </a:lnSpc>
              <a:spcBef>
                <a:spcPts val="0"/>
              </a:spcBef>
              <a:spcAft>
                <a:spcPts val="0"/>
              </a:spcAft>
              <a:buSzPts val="1000"/>
              <a:buFont typeface="Calibri"/>
              <a:buNone/>
            </a:pPr>
            <a:endParaRPr sz="10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doe.mass.edu/edeval/implementa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doe.mass.edu/edeval/implement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doe.mass.edu/edeval/implementation/" TargetMode="External"/><Relationship Id="rId7" Type="http://schemas.openxmlformats.org/officeDocument/2006/relationships/hyperlink" Target="https://www.doe.mass.edu/covid19/on-desktop/roadma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doe.mass.edu/ele/blueprint/" TargetMode="External"/><Relationship Id="rId5" Type="http://schemas.openxmlformats.org/officeDocument/2006/relationships/hyperlink" Target="https://www.doe.mass.edu/edeffectiveness/prof-learning/crt-videos/" TargetMode="External"/><Relationship Id="rId4" Type="http://schemas.openxmlformats.org/officeDocument/2006/relationships/hyperlink" Target="http://www.ma-optic.com/wp-content/uploads/2021/05/OPTIC-Content-Fellows-Facilitators-Guide_Final.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dirty="0">
                <a:solidFill>
                  <a:schemeClr val="accent5"/>
                </a:solidFill>
              </a:rPr>
              <a:t>Educator Evaluation</a:t>
            </a:r>
            <a:endParaRPr b="1" dirty="0">
              <a:solidFill>
                <a:schemeClr val="accent5"/>
              </a:solidFill>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Overview for MA Educators and Evaluators</a:t>
            </a:r>
            <a:endParaRPr/>
          </a:p>
        </p:txBody>
      </p:sp>
      <p:pic>
        <p:nvPicPr>
          <p:cNvPr id="3" name="Picture 2" descr="Educator Evaluation Implementation Resources logo">
            <a:extLst>
              <a:ext uri="{FF2B5EF4-FFF2-40B4-BE49-F238E27FC236}">
                <a16:creationId xmlns:a16="http://schemas.microsoft.com/office/drawing/2014/main" id="{7936700C-96D8-470F-B52D-225B640A4FA5}"/>
              </a:ext>
            </a:extLst>
          </p:cNvPr>
          <p:cNvPicPr>
            <a:picLocks noChangeAspect="1"/>
          </p:cNvPicPr>
          <p:nvPr/>
        </p:nvPicPr>
        <p:blipFill>
          <a:blip r:embed="rId3"/>
          <a:stretch>
            <a:fillRect/>
          </a:stretch>
        </p:blipFill>
        <p:spPr>
          <a:xfrm>
            <a:off x="6656844" y="259417"/>
            <a:ext cx="2187361" cy="5904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The 5-Step Cycle</a:t>
            </a:r>
            <a:endParaRPr>
              <a:solidFill>
                <a:schemeClr val="accent5"/>
              </a:solidFill>
            </a:endParaRPr>
          </a:p>
        </p:txBody>
      </p:sp>
      <p:sp>
        <p:nvSpPr>
          <p:cNvPr id="131" name="Google Shape;131;p23"/>
          <p:cNvSpPr txBox="1">
            <a:spLocks noGrp="1"/>
          </p:cNvSpPr>
          <p:nvPr>
            <p:ph type="body" idx="1"/>
          </p:nvPr>
        </p:nvSpPr>
        <p:spPr>
          <a:xfrm>
            <a:off x="4241900" y="1058375"/>
            <a:ext cx="4664100" cy="3700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dirty="0">
                <a:latin typeface="Proxima Nova"/>
                <a:ea typeface="Proxima Nova"/>
                <a:cs typeface="Proxima Nova"/>
                <a:sym typeface="Proxima Nova"/>
              </a:rPr>
              <a:t>The 5-Step Cycle is central to the educator evaluation framework. It positions educators as the drivers of their professional growth by prioritizing self-reflection and goal-setting.</a:t>
            </a:r>
            <a:endParaRPr dirty="0">
              <a:latin typeface="Proxima Nova"/>
              <a:ea typeface="Proxima Nova"/>
              <a:cs typeface="Proxima Nova"/>
              <a:sym typeface="Proxima Nova"/>
            </a:endParaRPr>
          </a:p>
          <a:p>
            <a:pPr marL="0" lvl="0" indent="0" algn="l" rtl="0">
              <a:spcBef>
                <a:spcPts val="1000"/>
              </a:spcBef>
              <a:spcAft>
                <a:spcPts val="0"/>
              </a:spcAft>
              <a:buClr>
                <a:schemeClr val="dk1"/>
              </a:buClr>
              <a:buSzPts val="1100"/>
              <a:buFont typeface="Arial"/>
              <a:buNone/>
            </a:pPr>
            <a:endParaRPr dirty="0">
              <a:latin typeface="Proxima Nova"/>
              <a:ea typeface="Proxima Nova"/>
              <a:cs typeface="Proxima Nova"/>
              <a:sym typeface="Proxima Nova"/>
            </a:endParaRPr>
          </a:p>
          <a:p>
            <a:pPr marL="0" lvl="0" indent="0" algn="ctr" rtl="0">
              <a:spcBef>
                <a:spcPts val="1000"/>
              </a:spcBef>
              <a:spcAft>
                <a:spcPts val="0"/>
              </a:spcAft>
              <a:buClr>
                <a:schemeClr val="dk1"/>
              </a:buClr>
              <a:buSzPts val="1100"/>
              <a:buFont typeface="Arial"/>
              <a:buNone/>
            </a:pPr>
            <a:r>
              <a:rPr lang="en" dirty="0">
                <a:latin typeface="Proxima Nova"/>
                <a:ea typeface="Proxima Nova"/>
                <a:cs typeface="Proxima Nova"/>
                <a:sym typeface="Proxima Nova"/>
              </a:rPr>
              <a:t>Educators are encouraged to approach this process with an eye toward: </a:t>
            </a:r>
            <a:endParaRPr dirty="0">
              <a:latin typeface="Proxima Nova"/>
              <a:ea typeface="Proxima Nova"/>
              <a:cs typeface="Proxima Nova"/>
              <a:sym typeface="Proxima Nova"/>
            </a:endParaRPr>
          </a:p>
          <a:p>
            <a:pPr marL="0" lvl="0" indent="0" algn="ctr" rtl="0">
              <a:spcBef>
                <a:spcPts val="0"/>
              </a:spcBef>
              <a:spcAft>
                <a:spcPts val="0"/>
              </a:spcAft>
              <a:buClr>
                <a:schemeClr val="dk1"/>
              </a:buClr>
              <a:buSzPts val="1100"/>
              <a:buFont typeface="Arial"/>
              <a:buNone/>
            </a:pPr>
            <a:r>
              <a:rPr lang="en" b="1" i="1" dirty="0">
                <a:latin typeface="Proxima Nova"/>
                <a:ea typeface="Proxima Nova"/>
                <a:cs typeface="Proxima Nova"/>
                <a:sym typeface="Proxima Nova"/>
              </a:rPr>
              <a:t>How can I engage in this process to cultivate meaningful feedback and support that strengthens my practice?</a:t>
            </a:r>
            <a:endParaRPr b="1" i="1" dirty="0">
              <a:latin typeface="Proxima Nova"/>
              <a:ea typeface="Proxima Nova"/>
              <a:cs typeface="Proxima Nova"/>
              <a:sym typeface="Proxima Nova"/>
            </a:endParaRPr>
          </a:p>
          <a:p>
            <a:pPr marL="0" lvl="0" indent="0" algn="l" rtl="0">
              <a:spcBef>
                <a:spcPts val="0"/>
              </a:spcBef>
              <a:spcAft>
                <a:spcPts val="1200"/>
              </a:spcAft>
              <a:buNone/>
            </a:pPr>
            <a:endParaRPr dirty="0"/>
          </a:p>
        </p:txBody>
      </p:sp>
      <p:pic>
        <p:nvPicPr>
          <p:cNvPr id="132" name="Google Shape;132;p23" descr="Self Assessment, Analysis, Goal Setting and Plan Development, Implementation of the Plan, Formative Assessment/Evaluation, Summative Evaluation"/>
          <p:cNvPicPr preferRelativeResize="0"/>
          <p:nvPr/>
        </p:nvPicPr>
        <p:blipFill>
          <a:blip r:embed="rId3">
            <a:alphaModFix/>
          </a:blip>
          <a:stretch>
            <a:fillRect/>
          </a:stretch>
        </p:blipFill>
        <p:spPr>
          <a:xfrm>
            <a:off x="0" y="1147225"/>
            <a:ext cx="3975517" cy="352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Self-Assessment</a:t>
            </a:r>
            <a:endParaRPr>
              <a:solidFill>
                <a:schemeClr val="accent5"/>
              </a:solidFill>
            </a:endParaRPr>
          </a:p>
        </p:txBody>
      </p:sp>
      <p:sp>
        <p:nvSpPr>
          <p:cNvPr id="138" name="Google Shape;138;p24"/>
          <p:cNvSpPr txBox="1">
            <a:spLocks noGrp="1"/>
          </p:cNvSpPr>
          <p:nvPr>
            <p:ph type="body" idx="1"/>
          </p:nvPr>
        </p:nvSpPr>
        <p:spPr>
          <a:xfrm>
            <a:off x="311700" y="1147225"/>
            <a:ext cx="6244200" cy="774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latin typeface="Proxima Nova"/>
                <a:ea typeface="Proxima Nova"/>
                <a:cs typeface="Proxima Nova"/>
                <a:sym typeface="Proxima Nova"/>
              </a:rPr>
              <a:t>The educator reflects on performance and feedback to inform goal-setting and plans for professional learning over the cycle</a:t>
            </a:r>
            <a:endParaRPr>
              <a:latin typeface="Proxima Nova"/>
              <a:ea typeface="Proxima Nova"/>
              <a:cs typeface="Proxima Nova"/>
              <a:sym typeface="Proxima Nova"/>
            </a:endParaRPr>
          </a:p>
        </p:txBody>
      </p:sp>
      <p:pic>
        <p:nvPicPr>
          <p:cNvPr id="139" name="Google Shape;139;p24" descr="Five-Step Cycle with Self-Assessment highlighted"/>
          <p:cNvPicPr preferRelativeResize="0"/>
          <p:nvPr/>
        </p:nvPicPr>
        <p:blipFill>
          <a:blip r:embed="rId3">
            <a:alphaModFix/>
          </a:blip>
          <a:stretch>
            <a:fillRect/>
          </a:stretch>
        </p:blipFill>
        <p:spPr>
          <a:xfrm>
            <a:off x="6665700" y="87300"/>
            <a:ext cx="2380100" cy="2101575"/>
          </a:xfrm>
          <a:prstGeom prst="rect">
            <a:avLst/>
          </a:prstGeom>
          <a:noFill/>
          <a:ln>
            <a:noFill/>
          </a:ln>
        </p:spPr>
      </p:pic>
      <p:sp>
        <p:nvSpPr>
          <p:cNvPr id="140" name="Google Shape;140;p24"/>
          <p:cNvSpPr/>
          <p:nvPr/>
        </p:nvSpPr>
        <p:spPr>
          <a:xfrm>
            <a:off x="0" y="2317050"/>
            <a:ext cx="4561200" cy="4020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FFFFFF"/>
                </a:solidFill>
                <a:latin typeface="Quattrocento Sans"/>
                <a:ea typeface="Quattrocento Sans"/>
                <a:cs typeface="Quattrocento Sans"/>
                <a:sym typeface="Quattrocento Sans"/>
              </a:rPr>
              <a:t>Recommendations for EDUCATORS:</a:t>
            </a:r>
            <a:endParaRPr sz="1300">
              <a:solidFill>
                <a:srgbClr val="FFFFFF"/>
              </a:solidFill>
              <a:latin typeface="Quattrocento Sans"/>
              <a:ea typeface="Quattrocento Sans"/>
              <a:cs typeface="Quattrocento Sans"/>
              <a:sym typeface="Quattrocento Sans"/>
            </a:endParaRPr>
          </a:p>
        </p:txBody>
      </p:sp>
      <p:sp>
        <p:nvSpPr>
          <p:cNvPr id="141" name="Google Shape;141;p24"/>
          <p:cNvSpPr/>
          <p:nvPr/>
        </p:nvSpPr>
        <p:spPr>
          <a:xfrm>
            <a:off x="4487075" y="2317050"/>
            <a:ext cx="4646100" cy="402000"/>
          </a:xfrm>
          <a:prstGeom prst="rect">
            <a:avLst/>
          </a:prstGeom>
          <a:solidFill>
            <a:srgbClr val="84A7B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tx1"/>
                </a:solidFill>
                <a:latin typeface="Quattrocento Sans"/>
                <a:ea typeface="Quattrocento Sans"/>
                <a:cs typeface="Quattrocento Sans"/>
                <a:sym typeface="Quattrocento Sans"/>
              </a:rPr>
              <a:t>Recommendations for EVALUATORS:</a:t>
            </a:r>
            <a:endParaRPr sz="1300">
              <a:solidFill>
                <a:schemeClr val="tx1"/>
              </a:solidFill>
              <a:latin typeface="Quattrocento Sans"/>
              <a:ea typeface="Quattrocento Sans"/>
              <a:cs typeface="Quattrocento Sans"/>
              <a:sym typeface="Quattrocento Sans"/>
            </a:endParaRPr>
          </a:p>
          <a:p>
            <a:pPr marL="0" lvl="0" indent="0" algn="l" rtl="0">
              <a:spcBef>
                <a:spcPts val="1000"/>
              </a:spcBef>
              <a:spcAft>
                <a:spcPts val="0"/>
              </a:spcAft>
              <a:buNone/>
            </a:pPr>
            <a:endParaRPr sz="1200">
              <a:solidFill>
                <a:schemeClr val="tx1"/>
              </a:solidFill>
              <a:latin typeface="Quattrocento Sans"/>
              <a:ea typeface="Quattrocento Sans"/>
              <a:cs typeface="Quattrocento Sans"/>
              <a:sym typeface="Quattrocento Sans"/>
            </a:endParaRPr>
          </a:p>
        </p:txBody>
      </p:sp>
      <p:sp>
        <p:nvSpPr>
          <p:cNvPr id="142" name="Google Shape;142;p24"/>
          <p:cNvSpPr txBox="1"/>
          <p:nvPr/>
        </p:nvSpPr>
        <p:spPr>
          <a:xfrm>
            <a:off x="0" y="2719050"/>
            <a:ext cx="4373100" cy="2569904"/>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Reflect on your experience in remote and hybrid settings - What skills or practices did you adopt that you want to reinforce?  Where do you want to continue to grow?</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Use student and family feedback, in addition to assessment data, to learn about your incoming students’ strengths and areas for support</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lt1"/>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Use the </a:t>
            </a:r>
            <a:r>
              <a:rPr lang="en" sz="1300" b="1" dirty="0">
                <a:solidFill>
                  <a:schemeClr val="accent2"/>
                </a:solidFill>
                <a:latin typeface="Quattrocento Sans"/>
                <a:ea typeface="Quattrocento Sans"/>
                <a:cs typeface="Quattrocento Sans"/>
                <a:sym typeface="Quattrocento Sans"/>
                <a:hlinkClick r:id="rId4"/>
              </a:rPr>
              <a:t>Self-Assessment Tool </a:t>
            </a:r>
            <a:r>
              <a:rPr lang="en" sz="1300" dirty="0">
                <a:solidFill>
                  <a:schemeClr val="accent2"/>
                </a:solidFill>
                <a:latin typeface="Quattrocento Sans"/>
                <a:ea typeface="Quattrocento Sans"/>
                <a:cs typeface="Quattrocento Sans"/>
                <a:sym typeface="Quattrocento Sans"/>
              </a:rPr>
              <a:t>to identify Focus Indicators around which to target yo</a:t>
            </a:r>
            <a:r>
              <a:rPr lang="en" sz="1300" dirty="0">
                <a:solidFill>
                  <a:schemeClr val="accent5"/>
                </a:solidFill>
                <a:latin typeface="Quattrocento Sans"/>
                <a:ea typeface="Quattrocento Sans"/>
                <a:cs typeface="Quattrocento Sans"/>
                <a:sym typeface="Quattrocento Sans"/>
              </a:rPr>
              <a:t>ur goal-setting and professional learning</a:t>
            </a:r>
            <a:endParaRPr dirty="0">
              <a:solidFill>
                <a:schemeClr val="accent5"/>
              </a:solidFill>
            </a:endParaRPr>
          </a:p>
        </p:txBody>
      </p:sp>
      <p:sp>
        <p:nvSpPr>
          <p:cNvPr id="143" name="Google Shape;143;p24"/>
          <p:cNvSpPr txBox="1"/>
          <p:nvPr/>
        </p:nvSpPr>
        <p:spPr>
          <a:xfrm>
            <a:off x="4455575" y="2719050"/>
            <a:ext cx="4709100" cy="2042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Initiate a dialogue with each educator about their hopes, needs, and aspirations for the school year</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Promote coherence by communicating school and district goals, priorities, and initiatives</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Provide opportunities for educator collaboration and professional learning in support of ongoing self-reflection and deeper understanding of students’ social-emotional and academic needs</a:t>
            </a:r>
            <a:endParaRPr dirty="0">
              <a:solidFill>
                <a:schemeClr val="accent2"/>
              </a:solidFill>
            </a:endParaRPr>
          </a:p>
        </p:txBody>
      </p:sp>
      <p:cxnSp>
        <p:nvCxnSpPr>
          <p:cNvPr id="144" name="Google Shape;144;p24">
            <a:extLst>
              <a:ext uri="{C183D7F6-B498-43B3-948B-1728B52AA6E4}">
                <adec:decorative xmlns:adec="http://schemas.microsoft.com/office/drawing/2017/decorative" val="1"/>
              </a:ext>
            </a:extLst>
          </p:cNvPr>
          <p:cNvCxnSpPr/>
          <p:nvPr/>
        </p:nvCxnSpPr>
        <p:spPr>
          <a:xfrm>
            <a:off x="4475075" y="2741700"/>
            <a:ext cx="11400" cy="2367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Goal-Setting &amp; Plan Development</a:t>
            </a:r>
            <a:endParaRPr>
              <a:solidFill>
                <a:schemeClr val="accent5"/>
              </a:solidFill>
            </a:endParaRPr>
          </a:p>
        </p:txBody>
      </p:sp>
      <p:sp>
        <p:nvSpPr>
          <p:cNvPr id="150" name="Google Shape;150;p25"/>
          <p:cNvSpPr txBox="1">
            <a:spLocks noGrp="1"/>
          </p:cNvSpPr>
          <p:nvPr>
            <p:ph type="body" idx="1"/>
          </p:nvPr>
        </p:nvSpPr>
        <p:spPr>
          <a:xfrm>
            <a:off x="311700" y="1072825"/>
            <a:ext cx="6345600" cy="878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Clr>
                <a:schemeClr val="dk1"/>
              </a:buClr>
              <a:buSzPts val="1100"/>
              <a:buFont typeface="Arial"/>
              <a:buNone/>
            </a:pPr>
            <a:r>
              <a:rPr lang="en">
                <a:latin typeface="Proxima Nova"/>
                <a:ea typeface="Proxima Nova"/>
                <a:cs typeface="Proxima Nova"/>
                <a:sym typeface="Proxima Nova"/>
              </a:rPr>
              <a:t>The educator and evaluator confirm goals and identify supporting activities, resources, and evidence </a:t>
            </a:r>
            <a:endParaRPr>
              <a:latin typeface="Proxima Nova"/>
              <a:ea typeface="Proxima Nova"/>
              <a:cs typeface="Proxima Nova"/>
              <a:sym typeface="Proxima Nova"/>
            </a:endParaRPr>
          </a:p>
        </p:txBody>
      </p:sp>
      <p:pic>
        <p:nvPicPr>
          <p:cNvPr id="151" name="Google Shape;151;p25" descr="Five-Step Cycle with Analysis, Goal Setting and Plan Development highlighted"/>
          <p:cNvPicPr preferRelativeResize="0"/>
          <p:nvPr/>
        </p:nvPicPr>
        <p:blipFill>
          <a:blip r:embed="rId3">
            <a:alphaModFix/>
          </a:blip>
          <a:stretch>
            <a:fillRect/>
          </a:stretch>
        </p:blipFill>
        <p:spPr>
          <a:xfrm>
            <a:off x="6743562" y="85112"/>
            <a:ext cx="2333525" cy="2018650"/>
          </a:xfrm>
          <a:prstGeom prst="rect">
            <a:avLst/>
          </a:prstGeom>
          <a:noFill/>
          <a:ln>
            <a:noFill/>
          </a:ln>
        </p:spPr>
      </p:pic>
      <p:sp>
        <p:nvSpPr>
          <p:cNvPr id="152" name="Google Shape;152;p25"/>
          <p:cNvSpPr/>
          <p:nvPr/>
        </p:nvSpPr>
        <p:spPr>
          <a:xfrm>
            <a:off x="10900" y="2321375"/>
            <a:ext cx="4561200" cy="408900"/>
          </a:xfrm>
          <a:prstGeom prst="rect">
            <a:avLst/>
          </a:prstGeom>
          <a:solidFill>
            <a:schemeClr val="accent5"/>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FFFFFF"/>
                </a:solidFill>
                <a:latin typeface="Quattrocento Sans"/>
                <a:ea typeface="Quattrocento Sans"/>
                <a:cs typeface="Quattrocento Sans"/>
                <a:sym typeface="Quattrocento Sans"/>
              </a:rPr>
              <a:t>Recommendations for EDUCATORS:</a:t>
            </a:r>
            <a:endParaRPr sz="1300">
              <a:solidFill>
                <a:srgbClr val="FFFFFF"/>
              </a:solidFill>
              <a:latin typeface="Quattrocento Sans"/>
              <a:ea typeface="Quattrocento Sans"/>
              <a:cs typeface="Quattrocento Sans"/>
              <a:sym typeface="Quattrocento Sans"/>
            </a:endParaRPr>
          </a:p>
        </p:txBody>
      </p:sp>
      <p:sp>
        <p:nvSpPr>
          <p:cNvPr id="153" name="Google Shape;153;p25"/>
          <p:cNvSpPr/>
          <p:nvPr/>
        </p:nvSpPr>
        <p:spPr>
          <a:xfrm>
            <a:off x="4501225" y="2321450"/>
            <a:ext cx="4632000" cy="408900"/>
          </a:xfrm>
          <a:prstGeom prst="rect">
            <a:avLst/>
          </a:prstGeom>
          <a:solidFill>
            <a:srgbClr val="84A7B8"/>
          </a:solid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chemeClr val="tx1"/>
                </a:solidFill>
                <a:latin typeface="Quattrocento Sans"/>
                <a:ea typeface="Quattrocento Sans"/>
                <a:cs typeface="Quattrocento Sans"/>
                <a:sym typeface="Quattrocento Sans"/>
              </a:rPr>
              <a:t>Recommendations for EVALUATORS:</a:t>
            </a:r>
            <a:endParaRPr sz="1200">
              <a:solidFill>
                <a:schemeClr val="tx1"/>
              </a:solidFill>
              <a:latin typeface="Quattrocento Sans"/>
              <a:ea typeface="Quattrocento Sans"/>
              <a:cs typeface="Quattrocento Sans"/>
              <a:sym typeface="Quattrocento Sans"/>
            </a:endParaRPr>
          </a:p>
        </p:txBody>
      </p:sp>
      <p:sp>
        <p:nvSpPr>
          <p:cNvPr id="154" name="Google Shape;154;p25"/>
          <p:cNvSpPr txBox="1"/>
          <p:nvPr/>
        </p:nvSpPr>
        <p:spPr>
          <a:xfrm>
            <a:off x="10899" y="2730275"/>
            <a:ext cx="4576025" cy="2498089"/>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Identify </a:t>
            </a:r>
            <a:r>
              <a:rPr lang="en" sz="1300" b="1" dirty="0">
                <a:solidFill>
                  <a:schemeClr val="accent2"/>
                </a:solidFill>
                <a:latin typeface="Quattrocento Sans"/>
                <a:ea typeface="Quattrocento Sans"/>
                <a:cs typeface="Quattrocento Sans"/>
                <a:sym typeface="Quattrocento Sans"/>
                <a:hlinkClick r:id="rId4"/>
              </a:rPr>
              <a:t>S.M.A.R.T.I.E. Goals</a:t>
            </a:r>
            <a:r>
              <a:rPr lang="en" sz="1300" dirty="0">
                <a:solidFill>
                  <a:schemeClr val="accent2"/>
                </a:solidFill>
                <a:latin typeface="Quattrocento Sans"/>
                <a:ea typeface="Quattrocento Sans"/>
                <a:cs typeface="Quattrocento Sans"/>
                <a:sym typeface="Quattrocento Sans"/>
                <a:hlinkClick r:id="rId4"/>
              </a:rPr>
              <a:t> </a:t>
            </a:r>
            <a:r>
              <a:rPr lang="en" sz="1300" dirty="0">
                <a:solidFill>
                  <a:schemeClr val="accent2"/>
                </a:solidFill>
                <a:latin typeface="Quattrocento Sans"/>
                <a:ea typeface="Quattrocento Sans"/>
                <a:cs typeface="Quattrocento Sans"/>
                <a:sym typeface="Quattrocento Sans"/>
              </a:rPr>
              <a:t>based on your self-assessment and analysis of student needs</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Consider team goals to support collaboration and coherence</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Prioritize goals that aim to disrupt inequity and promote a more equitable and inclusive learning experience for your students</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Plan ways to demonstrate progress towards goals and the authentic evidence that illustrates that progress</a:t>
            </a:r>
            <a:endParaRPr dirty="0">
              <a:solidFill>
                <a:schemeClr val="accent2"/>
              </a:solidFill>
            </a:endParaRPr>
          </a:p>
        </p:txBody>
      </p:sp>
      <p:sp>
        <p:nvSpPr>
          <p:cNvPr id="155" name="Google Shape;155;p25"/>
          <p:cNvSpPr txBox="1"/>
          <p:nvPr/>
        </p:nvSpPr>
        <p:spPr>
          <a:xfrm>
            <a:off x="4501300" y="2730350"/>
            <a:ext cx="4632000" cy="2169794"/>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Support educators to set meaningful goals aligned to their priority areas for professional growth and development</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Use the </a:t>
            </a:r>
            <a:r>
              <a:rPr lang="en" sz="1300" b="1" dirty="0">
                <a:solidFill>
                  <a:schemeClr val="accent2"/>
                </a:solidFill>
                <a:latin typeface="Quattrocento Sans"/>
                <a:ea typeface="Quattrocento Sans"/>
                <a:cs typeface="Quattrocento Sans"/>
                <a:sym typeface="Quattrocento Sans"/>
                <a:hlinkClick r:id="rId4"/>
              </a:rPr>
              <a:t>Evidence Collection resource</a:t>
            </a:r>
            <a:r>
              <a:rPr lang="en" sz="1300" dirty="0">
                <a:solidFill>
                  <a:schemeClr val="accent2"/>
                </a:solidFill>
                <a:latin typeface="Quattrocento Sans"/>
                <a:ea typeface="Quattrocento Sans"/>
                <a:cs typeface="Quattrocento Sans"/>
                <a:sym typeface="Quattrocento Sans"/>
                <a:hlinkClick r:id="rId4"/>
              </a:rPr>
              <a:t> </a:t>
            </a:r>
            <a:r>
              <a:rPr lang="en" sz="1300" dirty="0">
                <a:solidFill>
                  <a:schemeClr val="accent2"/>
                </a:solidFill>
                <a:latin typeface="Quattrocento Sans"/>
                <a:ea typeface="Quattrocento Sans"/>
                <a:cs typeface="Quattrocento Sans"/>
                <a:sym typeface="Quattrocento Sans"/>
              </a:rPr>
              <a:t>to identify and plan for the meaningful and supportive use of evidence throughout the evaluation cycle</a:t>
            </a:r>
            <a:endParaRPr sz="1300" dirty="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dirty="0">
                <a:solidFill>
                  <a:schemeClr val="accent2"/>
                </a:solidFill>
                <a:latin typeface="Quattrocento Sans"/>
                <a:ea typeface="Quattrocento Sans"/>
                <a:cs typeface="Quattrocento Sans"/>
                <a:sym typeface="Quattrocento Sans"/>
              </a:rPr>
              <a:t>Identify activities and opportunities for educators to develop their practice aligned with their goals</a:t>
            </a:r>
            <a:endParaRPr dirty="0">
              <a:solidFill>
                <a:schemeClr val="accent2"/>
              </a:solidFill>
            </a:endParaRPr>
          </a:p>
        </p:txBody>
      </p:sp>
      <p:cxnSp>
        <p:nvCxnSpPr>
          <p:cNvPr id="156" name="Google Shape;156;p25">
            <a:extLst>
              <a:ext uri="{C183D7F6-B498-43B3-948B-1728B52AA6E4}">
                <adec:decorative xmlns:adec="http://schemas.microsoft.com/office/drawing/2017/decorative" val="1"/>
              </a:ext>
            </a:extLst>
          </p:cNvPr>
          <p:cNvCxnSpPr/>
          <p:nvPr/>
        </p:nvCxnSpPr>
        <p:spPr>
          <a:xfrm>
            <a:off x="4475075" y="2741700"/>
            <a:ext cx="11400" cy="2367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Plan Implementation</a:t>
            </a:r>
            <a:endParaRPr>
              <a:solidFill>
                <a:schemeClr val="accent5"/>
              </a:solidFill>
            </a:endParaRPr>
          </a:p>
        </p:txBody>
      </p:sp>
      <p:sp>
        <p:nvSpPr>
          <p:cNvPr id="162" name="Google Shape;162;p26"/>
          <p:cNvSpPr txBox="1">
            <a:spLocks noGrp="1"/>
          </p:cNvSpPr>
          <p:nvPr>
            <p:ph type="body" idx="1"/>
          </p:nvPr>
        </p:nvSpPr>
        <p:spPr>
          <a:xfrm>
            <a:off x="311700" y="1071025"/>
            <a:ext cx="6347100" cy="966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Clr>
                <a:schemeClr val="dk1"/>
              </a:buClr>
              <a:buSzPts val="1100"/>
              <a:buFont typeface="Arial"/>
              <a:buNone/>
            </a:pPr>
            <a:r>
              <a:rPr lang="en">
                <a:latin typeface="Proxima Nova"/>
                <a:ea typeface="Proxima Nova"/>
                <a:cs typeface="Proxima Nova"/>
                <a:sym typeface="Proxima Nova"/>
              </a:rPr>
              <a:t>The educator pursues their professional practice and student learning goals and continuously reflects on progress, using regular feedback from the evaluator, students, and families</a:t>
            </a:r>
            <a:endParaRPr>
              <a:latin typeface="Proxima Nova"/>
              <a:ea typeface="Proxima Nova"/>
              <a:cs typeface="Proxima Nova"/>
              <a:sym typeface="Proxima Nova"/>
            </a:endParaRPr>
          </a:p>
        </p:txBody>
      </p:sp>
      <p:pic>
        <p:nvPicPr>
          <p:cNvPr id="163" name="Google Shape;163;p26" descr="Implementation of the Plan highlighted"/>
          <p:cNvPicPr preferRelativeResize="0"/>
          <p:nvPr/>
        </p:nvPicPr>
        <p:blipFill>
          <a:blip r:embed="rId3">
            <a:alphaModFix/>
          </a:blip>
          <a:stretch>
            <a:fillRect/>
          </a:stretch>
        </p:blipFill>
        <p:spPr>
          <a:xfrm>
            <a:off x="6658675" y="90225"/>
            <a:ext cx="2418650" cy="2101575"/>
          </a:xfrm>
          <a:prstGeom prst="rect">
            <a:avLst/>
          </a:prstGeom>
          <a:noFill/>
          <a:ln>
            <a:noFill/>
          </a:ln>
        </p:spPr>
      </p:pic>
      <p:sp>
        <p:nvSpPr>
          <p:cNvPr id="164" name="Google Shape;164;p26"/>
          <p:cNvSpPr/>
          <p:nvPr/>
        </p:nvSpPr>
        <p:spPr>
          <a:xfrm>
            <a:off x="10900" y="2293075"/>
            <a:ext cx="4476000" cy="380700"/>
          </a:xfrm>
          <a:prstGeom prst="rect">
            <a:avLst/>
          </a:prstGeom>
          <a:solidFill>
            <a:schemeClr val="accent5"/>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FFFFFF"/>
                </a:solidFill>
                <a:latin typeface="Quattrocento Sans"/>
                <a:ea typeface="Quattrocento Sans"/>
                <a:cs typeface="Quattrocento Sans"/>
                <a:sym typeface="Quattrocento Sans"/>
              </a:rPr>
              <a:t>Recommendations for EDUCATORS:</a:t>
            </a:r>
            <a:endParaRPr sz="1300">
              <a:solidFill>
                <a:srgbClr val="FFFFFF"/>
              </a:solidFill>
              <a:latin typeface="Quattrocento Sans"/>
              <a:ea typeface="Quattrocento Sans"/>
              <a:cs typeface="Quattrocento Sans"/>
              <a:sym typeface="Quattrocento Sans"/>
            </a:endParaRPr>
          </a:p>
        </p:txBody>
      </p:sp>
      <p:sp>
        <p:nvSpPr>
          <p:cNvPr id="165" name="Google Shape;165;p26"/>
          <p:cNvSpPr/>
          <p:nvPr/>
        </p:nvSpPr>
        <p:spPr>
          <a:xfrm>
            <a:off x="4486900" y="2292950"/>
            <a:ext cx="4646400" cy="380700"/>
          </a:xfrm>
          <a:prstGeom prst="rect">
            <a:avLst/>
          </a:prstGeom>
          <a:solidFill>
            <a:srgbClr val="84A7B8"/>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tx1"/>
                </a:solidFill>
                <a:latin typeface="Quattrocento Sans"/>
                <a:ea typeface="Quattrocento Sans"/>
                <a:cs typeface="Quattrocento Sans"/>
                <a:sym typeface="Quattrocento Sans"/>
              </a:rPr>
              <a:t>Recommendations for EVALUATORS:</a:t>
            </a:r>
            <a:endParaRPr sz="1300">
              <a:solidFill>
                <a:schemeClr val="tx1"/>
              </a:solidFill>
              <a:latin typeface="Quattrocento Sans"/>
              <a:ea typeface="Quattrocento Sans"/>
              <a:cs typeface="Quattrocento Sans"/>
              <a:sym typeface="Quattrocento Sans"/>
            </a:endParaRPr>
          </a:p>
          <a:p>
            <a:pPr marL="0" lvl="0" indent="0" algn="l" rtl="0">
              <a:spcBef>
                <a:spcPts val="1000"/>
              </a:spcBef>
              <a:spcAft>
                <a:spcPts val="0"/>
              </a:spcAft>
              <a:buNone/>
            </a:pPr>
            <a:endParaRPr sz="1200">
              <a:solidFill>
                <a:schemeClr val="tx1"/>
              </a:solidFill>
              <a:latin typeface="Quattrocento Sans"/>
              <a:ea typeface="Quattrocento Sans"/>
              <a:cs typeface="Quattrocento Sans"/>
              <a:sym typeface="Quattrocento Sans"/>
            </a:endParaRPr>
          </a:p>
        </p:txBody>
      </p:sp>
      <p:sp>
        <p:nvSpPr>
          <p:cNvPr id="166" name="Google Shape;166;p26"/>
          <p:cNvSpPr txBox="1"/>
          <p:nvPr/>
        </p:nvSpPr>
        <p:spPr>
          <a:xfrm>
            <a:off x="10900" y="2673775"/>
            <a:ext cx="4476000" cy="18420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Engage in ongoing reflection and continuous learning towards your goals and in service of equitable outcomes for students</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Routinely collect student and family feedback and use it to make adjustments</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Leverage peer observations for additional feedback and support</a:t>
            </a:r>
            <a:endParaRPr>
              <a:solidFill>
                <a:schemeClr val="accent2"/>
              </a:solidFill>
            </a:endParaRPr>
          </a:p>
        </p:txBody>
      </p:sp>
      <p:sp>
        <p:nvSpPr>
          <p:cNvPr id="167" name="Google Shape;167;p26"/>
          <p:cNvSpPr txBox="1"/>
          <p:nvPr/>
        </p:nvSpPr>
        <p:spPr>
          <a:xfrm>
            <a:off x="4486900" y="2673775"/>
            <a:ext cx="4590300" cy="2042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Ask educators for input on areas of focus for observations and feedback</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Seek opportunities to calibrate with other evaluators to build a shared understanding of effective, culturally responsive practice and high-quality feedback</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Continuously reflect on your own biases and how they may be informing your feedback and judgments on practice</a:t>
            </a:r>
            <a:endParaRPr>
              <a:solidFill>
                <a:schemeClr val="accent2"/>
              </a:solidFill>
            </a:endParaRPr>
          </a:p>
        </p:txBody>
      </p:sp>
      <p:cxnSp>
        <p:nvCxnSpPr>
          <p:cNvPr id="168" name="Google Shape;168;p26">
            <a:extLst>
              <a:ext uri="{C183D7F6-B498-43B3-948B-1728B52AA6E4}">
                <adec:decorative xmlns:adec="http://schemas.microsoft.com/office/drawing/2017/decorative" val="1"/>
              </a:ext>
            </a:extLst>
          </p:cNvPr>
          <p:cNvCxnSpPr/>
          <p:nvPr/>
        </p:nvCxnSpPr>
        <p:spPr>
          <a:xfrm>
            <a:off x="4475075" y="2665500"/>
            <a:ext cx="11400" cy="2367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Formative Assessment/Evaluation</a:t>
            </a:r>
            <a:endParaRPr>
              <a:solidFill>
                <a:schemeClr val="accent5"/>
              </a:solidFill>
            </a:endParaRPr>
          </a:p>
        </p:txBody>
      </p:sp>
      <p:sp>
        <p:nvSpPr>
          <p:cNvPr id="174" name="Google Shape;174;p27"/>
          <p:cNvSpPr txBox="1">
            <a:spLocks noGrp="1"/>
          </p:cNvSpPr>
          <p:nvPr>
            <p:ph type="body" idx="1"/>
          </p:nvPr>
        </p:nvSpPr>
        <p:spPr>
          <a:xfrm>
            <a:off x="311700" y="1071025"/>
            <a:ext cx="6288000" cy="891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Clr>
                <a:schemeClr val="dk1"/>
              </a:buClr>
              <a:buSzPts val="1100"/>
              <a:buFont typeface="Arial"/>
              <a:buNone/>
            </a:pPr>
            <a:r>
              <a:rPr lang="en">
                <a:latin typeface="Proxima Nova"/>
                <a:ea typeface="Proxima Nova"/>
                <a:cs typeface="Proxima Nova"/>
                <a:sym typeface="Proxima Nova"/>
              </a:rPr>
              <a:t>Mid-cycle opportunity to take stock of progress, provide feedback, and make adjustments as necessary</a:t>
            </a:r>
            <a:endParaRPr>
              <a:latin typeface="Proxima Nova"/>
              <a:ea typeface="Proxima Nova"/>
              <a:cs typeface="Proxima Nova"/>
              <a:sym typeface="Proxima Nova"/>
            </a:endParaRPr>
          </a:p>
        </p:txBody>
      </p:sp>
      <p:pic>
        <p:nvPicPr>
          <p:cNvPr id="175" name="Google Shape;175;p27" descr="Formative Assessment/Evaluation highlighted"/>
          <p:cNvPicPr preferRelativeResize="0"/>
          <p:nvPr/>
        </p:nvPicPr>
        <p:blipFill>
          <a:blip r:embed="rId3">
            <a:alphaModFix/>
          </a:blip>
          <a:stretch>
            <a:fillRect/>
          </a:stretch>
        </p:blipFill>
        <p:spPr>
          <a:xfrm>
            <a:off x="6688875" y="87125"/>
            <a:ext cx="2346775" cy="2029225"/>
          </a:xfrm>
          <a:prstGeom prst="rect">
            <a:avLst/>
          </a:prstGeom>
          <a:noFill/>
          <a:ln>
            <a:noFill/>
          </a:ln>
        </p:spPr>
      </p:pic>
      <p:sp>
        <p:nvSpPr>
          <p:cNvPr id="176" name="Google Shape;176;p27"/>
          <p:cNvSpPr/>
          <p:nvPr/>
        </p:nvSpPr>
        <p:spPr>
          <a:xfrm>
            <a:off x="10900" y="2293075"/>
            <a:ext cx="4476000" cy="392100"/>
          </a:xfrm>
          <a:prstGeom prst="rect">
            <a:avLst/>
          </a:prstGeom>
          <a:solidFill>
            <a:schemeClr val="accent5"/>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FFFFFF"/>
                </a:solidFill>
                <a:latin typeface="Quattrocento Sans"/>
                <a:ea typeface="Quattrocento Sans"/>
                <a:cs typeface="Quattrocento Sans"/>
                <a:sym typeface="Quattrocento Sans"/>
              </a:rPr>
              <a:t>Recommendations for EDUCATORS:</a:t>
            </a:r>
            <a:endParaRPr sz="1300">
              <a:solidFill>
                <a:srgbClr val="FFFFFF"/>
              </a:solidFill>
              <a:latin typeface="Quattrocento Sans"/>
              <a:ea typeface="Quattrocento Sans"/>
              <a:cs typeface="Quattrocento Sans"/>
              <a:sym typeface="Quattrocento Sans"/>
            </a:endParaRPr>
          </a:p>
        </p:txBody>
      </p:sp>
      <p:sp>
        <p:nvSpPr>
          <p:cNvPr id="177" name="Google Shape;177;p27"/>
          <p:cNvSpPr/>
          <p:nvPr/>
        </p:nvSpPr>
        <p:spPr>
          <a:xfrm>
            <a:off x="4486900" y="2292950"/>
            <a:ext cx="4646400" cy="392100"/>
          </a:xfrm>
          <a:prstGeom prst="rect">
            <a:avLst/>
          </a:prstGeom>
          <a:solidFill>
            <a:srgbClr val="84A7B8"/>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tx1"/>
                </a:solidFill>
                <a:latin typeface="Quattrocento Sans"/>
                <a:ea typeface="Quattrocento Sans"/>
                <a:cs typeface="Quattrocento Sans"/>
                <a:sym typeface="Quattrocento Sans"/>
              </a:rPr>
              <a:t>Recommendations for EVALUATORS:</a:t>
            </a:r>
            <a:endParaRPr sz="1300">
              <a:solidFill>
                <a:schemeClr val="tx1"/>
              </a:solidFill>
              <a:latin typeface="Quattrocento Sans"/>
              <a:ea typeface="Quattrocento Sans"/>
              <a:cs typeface="Quattrocento Sans"/>
              <a:sym typeface="Quattrocento Sans"/>
            </a:endParaRPr>
          </a:p>
          <a:p>
            <a:pPr marL="0" lvl="0" indent="0" algn="l" rtl="0">
              <a:spcBef>
                <a:spcPts val="1000"/>
              </a:spcBef>
              <a:spcAft>
                <a:spcPts val="0"/>
              </a:spcAft>
              <a:buNone/>
            </a:pPr>
            <a:endParaRPr sz="1200">
              <a:solidFill>
                <a:schemeClr val="tx1"/>
              </a:solidFill>
              <a:latin typeface="Quattrocento Sans"/>
              <a:ea typeface="Quattrocento Sans"/>
              <a:cs typeface="Quattrocento Sans"/>
              <a:sym typeface="Quattrocento Sans"/>
            </a:endParaRPr>
          </a:p>
        </p:txBody>
      </p:sp>
      <p:sp>
        <p:nvSpPr>
          <p:cNvPr id="178" name="Google Shape;178;p27"/>
          <p:cNvSpPr txBox="1"/>
          <p:nvPr/>
        </p:nvSpPr>
        <p:spPr>
          <a:xfrm>
            <a:off x="10900" y="2685175"/>
            <a:ext cx="4476000" cy="11133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Share examples and artifacts of your practice that tell a story about your performance and progress towards your goals</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Identify areas for ongoing support and feedback</a:t>
            </a:r>
            <a:endParaRPr>
              <a:solidFill>
                <a:schemeClr val="accent2"/>
              </a:solidFill>
            </a:endParaRPr>
          </a:p>
        </p:txBody>
      </p:sp>
      <p:sp>
        <p:nvSpPr>
          <p:cNvPr id="179" name="Google Shape;179;p27"/>
          <p:cNvSpPr txBox="1"/>
          <p:nvPr/>
        </p:nvSpPr>
        <p:spPr>
          <a:xfrm>
            <a:off x="4434875" y="2735475"/>
            <a:ext cx="4600800" cy="20421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Use multiple, holistic sources of evidence, including student and family feedback and educator reflections, to inform judgments and prioritize feedback</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Ask educators what they would like to focus support and feedback on through the end of the cycle</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Create space for educators to provide feedback on their experience with the evaluation process and make mid-course adjustments as needed</a:t>
            </a:r>
            <a:endParaRPr>
              <a:solidFill>
                <a:schemeClr val="accent2"/>
              </a:solidFill>
            </a:endParaRPr>
          </a:p>
        </p:txBody>
      </p:sp>
      <p:cxnSp>
        <p:nvCxnSpPr>
          <p:cNvPr id="180" name="Google Shape;180;p27">
            <a:extLst>
              <a:ext uri="{C183D7F6-B498-43B3-948B-1728B52AA6E4}">
                <adec:decorative xmlns:adec="http://schemas.microsoft.com/office/drawing/2017/decorative" val="1"/>
              </a:ext>
            </a:extLst>
          </p:cNvPr>
          <p:cNvCxnSpPr/>
          <p:nvPr/>
        </p:nvCxnSpPr>
        <p:spPr>
          <a:xfrm>
            <a:off x="4475075" y="2665500"/>
            <a:ext cx="11400" cy="2367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Summative Evaluation</a:t>
            </a:r>
            <a:endParaRPr>
              <a:solidFill>
                <a:schemeClr val="accent5"/>
              </a:solidFill>
            </a:endParaRPr>
          </a:p>
        </p:txBody>
      </p:sp>
      <p:sp>
        <p:nvSpPr>
          <p:cNvPr id="186" name="Google Shape;186;p28"/>
          <p:cNvSpPr txBox="1">
            <a:spLocks noGrp="1"/>
          </p:cNvSpPr>
          <p:nvPr>
            <p:ph type="body" idx="1"/>
          </p:nvPr>
        </p:nvSpPr>
        <p:spPr>
          <a:xfrm>
            <a:off x="311700" y="1071025"/>
            <a:ext cx="6271800" cy="98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a:latin typeface="Proxima Nova"/>
                <a:ea typeface="Proxima Nova"/>
                <a:cs typeface="Proxima Nova"/>
                <a:sym typeface="Proxima Nova"/>
              </a:rPr>
              <a:t>End-of-cycle opportunity for reflection, analysis, and feedback</a:t>
            </a:r>
            <a:endParaRPr>
              <a:latin typeface="Proxima Nova"/>
              <a:ea typeface="Proxima Nova"/>
              <a:cs typeface="Proxima Nova"/>
              <a:sym typeface="Proxima Nova"/>
            </a:endParaRPr>
          </a:p>
        </p:txBody>
      </p:sp>
      <p:pic>
        <p:nvPicPr>
          <p:cNvPr id="187" name="Google Shape;187;p28" descr="Summative Evaluation highlighted"/>
          <p:cNvPicPr preferRelativeResize="0"/>
          <p:nvPr/>
        </p:nvPicPr>
        <p:blipFill>
          <a:blip r:embed="rId3">
            <a:alphaModFix/>
          </a:blip>
          <a:stretch>
            <a:fillRect/>
          </a:stretch>
        </p:blipFill>
        <p:spPr>
          <a:xfrm>
            <a:off x="6796474" y="76200"/>
            <a:ext cx="2265301" cy="1992650"/>
          </a:xfrm>
          <a:prstGeom prst="rect">
            <a:avLst/>
          </a:prstGeom>
          <a:noFill/>
          <a:ln>
            <a:noFill/>
          </a:ln>
        </p:spPr>
      </p:pic>
      <p:sp>
        <p:nvSpPr>
          <p:cNvPr id="188" name="Google Shape;188;p28"/>
          <p:cNvSpPr/>
          <p:nvPr/>
        </p:nvSpPr>
        <p:spPr>
          <a:xfrm>
            <a:off x="0" y="2278850"/>
            <a:ext cx="4561200" cy="428700"/>
          </a:xfrm>
          <a:prstGeom prst="rect">
            <a:avLst/>
          </a:prstGeom>
          <a:solidFill>
            <a:schemeClr val="accent5"/>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000"/>
              </a:spcAft>
              <a:buNone/>
            </a:pPr>
            <a:r>
              <a:rPr lang="en" sz="1600" b="1">
                <a:solidFill>
                  <a:srgbClr val="FFFFFF"/>
                </a:solidFill>
                <a:latin typeface="Quattrocento Sans"/>
                <a:ea typeface="Quattrocento Sans"/>
                <a:cs typeface="Quattrocento Sans"/>
                <a:sym typeface="Quattrocento Sans"/>
              </a:rPr>
              <a:t>Recommendations for EDUCATORS:</a:t>
            </a:r>
            <a:endParaRPr sz="1300">
              <a:solidFill>
                <a:srgbClr val="FFFFFF"/>
              </a:solidFill>
              <a:latin typeface="Quattrocento Sans"/>
              <a:ea typeface="Quattrocento Sans"/>
              <a:cs typeface="Quattrocento Sans"/>
              <a:sym typeface="Quattrocento Sans"/>
            </a:endParaRPr>
          </a:p>
        </p:txBody>
      </p:sp>
      <p:sp>
        <p:nvSpPr>
          <p:cNvPr id="189" name="Google Shape;189;p28"/>
          <p:cNvSpPr/>
          <p:nvPr/>
        </p:nvSpPr>
        <p:spPr>
          <a:xfrm>
            <a:off x="4486475" y="2278850"/>
            <a:ext cx="4646700" cy="428700"/>
          </a:xfrm>
          <a:prstGeom prst="rect">
            <a:avLst/>
          </a:prstGeom>
          <a:solidFill>
            <a:srgbClr val="84A7B8"/>
          </a:solidFill>
          <a:ln w="9525" cap="flat" cmpd="sng">
            <a:solidFill>
              <a:schemeClr val="dk2"/>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tx1"/>
                </a:solidFill>
                <a:latin typeface="Quattrocento Sans"/>
                <a:ea typeface="Quattrocento Sans"/>
                <a:cs typeface="Quattrocento Sans"/>
                <a:sym typeface="Quattrocento Sans"/>
              </a:rPr>
              <a:t>Recommendations for EVALUATORS:</a:t>
            </a:r>
            <a:endParaRPr sz="1300">
              <a:solidFill>
                <a:schemeClr val="tx1"/>
              </a:solidFill>
              <a:latin typeface="Quattrocento Sans"/>
              <a:ea typeface="Quattrocento Sans"/>
              <a:cs typeface="Quattrocento Sans"/>
              <a:sym typeface="Quattrocento Sans"/>
            </a:endParaRPr>
          </a:p>
          <a:p>
            <a:pPr marL="0" lvl="0" indent="0" algn="l" rtl="0">
              <a:spcBef>
                <a:spcPts val="1000"/>
              </a:spcBef>
              <a:spcAft>
                <a:spcPts val="0"/>
              </a:spcAft>
              <a:buNone/>
            </a:pPr>
            <a:endParaRPr sz="1200">
              <a:solidFill>
                <a:schemeClr val="tx1"/>
              </a:solidFill>
              <a:latin typeface="Quattrocento Sans"/>
              <a:ea typeface="Quattrocento Sans"/>
              <a:cs typeface="Quattrocento Sans"/>
              <a:sym typeface="Quattrocento Sans"/>
            </a:endParaRPr>
          </a:p>
        </p:txBody>
      </p:sp>
      <p:sp>
        <p:nvSpPr>
          <p:cNvPr id="190" name="Google Shape;190;p28"/>
          <p:cNvSpPr txBox="1"/>
          <p:nvPr/>
        </p:nvSpPr>
        <p:spPr>
          <a:xfrm>
            <a:off x="0" y="2707550"/>
            <a:ext cx="4561200" cy="21702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Reflect on progress towards goals and evidence of student learning</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Consider new or innovative practices adopted this year to continue next year</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Consider how this feedback will inform your goal(s) for next year</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Reflect on the process and how it could be more culturally responsive going forward</a:t>
            </a:r>
            <a:endParaRPr sz="1300">
              <a:solidFill>
                <a:schemeClr val="accent2"/>
              </a:solidFill>
              <a:latin typeface="Quattrocento Sans"/>
              <a:ea typeface="Quattrocento Sans"/>
              <a:cs typeface="Quattrocento Sans"/>
              <a:sym typeface="Quattrocento Sans"/>
            </a:endParaRPr>
          </a:p>
        </p:txBody>
      </p:sp>
      <p:sp>
        <p:nvSpPr>
          <p:cNvPr id="191" name="Google Shape;191;p28"/>
          <p:cNvSpPr txBox="1"/>
          <p:nvPr/>
        </p:nvSpPr>
        <p:spPr>
          <a:xfrm>
            <a:off x="4475700" y="2707550"/>
            <a:ext cx="4776900" cy="23703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Use multiple, holistic sources of evidence, including student and family feedback and educator reflections, to inform judgments and prioritize feedback</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Underscore the importance of continuous learning in conversations about educator goals and performance</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Recognize and celebrate educators demonstrating exemplary practice in specific areas or generally</a:t>
            </a:r>
            <a:endParaRPr sz="1300">
              <a:solidFill>
                <a:schemeClr val="accent2"/>
              </a:solidFill>
              <a:latin typeface="Quattrocento Sans"/>
              <a:ea typeface="Quattrocento Sans"/>
              <a:cs typeface="Quattrocento Sans"/>
              <a:sym typeface="Quattrocento Sans"/>
            </a:endParaRPr>
          </a:p>
          <a:p>
            <a:pPr marL="457200" lvl="0" indent="-311150" algn="l" rtl="0">
              <a:spcBef>
                <a:spcPts val="1000"/>
              </a:spcBef>
              <a:spcAft>
                <a:spcPts val="1000"/>
              </a:spcAft>
              <a:buClr>
                <a:schemeClr val="accent2"/>
              </a:buClr>
              <a:buSzPts val="1300"/>
              <a:buFont typeface="Quattrocento Sans"/>
              <a:buChar char="●"/>
            </a:pPr>
            <a:r>
              <a:rPr lang="en" sz="1300">
                <a:solidFill>
                  <a:schemeClr val="accent2"/>
                </a:solidFill>
                <a:latin typeface="Quattrocento Sans"/>
                <a:ea typeface="Quattrocento Sans"/>
                <a:cs typeface="Quattrocento Sans"/>
                <a:sym typeface="Quattrocento Sans"/>
              </a:rPr>
              <a:t>Reflect on the process and how it could be more culturally responsive going forward</a:t>
            </a:r>
            <a:endParaRPr sz="1300">
              <a:solidFill>
                <a:schemeClr val="accent2"/>
              </a:solidFill>
              <a:latin typeface="Quattrocento Sans"/>
              <a:ea typeface="Quattrocento Sans"/>
              <a:cs typeface="Quattrocento Sans"/>
              <a:sym typeface="Quattrocento Sans"/>
            </a:endParaRPr>
          </a:p>
        </p:txBody>
      </p:sp>
      <p:cxnSp>
        <p:nvCxnSpPr>
          <p:cNvPr id="192" name="Google Shape;192;p28">
            <a:extLst>
              <a:ext uri="{C183D7F6-B498-43B3-948B-1728B52AA6E4}">
                <adec:decorative xmlns:adec="http://schemas.microsoft.com/office/drawing/2017/decorative" val="1"/>
              </a:ext>
            </a:extLst>
          </p:cNvPr>
          <p:cNvCxnSpPr/>
          <p:nvPr/>
        </p:nvCxnSpPr>
        <p:spPr>
          <a:xfrm>
            <a:off x="4475075" y="2665500"/>
            <a:ext cx="11400" cy="2367900"/>
          </a:xfrm>
          <a:prstGeom prst="straightConnector1">
            <a:avLst/>
          </a:prstGeom>
          <a:noFill/>
          <a:ln w="9525" cap="flat" cmpd="sng">
            <a:solidFill>
              <a:schemeClr val="dk2"/>
            </a:solidFill>
            <a:prstDash val="dash"/>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Resources</a:t>
            </a:r>
            <a:endParaRPr>
              <a:solidFill>
                <a:schemeClr val="accent5"/>
              </a:solidFill>
            </a:endParaRPr>
          </a:p>
        </p:txBody>
      </p:sp>
      <p:sp>
        <p:nvSpPr>
          <p:cNvPr id="198" name="Google Shape;198;p29"/>
          <p:cNvSpPr txBox="1">
            <a:spLocks noGrp="1"/>
          </p:cNvSpPr>
          <p:nvPr>
            <p:ph type="body" idx="1"/>
          </p:nvPr>
        </p:nvSpPr>
        <p:spPr>
          <a:xfrm>
            <a:off x="311700" y="1147225"/>
            <a:ext cx="8520600" cy="3767700"/>
          </a:xfrm>
          <a:prstGeom prst="rect">
            <a:avLst/>
          </a:prstGeom>
        </p:spPr>
        <p:txBody>
          <a:bodyPr spcFirstLastPara="1" wrap="square" lIns="91425" tIns="91425" rIns="91425" bIns="91425" anchor="t" anchorCtr="0">
            <a:normAutofit/>
          </a:bodyPr>
          <a:lstStyle/>
          <a:p>
            <a:pPr marL="457200" lvl="0" indent="-317500" algn="l" rtl="0">
              <a:lnSpc>
                <a:spcPct val="115000"/>
              </a:lnSpc>
              <a:spcBef>
                <a:spcPts val="0"/>
              </a:spcBef>
              <a:spcAft>
                <a:spcPts val="0"/>
              </a:spcAft>
              <a:buSzPts val="1400"/>
              <a:buChar char="●"/>
            </a:pPr>
            <a:r>
              <a:rPr lang="en" sz="1400" u="sng" dirty="0">
                <a:solidFill>
                  <a:schemeClr val="hlink"/>
                </a:solidFill>
                <a:hlinkClick r:id="rId3"/>
              </a:rPr>
              <a:t>Educator Evaluation Implementation Resources</a:t>
            </a:r>
            <a:endParaRPr sz="1400" dirty="0"/>
          </a:p>
          <a:p>
            <a:pPr marL="457200" lvl="0" indent="0" algn="l" rtl="0">
              <a:lnSpc>
                <a:spcPct val="115000"/>
              </a:lnSpc>
              <a:spcBef>
                <a:spcPts val="0"/>
              </a:spcBef>
              <a:spcAft>
                <a:spcPts val="0"/>
              </a:spcAft>
              <a:buNone/>
            </a:pPr>
            <a:r>
              <a:rPr lang="en" sz="1200" i="1" dirty="0"/>
              <a:t>Tools and resources supporting meaningful, culturally responsive educator evaluation.</a:t>
            </a:r>
            <a:endParaRPr sz="1200" i="1" dirty="0"/>
          </a:p>
          <a:p>
            <a:pPr marL="457200" lvl="0" indent="-317500" algn="l" rtl="0">
              <a:lnSpc>
                <a:spcPct val="115000"/>
              </a:lnSpc>
              <a:spcBef>
                <a:spcPts val="1200"/>
              </a:spcBef>
              <a:spcAft>
                <a:spcPts val="0"/>
              </a:spcAft>
              <a:buSzPts val="1400"/>
              <a:buChar char="●"/>
            </a:pPr>
            <a:r>
              <a:rPr lang="en" sz="1400" u="sng" dirty="0">
                <a:solidFill>
                  <a:schemeClr val="hlink"/>
                </a:solidFill>
                <a:hlinkClick r:id="rId4"/>
              </a:rPr>
              <a:t>OPTIC Content Fellows’ Culturally Responsive Teaching Collection</a:t>
            </a:r>
            <a:endParaRPr sz="1400" dirty="0"/>
          </a:p>
          <a:p>
            <a:pPr marL="457200" lvl="0" indent="0" algn="l" rtl="0">
              <a:lnSpc>
                <a:spcPct val="115000"/>
              </a:lnSpc>
              <a:spcBef>
                <a:spcPts val="0"/>
              </a:spcBef>
              <a:spcAft>
                <a:spcPts val="0"/>
              </a:spcAft>
              <a:buNone/>
            </a:pPr>
            <a:r>
              <a:rPr lang="en" sz="1200" i="1" dirty="0"/>
              <a:t>Facilitators guide and resources for using OPTIC to build a shared understanding of culturally responsive teaching</a:t>
            </a:r>
            <a:endParaRPr sz="1200" i="1" dirty="0"/>
          </a:p>
          <a:p>
            <a:pPr marL="457200" lvl="0" indent="-317500" algn="l" rtl="0">
              <a:lnSpc>
                <a:spcPct val="115000"/>
              </a:lnSpc>
              <a:spcBef>
                <a:spcPts val="1200"/>
              </a:spcBef>
              <a:spcAft>
                <a:spcPts val="0"/>
              </a:spcAft>
              <a:buSzPts val="1400"/>
              <a:buChar char="●"/>
            </a:pPr>
            <a:r>
              <a:rPr lang="en" sz="1400" u="sng" dirty="0">
                <a:solidFill>
                  <a:schemeClr val="hlink"/>
                </a:solidFill>
                <a:hlinkClick r:id="rId5"/>
              </a:rPr>
              <a:t>Culturally Responsive Teaching Video Library</a:t>
            </a:r>
            <a:endParaRPr sz="1400" dirty="0"/>
          </a:p>
          <a:p>
            <a:pPr marL="457200" lvl="0" indent="0" algn="l" rtl="0">
              <a:lnSpc>
                <a:spcPct val="115000"/>
              </a:lnSpc>
              <a:spcBef>
                <a:spcPts val="0"/>
              </a:spcBef>
              <a:spcAft>
                <a:spcPts val="0"/>
              </a:spcAft>
              <a:buNone/>
            </a:pPr>
            <a:r>
              <a:rPr lang="en" sz="1200" i="1" dirty="0"/>
              <a:t>A set of video examples of culturally responsive practice by Massachusetts educators</a:t>
            </a:r>
            <a:endParaRPr sz="1200" i="1" dirty="0"/>
          </a:p>
          <a:p>
            <a:pPr marL="457200" lvl="0" indent="-317500" algn="l" rtl="0">
              <a:spcBef>
                <a:spcPts val="1200"/>
              </a:spcBef>
              <a:spcAft>
                <a:spcPts val="0"/>
              </a:spcAft>
              <a:buSzPts val="1400"/>
              <a:buChar char="●"/>
            </a:pPr>
            <a:r>
              <a:rPr lang="en" sz="1400" u="sng" dirty="0">
                <a:solidFill>
                  <a:schemeClr val="hlink"/>
                </a:solidFill>
                <a:hlinkClick r:id="rId6"/>
              </a:rPr>
              <a:t>MA Blueprint for English Learner Success</a:t>
            </a:r>
            <a:endParaRPr sz="1400" dirty="0"/>
          </a:p>
          <a:p>
            <a:pPr marL="457200" lvl="0" indent="0" algn="l" rtl="0">
              <a:spcBef>
                <a:spcPts val="0"/>
              </a:spcBef>
              <a:spcAft>
                <a:spcPts val="0"/>
              </a:spcAft>
              <a:buClr>
                <a:schemeClr val="dk1"/>
              </a:buClr>
              <a:buSzPts val="1100"/>
              <a:buFont typeface="Arial"/>
              <a:buNone/>
            </a:pPr>
            <a:r>
              <a:rPr lang="en" sz="1200" i="1" dirty="0"/>
              <a:t>A set of guidance and resources for developing systems of support for English Learners at the classroom, school, district, and state levels.</a:t>
            </a:r>
            <a:endParaRPr sz="1200" i="1" dirty="0"/>
          </a:p>
          <a:p>
            <a:pPr marL="457200" lvl="0" indent="-317500" algn="l" rtl="0">
              <a:spcBef>
                <a:spcPts val="1200"/>
              </a:spcBef>
              <a:spcAft>
                <a:spcPts val="0"/>
              </a:spcAft>
              <a:buSzPts val="1400"/>
              <a:buChar char="●"/>
            </a:pPr>
            <a:r>
              <a:rPr lang="en-US" sz="1400" dirty="0">
                <a:hlinkClick r:id="rId7"/>
              </a:rPr>
              <a:t>Acceleration Roadmap: Pathway to an Equitable Recovery</a:t>
            </a:r>
            <a:endParaRPr lang="en-US" sz="1400" dirty="0"/>
          </a:p>
          <a:p>
            <a:pPr marL="457200" lvl="0" indent="0" algn="l" rtl="0">
              <a:spcBef>
                <a:spcPts val="0"/>
              </a:spcBef>
              <a:spcAft>
                <a:spcPts val="1200"/>
              </a:spcAft>
              <a:buClr>
                <a:schemeClr val="dk1"/>
              </a:buClr>
              <a:buSzPts val="1100"/>
              <a:buFont typeface="Arial"/>
              <a:buNone/>
            </a:pPr>
            <a:r>
              <a:rPr lang="en" sz="1200" i="1" dirty="0"/>
              <a:t>A tool for teachers and leaders to support acceleration of student learning in the 2021-22 school year.</a:t>
            </a:r>
            <a:endParaRPr sz="12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Objectives</a:t>
            </a:r>
            <a:endParaRPr>
              <a:solidFill>
                <a:schemeClr val="accent5"/>
              </a:solidFill>
            </a:endParaRPr>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This resource:</a:t>
            </a:r>
            <a:endParaRPr dirty="0"/>
          </a:p>
          <a:p>
            <a:pPr marL="457200" lvl="0" indent="-342900" algn="l" rtl="0">
              <a:spcBef>
                <a:spcPts val="1200"/>
              </a:spcBef>
              <a:spcAft>
                <a:spcPts val="0"/>
              </a:spcAft>
              <a:buSzPts val="1800"/>
              <a:buChar char="●"/>
            </a:pPr>
            <a:r>
              <a:rPr lang="en" dirty="0"/>
              <a:t>Outlines </a:t>
            </a:r>
            <a:r>
              <a:rPr lang="en" b="1" dirty="0"/>
              <a:t>key priorities </a:t>
            </a:r>
            <a:r>
              <a:rPr lang="en" dirty="0"/>
              <a:t>for implementing educator evaluation</a:t>
            </a:r>
          </a:p>
          <a:p>
            <a:pPr marL="457200" lvl="0" indent="-342900" algn="l" rtl="0">
              <a:spcBef>
                <a:spcPts val="1200"/>
              </a:spcBef>
              <a:spcAft>
                <a:spcPts val="0"/>
              </a:spcAft>
              <a:buSzPts val="1800"/>
              <a:buChar char="●"/>
            </a:pPr>
            <a:r>
              <a:rPr lang="en" dirty="0"/>
              <a:t>Provides </a:t>
            </a:r>
            <a:r>
              <a:rPr lang="en" b="1" dirty="0"/>
              <a:t>recommendations and best practices </a:t>
            </a:r>
            <a:r>
              <a:rPr lang="en" dirty="0"/>
              <a:t>for leveraging the educator evaluation process to support educator growth and development and help foster more anti-racist, culturally responsive schools and classrooms, based on feedback from educators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Acknowledgements</a:t>
            </a:r>
            <a:endParaRPr>
              <a:solidFill>
                <a:schemeClr val="accent5"/>
              </a:solidFill>
            </a:endParaRPr>
          </a:p>
        </p:txBody>
      </p:sp>
      <p:sp>
        <p:nvSpPr>
          <p:cNvPr id="82" name="Google Shape;82;p16"/>
          <p:cNvSpPr txBox="1">
            <a:spLocks noGrp="1"/>
          </p:cNvSpPr>
          <p:nvPr>
            <p:ph type="body" idx="1"/>
          </p:nvPr>
        </p:nvSpPr>
        <p:spPr>
          <a:xfrm>
            <a:off x="311700" y="1225225"/>
            <a:ext cx="8520600" cy="3604800"/>
          </a:xfrm>
          <a:prstGeom prst="rect">
            <a:avLst/>
          </a:prstGeom>
        </p:spPr>
        <p:txBody>
          <a:bodyPr spcFirstLastPara="1" wrap="square" lIns="91425" tIns="91425" rIns="91425" bIns="91425" anchor="t" anchorCtr="0">
            <a:normAutofit fontScale="92500" lnSpcReduction="20000"/>
          </a:bodyPr>
          <a:lstStyle/>
          <a:p>
            <a:pPr marL="457200" lvl="0" indent="-342900" algn="l" rtl="0">
              <a:spcBef>
                <a:spcPts val="0"/>
              </a:spcBef>
              <a:spcAft>
                <a:spcPts val="0"/>
              </a:spcAft>
              <a:buSzPts val="1800"/>
              <a:buChar char="●"/>
            </a:pPr>
            <a:r>
              <a:rPr lang="en" dirty="0"/>
              <a:t>The </a:t>
            </a:r>
            <a:r>
              <a:rPr lang="en" b="1" dirty="0"/>
              <a:t>2020-2021 and 2021-2022 Teacher and Principal Advisory Cabinets </a:t>
            </a:r>
            <a:r>
              <a:rPr lang="en" dirty="0"/>
              <a:t>provided invaluable feedback and insights into culturally responsive practices in educator evaluation that directly informed the development of the 2021-22 Educator Evaluation Implementation Resources and updates to the Model Rubrics.</a:t>
            </a:r>
            <a:endParaRPr dirty="0"/>
          </a:p>
          <a:p>
            <a:pPr marL="457200" lvl="0" indent="-342900" algn="l" rtl="0">
              <a:spcBef>
                <a:spcPts val="1000"/>
              </a:spcBef>
              <a:spcAft>
                <a:spcPts val="0"/>
              </a:spcAft>
              <a:buSzPts val="1800"/>
              <a:buChar char="●"/>
            </a:pPr>
            <a:r>
              <a:rPr lang="en" dirty="0"/>
              <a:t>The </a:t>
            </a:r>
            <a:r>
              <a:rPr lang="en" b="1" dirty="0"/>
              <a:t>2021 OPTIC Content Fellows</a:t>
            </a:r>
            <a:r>
              <a:rPr lang="en" dirty="0"/>
              <a:t> supported the development of resources to build understanding of culturally responsive teaching aligned to focus elements from the Model Classroom Teacher Rubric.</a:t>
            </a:r>
            <a:endParaRPr dirty="0"/>
          </a:p>
          <a:p>
            <a:pPr marL="457200" lvl="0" indent="-342900" algn="l" rtl="0">
              <a:spcBef>
                <a:spcPts val="1000"/>
              </a:spcBef>
              <a:spcAft>
                <a:spcPts val="1000"/>
              </a:spcAft>
              <a:buSzPts val="1800"/>
              <a:buChar char="●"/>
            </a:pPr>
            <a:r>
              <a:rPr lang="en" dirty="0"/>
              <a:t>In partnership with the Massachusetts Association of School Superintendents (M.A.S.S.),</a:t>
            </a:r>
            <a:r>
              <a:rPr lang="en" b="1" dirty="0"/>
              <a:t> district leaders </a:t>
            </a:r>
            <a:r>
              <a:rPr lang="en" dirty="0"/>
              <a:t>from across Massachusetts participated in focus groups to share feedback on their experiences with educator evaluation before and during the COVID-19 pandemic.</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Contents</a:t>
            </a:r>
            <a:endParaRPr>
              <a:solidFill>
                <a:schemeClr val="accent5"/>
              </a:solidFill>
            </a:endParaRPr>
          </a:p>
        </p:txBody>
      </p:sp>
      <p:pic>
        <p:nvPicPr>
          <p:cNvPr id="88" name="Google Shape;88;p17" descr="contents: 1) purpose and priorities for educator evaluation in MA, 2) focus indicators for teachers and administrators, 3) 5-step cycle: recommendations for educators and evaluators, and 4) resources"/>
          <p:cNvPicPr preferRelativeResize="0"/>
          <p:nvPr/>
        </p:nvPicPr>
        <p:blipFill>
          <a:blip r:embed="rId3">
            <a:alphaModFix/>
          </a:blip>
          <a:stretch>
            <a:fillRect/>
          </a:stretch>
        </p:blipFill>
        <p:spPr>
          <a:xfrm>
            <a:off x="152400" y="1147225"/>
            <a:ext cx="8839199" cy="376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Purpose</a:t>
            </a:r>
            <a:endParaRPr>
              <a:solidFill>
                <a:schemeClr val="accent5"/>
              </a:solidFill>
            </a:endParaRPr>
          </a:p>
        </p:txBody>
      </p:sp>
      <p:sp>
        <p:nvSpPr>
          <p:cNvPr id="94" name="Google Shape;94;p18"/>
          <p:cNvSpPr txBox="1">
            <a:spLocks noGrp="1"/>
          </p:cNvSpPr>
          <p:nvPr>
            <p:ph type="body" idx="1"/>
          </p:nvPr>
        </p:nvSpPr>
        <p:spPr>
          <a:xfrm>
            <a:off x="311700" y="1225225"/>
            <a:ext cx="82251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a:latin typeface="Proxima Nova"/>
                <a:ea typeface="Proxima Nova"/>
                <a:cs typeface="Proxima Nova"/>
                <a:sym typeface="Proxima Nova"/>
              </a:rPr>
              <a:t>The purpose of Educator Evaluation in Massachusetts is to ensure that each and every student has </a:t>
            </a:r>
            <a:r>
              <a:rPr lang="en" sz="1900" b="1">
                <a:latin typeface="Proxima Nova"/>
                <a:ea typeface="Proxima Nova"/>
                <a:cs typeface="Proxima Nova"/>
                <a:sym typeface="Proxima Nova"/>
              </a:rPr>
              <a:t>equitable access to excellent educators</a:t>
            </a:r>
            <a:r>
              <a:rPr lang="en" sz="1900">
                <a:latin typeface="Proxima Nova"/>
                <a:ea typeface="Proxima Nova"/>
                <a:cs typeface="Proxima Nova"/>
                <a:sym typeface="Proxima Nova"/>
              </a:rPr>
              <a:t>, by:</a:t>
            </a:r>
            <a:endParaRPr sz="1900">
              <a:latin typeface="Proxima Nova"/>
              <a:ea typeface="Proxima Nova"/>
              <a:cs typeface="Proxima Nova"/>
              <a:sym typeface="Proxima Nova"/>
            </a:endParaRPr>
          </a:p>
          <a:p>
            <a:pPr marL="457200" lvl="0" indent="-336550" algn="l" rtl="0">
              <a:spcBef>
                <a:spcPts val="1000"/>
              </a:spcBef>
              <a:spcAft>
                <a:spcPts val="0"/>
              </a:spcAft>
              <a:buSzPts val="1700"/>
              <a:buFont typeface="Proxima Nova"/>
              <a:buChar char="➔"/>
            </a:pPr>
            <a:r>
              <a:rPr lang="en" sz="1700">
                <a:latin typeface="Proxima Nova"/>
                <a:ea typeface="Proxima Nova"/>
                <a:cs typeface="Proxima Nova"/>
                <a:sym typeface="Proxima Nova"/>
              </a:rPr>
              <a:t>Promoting growth and development of teachers and administrators,  </a:t>
            </a:r>
            <a:endParaRPr sz="1700">
              <a:latin typeface="Proxima Nova"/>
              <a:ea typeface="Proxima Nova"/>
              <a:cs typeface="Proxima Nova"/>
              <a:sym typeface="Proxima Nova"/>
            </a:endParaRPr>
          </a:p>
          <a:p>
            <a:pPr marL="457200" lvl="0" indent="-336550" algn="l" rtl="0">
              <a:spcBef>
                <a:spcPts val="1000"/>
              </a:spcBef>
              <a:spcAft>
                <a:spcPts val="0"/>
              </a:spcAft>
              <a:buSzPts val="1700"/>
              <a:buFont typeface="Proxima Nova"/>
              <a:buChar char="➔"/>
            </a:pPr>
            <a:r>
              <a:rPr lang="en" sz="1700">
                <a:latin typeface="Proxima Nova"/>
                <a:ea typeface="Proxima Nova"/>
                <a:cs typeface="Proxima Nova"/>
                <a:sym typeface="Proxima Nova"/>
              </a:rPr>
              <a:t>Placing  student learning at the center, using multiple measures of student learning, growth and achievement,  </a:t>
            </a:r>
            <a:endParaRPr sz="1700">
              <a:latin typeface="Proxima Nova"/>
              <a:ea typeface="Proxima Nova"/>
              <a:cs typeface="Proxima Nova"/>
              <a:sym typeface="Proxima Nova"/>
            </a:endParaRPr>
          </a:p>
          <a:p>
            <a:pPr marL="457200" lvl="0" indent="-336550" algn="l" rtl="0">
              <a:spcBef>
                <a:spcPts val="1000"/>
              </a:spcBef>
              <a:spcAft>
                <a:spcPts val="0"/>
              </a:spcAft>
              <a:buSzPts val="1700"/>
              <a:buFont typeface="Proxima Nova"/>
              <a:buChar char="➔"/>
            </a:pPr>
            <a:r>
              <a:rPr lang="en" sz="1700">
                <a:latin typeface="Proxima Nova"/>
                <a:ea typeface="Proxima Nova"/>
                <a:cs typeface="Proxima Nova"/>
                <a:sym typeface="Proxima Nova"/>
              </a:rPr>
              <a:t>Recognizing  excellence in teaching and leading,  </a:t>
            </a:r>
            <a:endParaRPr sz="1700">
              <a:latin typeface="Proxima Nova"/>
              <a:ea typeface="Proxima Nova"/>
              <a:cs typeface="Proxima Nova"/>
              <a:sym typeface="Proxima Nova"/>
            </a:endParaRPr>
          </a:p>
          <a:p>
            <a:pPr marL="457200" lvl="0" indent="-336550" algn="l" rtl="0">
              <a:spcBef>
                <a:spcPts val="1000"/>
              </a:spcBef>
              <a:spcAft>
                <a:spcPts val="0"/>
              </a:spcAft>
              <a:buSzPts val="1700"/>
              <a:buFont typeface="Proxima Nova"/>
              <a:buChar char="➔"/>
            </a:pPr>
            <a:r>
              <a:rPr lang="en" sz="1700">
                <a:latin typeface="Proxima Nova"/>
                <a:ea typeface="Proxima Nova"/>
                <a:cs typeface="Proxima Nova"/>
                <a:sym typeface="Proxima Nova"/>
              </a:rPr>
              <a:t>Setting a high bar for professional teaching status, and  </a:t>
            </a:r>
            <a:endParaRPr sz="1700">
              <a:latin typeface="Proxima Nova"/>
              <a:ea typeface="Proxima Nova"/>
              <a:cs typeface="Proxima Nova"/>
              <a:sym typeface="Proxima Nova"/>
            </a:endParaRPr>
          </a:p>
          <a:p>
            <a:pPr marL="457200" lvl="0" indent="-336550" algn="l" rtl="0">
              <a:spcBef>
                <a:spcPts val="1000"/>
              </a:spcBef>
              <a:spcAft>
                <a:spcPts val="1000"/>
              </a:spcAft>
              <a:buSzPts val="1700"/>
              <a:buFont typeface="Proxima Nova"/>
              <a:buChar char="➔"/>
            </a:pPr>
            <a:r>
              <a:rPr lang="en" sz="1700">
                <a:latin typeface="Proxima Nova"/>
                <a:ea typeface="Proxima Nova"/>
                <a:cs typeface="Proxima Nova"/>
                <a:sym typeface="Proxima Nova"/>
              </a:rPr>
              <a:t>Shortening timelines for improvement</a:t>
            </a:r>
            <a:endParaRPr sz="1900">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Implementation Priorities for 2021-22</a:t>
            </a:r>
            <a:endParaRPr>
              <a:solidFill>
                <a:schemeClr val="accent5"/>
              </a:solidFill>
            </a:endParaRPr>
          </a:p>
        </p:txBody>
      </p:sp>
      <p:sp>
        <p:nvSpPr>
          <p:cNvPr id="100" name="Google Shape;100;p19"/>
          <p:cNvSpPr/>
          <p:nvPr/>
        </p:nvSpPr>
        <p:spPr>
          <a:xfrm>
            <a:off x="6429650" y="2009175"/>
            <a:ext cx="2255400" cy="16653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Advancing equity and social justice in student outcomes</a:t>
            </a:r>
            <a:endParaRPr sz="2000">
              <a:latin typeface="Proxima Nova"/>
              <a:ea typeface="Proxima Nova"/>
              <a:cs typeface="Proxima Nova"/>
              <a:sym typeface="Proxima Nova"/>
            </a:endParaRPr>
          </a:p>
        </p:txBody>
      </p:sp>
      <p:pic>
        <p:nvPicPr>
          <p:cNvPr id="101" name="Google Shape;101;p19" descr="Collaboration: partnership and relationship building between educator and evaluator, engaging educators, students, and families in a shared vision of teaching and learning. Coherence: aligning goal setting, evidence collection, and feedback to the focus indicators, streamlining and simplifying the process. Cultural responsiveness: working toward more equitable and culturally responsive school and classrooms, attending to a process that is culturally responsive and bias-free."/>
          <p:cNvPicPr preferRelativeResize="0"/>
          <p:nvPr/>
        </p:nvPicPr>
        <p:blipFill>
          <a:blip r:embed="rId3">
            <a:alphaModFix/>
          </a:blip>
          <a:stretch>
            <a:fillRect/>
          </a:stretch>
        </p:blipFill>
        <p:spPr>
          <a:xfrm>
            <a:off x="476650" y="1147225"/>
            <a:ext cx="5533980" cy="3691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Focus Indicators</a:t>
            </a:r>
            <a:endParaRPr>
              <a:solidFill>
                <a:schemeClr val="accent5"/>
              </a:solidFill>
            </a:endParaRPr>
          </a:p>
        </p:txBody>
      </p:sp>
      <p:sp>
        <p:nvSpPr>
          <p:cNvPr id="107" name="Google Shape;107;p20"/>
          <p:cNvSpPr txBox="1">
            <a:spLocks noGrp="1"/>
          </p:cNvSpPr>
          <p:nvPr>
            <p:ph type="body" idx="1"/>
          </p:nvPr>
        </p:nvSpPr>
        <p:spPr>
          <a:xfrm>
            <a:off x="311700" y="2263450"/>
            <a:ext cx="4604400" cy="252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Proxima Nova"/>
                <a:ea typeface="Proxima Nova"/>
                <a:cs typeface="Proxima Nova"/>
                <a:sym typeface="Proxima Nova"/>
              </a:rPr>
              <a:t>Aligning the educator evaluation cycle to the Focus Indicators will:</a:t>
            </a:r>
            <a:endParaRPr dirty="0">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dirty="0">
                <a:latin typeface="Proxima Nova"/>
                <a:ea typeface="Proxima Nova"/>
                <a:cs typeface="Proxima Nova"/>
                <a:sym typeface="Proxima Nova"/>
              </a:rPr>
              <a:t>➔ Streamline supervision and evaluation</a:t>
            </a:r>
            <a:endParaRPr dirty="0">
              <a:latin typeface="Proxima Nova"/>
              <a:ea typeface="Proxima Nova"/>
              <a:cs typeface="Proxima Nova"/>
              <a:sym typeface="Proxima Nova"/>
            </a:endParaRPr>
          </a:p>
          <a:p>
            <a:pPr marL="0" lvl="0" indent="0" algn="l" rtl="0">
              <a:spcBef>
                <a:spcPts val="1000"/>
              </a:spcBef>
              <a:spcAft>
                <a:spcPts val="0"/>
              </a:spcAft>
              <a:buClr>
                <a:schemeClr val="dk1"/>
              </a:buClr>
              <a:buSzPts val="1100"/>
              <a:buFont typeface="Arial"/>
              <a:buNone/>
            </a:pPr>
            <a:r>
              <a:rPr lang="en" dirty="0">
                <a:latin typeface="Proxima Nova"/>
                <a:ea typeface="Proxima Nova"/>
                <a:cs typeface="Proxima Nova"/>
                <a:sym typeface="Proxima Nova"/>
              </a:rPr>
              <a:t>➔ Guide meaningful goal setting, and</a:t>
            </a:r>
            <a:endParaRPr dirty="0">
              <a:latin typeface="Proxima Nova"/>
              <a:ea typeface="Proxima Nova"/>
              <a:cs typeface="Proxima Nova"/>
              <a:sym typeface="Proxima Nova"/>
            </a:endParaRPr>
          </a:p>
          <a:p>
            <a:pPr marL="0" lvl="0" indent="0" algn="l" rtl="0">
              <a:spcBef>
                <a:spcPts val="1000"/>
              </a:spcBef>
              <a:spcAft>
                <a:spcPts val="1000"/>
              </a:spcAft>
              <a:buNone/>
            </a:pPr>
            <a:r>
              <a:rPr lang="en" dirty="0">
                <a:latin typeface="Proxima Nova"/>
                <a:ea typeface="Proxima Nova"/>
                <a:cs typeface="Proxima Nova"/>
                <a:sym typeface="Proxima Nova"/>
              </a:rPr>
              <a:t>➔ Focus feedback and support throughout the school year. </a:t>
            </a:r>
            <a:endParaRPr dirty="0"/>
          </a:p>
        </p:txBody>
      </p:sp>
      <p:sp>
        <p:nvSpPr>
          <p:cNvPr id="108" name="Google Shape;108;p20"/>
          <p:cNvSpPr txBox="1"/>
          <p:nvPr/>
        </p:nvSpPr>
        <p:spPr>
          <a:xfrm>
            <a:off x="311700" y="1037225"/>
            <a:ext cx="8832300" cy="114028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dirty="0">
                <a:solidFill>
                  <a:schemeClr val="dk1"/>
                </a:solidFill>
                <a:latin typeface="Proxima Nova"/>
                <a:ea typeface="Proxima Nova"/>
                <a:cs typeface="Proxima Nova"/>
                <a:sym typeface="Proxima Nova"/>
              </a:rPr>
              <a:t>The Center for Instructional Support has identified six</a:t>
            </a:r>
            <a:r>
              <a:rPr lang="en" sz="1800" b="1" dirty="0">
                <a:solidFill>
                  <a:schemeClr val="dk1"/>
                </a:solidFill>
                <a:latin typeface="Proxima Nova"/>
                <a:ea typeface="Proxima Nova"/>
                <a:cs typeface="Proxima Nova"/>
                <a:sym typeface="Proxima Nova"/>
              </a:rPr>
              <a:t> Focus Indicators</a:t>
            </a:r>
            <a:r>
              <a:rPr lang="en" sz="1800" dirty="0">
                <a:solidFill>
                  <a:schemeClr val="dk1"/>
                </a:solidFill>
                <a:latin typeface="Proxima Nova"/>
                <a:ea typeface="Proxima Nova"/>
                <a:cs typeface="Proxima Nova"/>
                <a:sym typeface="Proxima Nova"/>
              </a:rPr>
              <a:t> for Teachers and Administrators representing the </a:t>
            </a:r>
            <a:r>
              <a:rPr lang="en" sz="1800" i="1" dirty="0">
                <a:solidFill>
                  <a:schemeClr val="dk1"/>
                </a:solidFill>
                <a:latin typeface="Proxima Nova"/>
                <a:ea typeface="Proxima Nova"/>
                <a:cs typeface="Proxima Nova"/>
                <a:sym typeface="Proxima Nova"/>
              </a:rPr>
              <a:t>highest priority practices </a:t>
            </a:r>
            <a:r>
              <a:rPr lang="en" sz="1800" dirty="0">
                <a:solidFill>
                  <a:schemeClr val="dk1"/>
                </a:solidFill>
                <a:latin typeface="Proxima Nova"/>
                <a:ea typeface="Proxima Nova"/>
                <a:cs typeface="Proxima Nova"/>
                <a:sym typeface="Proxima Nova"/>
              </a:rPr>
              <a:t>for the 2022-23 school year</a:t>
            </a:r>
            <a:r>
              <a:rPr lang="en" sz="1800" i="1" dirty="0">
                <a:solidFill>
                  <a:schemeClr val="dk1"/>
                </a:solidFill>
                <a:latin typeface="Proxima Nova"/>
                <a:ea typeface="Proxima Nova"/>
                <a:cs typeface="Proxima Nova"/>
                <a:sym typeface="Proxima Nova"/>
              </a:rPr>
              <a:t>.</a:t>
            </a:r>
            <a:endParaRPr sz="1800" dirty="0">
              <a:latin typeface="Proxima Nova"/>
              <a:ea typeface="Proxima Nova"/>
              <a:cs typeface="Proxima Nova"/>
              <a:sym typeface="Proxima Nova"/>
            </a:endParaRPr>
          </a:p>
        </p:txBody>
      </p:sp>
      <p:pic>
        <p:nvPicPr>
          <p:cNvPr id="3" name="Picture 2" descr="Image of the Focus Indicators for Administrators and Teachers">
            <a:extLst>
              <a:ext uri="{FF2B5EF4-FFF2-40B4-BE49-F238E27FC236}">
                <a16:creationId xmlns:a16="http://schemas.microsoft.com/office/drawing/2014/main" id="{EC2F1D02-8CB1-BDFA-A596-1E0434F1D36B}"/>
              </a:ext>
            </a:extLst>
          </p:cNvPr>
          <p:cNvPicPr>
            <a:picLocks noChangeAspect="1"/>
          </p:cNvPicPr>
          <p:nvPr/>
        </p:nvPicPr>
        <p:blipFill>
          <a:blip r:embed="rId3"/>
          <a:stretch>
            <a:fillRect/>
          </a:stretch>
        </p:blipFill>
        <p:spPr>
          <a:xfrm>
            <a:off x="4916100" y="1878379"/>
            <a:ext cx="4000847" cy="29491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Focus Indicators for Teachers </a:t>
            </a:r>
            <a:endParaRPr>
              <a:solidFill>
                <a:schemeClr val="accent5"/>
              </a:solidFill>
            </a:endParaRPr>
          </a:p>
        </p:txBody>
      </p:sp>
      <p:sp>
        <p:nvSpPr>
          <p:cNvPr id="116" name="Google Shape;116;p21"/>
          <p:cNvSpPr txBox="1"/>
          <p:nvPr/>
        </p:nvSpPr>
        <p:spPr>
          <a:xfrm>
            <a:off x="1473900" y="3526975"/>
            <a:ext cx="7670100" cy="1815851"/>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Proxima Nova"/>
              <a:buChar char="●"/>
            </a:pPr>
            <a:r>
              <a:rPr lang="en" sz="1600" b="1" dirty="0">
                <a:latin typeface="Proxima Nova"/>
                <a:ea typeface="Proxima Nova"/>
                <a:cs typeface="Proxima Nova"/>
                <a:sym typeface="Proxima Nova"/>
              </a:rPr>
              <a:t>Key Practices:</a:t>
            </a:r>
            <a:r>
              <a:rPr lang="en" sz="1600" dirty="0">
                <a:latin typeface="Proxima Nova"/>
                <a:ea typeface="Proxima Nova"/>
                <a:cs typeface="Proxima Nova"/>
                <a:sym typeface="Proxima Nova"/>
              </a:rPr>
              <a:t> </a:t>
            </a:r>
            <a:r>
              <a:rPr lang="en-US" sz="1600" dirty="0">
                <a:solidFill>
                  <a:schemeClr val="dk1"/>
                </a:solidFill>
                <a:latin typeface="Proxima Nova"/>
                <a:ea typeface="Proxima Nova"/>
                <a:cs typeface="Proxima Nova"/>
                <a:sym typeface="Proxima Nova"/>
              </a:rPr>
              <a:t>adapted elements highlight a practice of specific relevance to supporting culturally responsive practice.</a:t>
            </a:r>
          </a:p>
          <a:p>
            <a:pPr marL="457200" lvl="0" indent="-330200" algn="l" rtl="0">
              <a:lnSpc>
                <a:spcPct val="115000"/>
              </a:lnSpc>
              <a:spcBef>
                <a:spcPts val="0"/>
              </a:spcBef>
              <a:spcAft>
                <a:spcPts val="0"/>
              </a:spcAft>
              <a:buSzPts val="1600"/>
              <a:buFont typeface="Proxima Nova"/>
              <a:buChar char="●"/>
            </a:pPr>
            <a:r>
              <a:rPr lang="en" sz="1600" b="1" dirty="0">
                <a:latin typeface="Proxima Nova"/>
                <a:ea typeface="Proxima Nova"/>
                <a:cs typeface="Proxima Nova"/>
                <a:sym typeface="Proxima Nova"/>
              </a:rPr>
              <a:t>Focus Points for Feedback, Collaboration, and Support: </a:t>
            </a:r>
            <a:r>
              <a:rPr lang="en" sz="1600" dirty="0">
                <a:latin typeface="Proxima Nova"/>
                <a:ea typeface="Proxima Nova"/>
                <a:cs typeface="Proxima Nova"/>
                <a:sym typeface="Proxima Nova"/>
              </a:rPr>
              <a:t>examples of specific teaching practices within this context.</a:t>
            </a:r>
            <a:endParaRPr sz="1600" dirty="0">
              <a:latin typeface="Proxima Nova"/>
              <a:ea typeface="Proxima Nova"/>
              <a:cs typeface="Proxima Nova"/>
              <a:sym typeface="Proxima Nova"/>
            </a:endParaRPr>
          </a:p>
          <a:p>
            <a:pPr marL="457200" lvl="0" indent="-330200" algn="l" rtl="0">
              <a:lnSpc>
                <a:spcPct val="115000"/>
              </a:lnSpc>
              <a:spcBef>
                <a:spcPts val="0"/>
              </a:spcBef>
              <a:spcAft>
                <a:spcPts val="0"/>
              </a:spcAft>
              <a:buSzPts val="1600"/>
              <a:buFont typeface="Proxima Nova"/>
              <a:buChar char="●"/>
            </a:pPr>
            <a:r>
              <a:rPr lang="en" sz="1600" b="1" dirty="0">
                <a:latin typeface="Proxima Nova"/>
                <a:ea typeface="Proxima Nova"/>
                <a:cs typeface="Proxima Nova"/>
                <a:sym typeface="Proxima Nova"/>
              </a:rPr>
              <a:t>Supportive Resources</a:t>
            </a:r>
            <a:endParaRPr sz="1600" b="1" dirty="0">
              <a:latin typeface="Proxima Nova"/>
              <a:ea typeface="Proxima Nova"/>
              <a:cs typeface="Proxima Nova"/>
              <a:sym typeface="Proxima Nova"/>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117" name="Google Shape;117;p21"/>
          <p:cNvSpPr txBox="1"/>
          <p:nvPr/>
        </p:nvSpPr>
        <p:spPr>
          <a:xfrm>
            <a:off x="156300" y="3751050"/>
            <a:ext cx="1317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roxima Nova"/>
                <a:ea typeface="Proxima Nova"/>
                <a:cs typeface="Proxima Nova"/>
                <a:sym typeface="Proxima Nova"/>
              </a:rPr>
              <a:t>FOCUS INDICATOR RESOURCE</a:t>
            </a:r>
            <a:endParaRPr>
              <a:latin typeface="Proxima Nova"/>
              <a:ea typeface="Proxima Nova"/>
              <a:cs typeface="Proxima Nova"/>
              <a:sym typeface="Proxima Nova"/>
            </a:endParaRPr>
          </a:p>
        </p:txBody>
      </p:sp>
      <p:pic>
        <p:nvPicPr>
          <p:cNvPr id="3" name="Picture 2" descr="I-A Curriculum and Planning, II-B Learning Environment, II-A Instruction, &#10;III-B Family Collaboration, IV-A Reflection, IV-C Professional Collaboration">
            <a:extLst>
              <a:ext uri="{FF2B5EF4-FFF2-40B4-BE49-F238E27FC236}">
                <a16:creationId xmlns:a16="http://schemas.microsoft.com/office/drawing/2014/main" id="{F7AB62DB-D696-3FF5-63DA-3A37B5B86409}"/>
              </a:ext>
            </a:extLst>
          </p:cNvPr>
          <p:cNvPicPr>
            <a:picLocks noChangeAspect="1"/>
          </p:cNvPicPr>
          <p:nvPr/>
        </p:nvPicPr>
        <p:blipFill>
          <a:blip r:embed="rId3"/>
          <a:stretch>
            <a:fillRect/>
          </a:stretch>
        </p:blipFill>
        <p:spPr>
          <a:xfrm>
            <a:off x="815100" y="1147225"/>
            <a:ext cx="7847831" cy="2288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accent5"/>
                </a:solidFill>
              </a:rPr>
              <a:t>Focus Indicators for Administrators</a:t>
            </a:r>
            <a:endParaRPr>
              <a:solidFill>
                <a:schemeClr val="accent5"/>
              </a:solidFill>
            </a:endParaRPr>
          </a:p>
        </p:txBody>
      </p:sp>
      <p:sp>
        <p:nvSpPr>
          <p:cNvPr id="123" name="Google Shape;123;p22"/>
          <p:cNvSpPr txBox="1"/>
          <p:nvPr/>
        </p:nvSpPr>
        <p:spPr>
          <a:xfrm>
            <a:off x="1473900" y="3373975"/>
            <a:ext cx="7548600" cy="18162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Proxima Nova"/>
              <a:buChar char="●"/>
            </a:pPr>
            <a:r>
              <a:rPr lang="en" sz="1600" b="1" dirty="0">
                <a:solidFill>
                  <a:schemeClr val="dk1"/>
                </a:solidFill>
                <a:latin typeface="Proxima Nova"/>
                <a:ea typeface="Proxima Nova"/>
                <a:cs typeface="Proxima Nova"/>
                <a:sym typeface="Proxima Nova"/>
              </a:rPr>
              <a:t>Key Practices:</a:t>
            </a:r>
            <a:r>
              <a:rPr lang="en" sz="1600" dirty="0">
                <a:solidFill>
                  <a:schemeClr val="dk1"/>
                </a:solidFill>
                <a:latin typeface="Proxima Nova"/>
                <a:ea typeface="Proxima Nova"/>
                <a:cs typeface="Proxima Nova"/>
                <a:sym typeface="Proxima Nova"/>
              </a:rPr>
              <a:t> adapted elements highlight a practice of specific relevance to </a:t>
            </a:r>
            <a:r>
              <a:rPr lang="en-US" sz="1600" dirty="0">
                <a:solidFill>
                  <a:schemeClr val="dk1"/>
                </a:solidFill>
                <a:latin typeface="Proxima Nova"/>
                <a:ea typeface="Proxima Nova"/>
                <a:cs typeface="Proxima Nova"/>
                <a:sym typeface="Proxima Nova"/>
              </a:rPr>
              <a:t>supporting culturally responsive practice.</a:t>
            </a:r>
            <a:endParaRPr sz="1600" dirty="0">
              <a:solidFill>
                <a:schemeClr val="dk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dk1"/>
              </a:buClr>
              <a:buSzPts val="1600"/>
              <a:buFont typeface="Proxima Nova"/>
              <a:buChar char="●"/>
            </a:pPr>
            <a:r>
              <a:rPr lang="en" sz="1600" b="1" dirty="0">
                <a:solidFill>
                  <a:schemeClr val="dk1"/>
                </a:solidFill>
                <a:latin typeface="Proxima Nova"/>
                <a:ea typeface="Proxima Nova"/>
                <a:cs typeface="Proxima Nova"/>
                <a:sym typeface="Proxima Nova"/>
              </a:rPr>
              <a:t>Focus Points for Feedback, Collaboration, and Support: </a:t>
            </a:r>
            <a:r>
              <a:rPr lang="en" sz="1600" dirty="0">
                <a:solidFill>
                  <a:schemeClr val="dk1"/>
                </a:solidFill>
                <a:latin typeface="Proxima Nova"/>
                <a:ea typeface="Proxima Nova"/>
                <a:cs typeface="Proxima Nova"/>
                <a:sym typeface="Proxima Nova"/>
              </a:rPr>
              <a:t>examples of specific leadership practices within this context.</a:t>
            </a:r>
            <a:endParaRPr sz="1600" dirty="0">
              <a:solidFill>
                <a:schemeClr val="dk1"/>
              </a:solidFill>
              <a:latin typeface="Proxima Nova"/>
              <a:ea typeface="Proxima Nova"/>
              <a:cs typeface="Proxima Nova"/>
              <a:sym typeface="Proxima Nova"/>
            </a:endParaRPr>
          </a:p>
          <a:p>
            <a:pPr marL="457200" lvl="0" indent="-330200" algn="l" rtl="0">
              <a:lnSpc>
                <a:spcPct val="115000"/>
              </a:lnSpc>
              <a:spcBef>
                <a:spcPts val="0"/>
              </a:spcBef>
              <a:spcAft>
                <a:spcPts val="0"/>
              </a:spcAft>
              <a:buClr>
                <a:schemeClr val="dk1"/>
              </a:buClr>
              <a:buSzPts val="1600"/>
              <a:buFont typeface="Proxima Nova"/>
              <a:buChar char="●"/>
            </a:pPr>
            <a:r>
              <a:rPr lang="en" sz="1600" b="1" dirty="0">
                <a:solidFill>
                  <a:schemeClr val="dk1"/>
                </a:solidFill>
                <a:latin typeface="Proxima Nova"/>
                <a:ea typeface="Proxima Nova"/>
                <a:cs typeface="Proxima Nova"/>
                <a:sym typeface="Proxima Nova"/>
              </a:rPr>
              <a:t>Supportive Resources</a:t>
            </a:r>
            <a:endParaRPr sz="1600" b="1" dirty="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124" name="Google Shape;124;p22"/>
          <p:cNvSpPr txBox="1"/>
          <p:nvPr/>
        </p:nvSpPr>
        <p:spPr>
          <a:xfrm>
            <a:off x="156300" y="3751050"/>
            <a:ext cx="13176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roxima Nova"/>
                <a:ea typeface="Proxima Nova"/>
                <a:cs typeface="Proxima Nova"/>
                <a:sym typeface="Proxima Nova"/>
              </a:rPr>
              <a:t>FOCUS INDICATOR RESOURCE</a:t>
            </a:r>
            <a:endParaRPr>
              <a:latin typeface="Proxima Nova"/>
              <a:ea typeface="Proxima Nova"/>
              <a:cs typeface="Proxima Nova"/>
              <a:sym typeface="Proxima Nova"/>
            </a:endParaRPr>
          </a:p>
        </p:txBody>
      </p:sp>
      <p:pic>
        <p:nvPicPr>
          <p:cNvPr id="3" name="Picture 2" descr="I-A Curriculum, I-B Instruction, II-A Environment, II-B HR Management and Development, III-A Family and Community Engagement, IV-D Continuous Learning">
            <a:extLst>
              <a:ext uri="{FF2B5EF4-FFF2-40B4-BE49-F238E27FC236}">
                <a16:creationId xmlns:a16="http://schemas.microsoft.com/office/drawing/2014/main" id="{93B98F90-7033-19B1-6E6A-C7F7E203BB0F}"/>
              </a:ext>
            </a:extLst>
          </p:cNvPr>
          <p:cNvPicPr>
            <a:picLocks noChangeAspect="1"/>
          </p:cNvPicPr>
          <p:nvPr/>
        </p:nvPicPr>
        <p:blipFill>
          <a:blip r:embed="rId3"/>
          <a:stretch>
            <a:fillRect/>
          </a:stretch>
        </p:blipFill>
        <p:spPr>
          <a:xfrm>
            <a:off x="655935" y="1139651"/>
            <a:ext cx="7446343" cy="2156408"/>
          </a:xfrm>
          <a:prstGeom prst="rect">
            <a:avLst/>
          </a:prstGeom>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4" ma:contentTypeDescription="Create a new document." ma:contentTypeScope="" ma:versionID="93baf2a09268c3a95b048045785e5e9d">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a5e9959aeee1ace5b0f9ba1f7c3386f7"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FF96D-73B5-40EE-916B-45DB49FD3795}">
  <ds:schemaRefs>
    <ds:schemaRef ds:uri="http://schemas.microsoft.com/sharepoint/v3/contenttype/forms"/>
  </ds:schemaRefs>
</ds:datastoreItem>
</file>

<file path=customXml/itemProps2.xml><?xml version="1.0" encoding="utf-8"?>
<ds:datastoreItem xmlns:ds="http://schemas.openxmlformats.org/officeDocument/2006/customXml" ds:itemID="{858C350C-F390-4BB5-BDAC-1C1EC0D77D52}">
  <ds:schemaRefs>
    <ds:schemaRef ds:uri="09bc02a0-1bd8-43ac-9b2b-ec81f331de4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beec907-3983-4d0d-9c11-a26ecbded5c3"/>
    <ds:schemaRef ds:uri="http://www.w3.org/XML/1998/namespace"/>
  </ds:schemaRefs>
</ds:datastoreItem>
</file>

<file path=customXml/itemProps3.xml><?xml version="1.0" encoding="utf-8"?>
<ds:datastoreItem xmlns:ds="http://schemas.openxmlformats.org/officeDocument/2006/customXml" ds:itemID="{67ED9148-F869-410A-B38F-991EB1F0A9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ec907-3983-4d0d-9c11-a26ecbded5c3"/>
    <ds:schemaRef ds:uri="09bc02a0-1bd8-43ac-9b2b-ec81f331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1452</TotalTime>
  <Words>2247</Words>
  <Application>Microsoft Office PowerPoint</Application>
  <PresentationFormat>On-screen Show (16:9)</PresentationFormat>
  <Paragraphs>144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Proxima Nova</vt:lpstr>
      <vt:lpstr>Arial</vt:lpstr>
      <vt:lpstr>Economica</vt:lpstr>
      <vt:lpstr>Calibri</vt:lpstr>
      <vt:lpstr>Open Sans</vt:lpstr>
      <vt:lpstr>Quattrocento Sans</vt:lpstr>
      <vt:lpstr>Luxe</vt:lpstr>
      <vt:lpstr>Educator Evaluation</vt:lpstr>
      <vt:lpstr>Objectives</vt:lpstr>
      <vt:lpstr>Acknowledgements</vt:lpstr>
      <vt:lpstr>Contents</vt:lpstr>
      <vt:lpstr>Purpose</vt:lpstr>
      <vt:lpstr>Implementation Priorities for 2021-22</vt:lpstr>
      <vt:lpstr>Focus Indicators</vt:lpstr>
      <vt:lpstr>Focus Indicators for Teachers </vt:lpstr>
      <vt:lpstr>Focus Indicators for Administrators</vt:lpstr>
      <vt:lpstr>The 5-Step Cycle</vt:lpstr>
      <vt:lpstr>Self-Assessment</vt:lpstr>
      <vt:lpstr>Goal-Setting &amp; Plan Development</vt:lpstr>
      <vt:lpstr>Plan Implementation</vt:lpstr>
      <vt:lpstr>Formative Assessment/Evaluation</vt:lpstr>
      <vt:lpstr>Summative Evaluation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 Evaluation Overview</dc:title>
  <dc:creator>DESE</dc:creator>
  <cp:lastModifiedBy>Zou, Dong (EOE)</cp:lastModifiedBy>
  <cp:revision>11</cp:revision>
  <dcterms:modified xsi:type="dcterms:W3CDTF">2022-06-07T14:36:32Z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7 2022</vt:lpwstr>
  </property>
</Properties>
</file>