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 id="2147483670" r:id="rId6"/>
  </p:sldMasterIdLst>
  <p:notesMasterIdLst>
    <p:notesMasterId r:id="rId56"/>
  </p:notesMasterIdLst>
  <p:handoutMasterIdLst>
    <p:handoutMasterId r:id="rId57"/>
  </p:handoutMasterIdLst>
  <p:sldIdLst>
    <p:sldId id="256" r:id="rId7"/>
    <p:sldId id="329" r:id="rId8"/>
    <p:sldId id="4296" r:id="rId9"/>
    <p:sldId id="4643" r:id="rId10"/>
    <p:sldId id="4646" r:id="rId11"/>
    <p:sldId id="4310" r:id="rId12"/>
    <p:sldId id="4549" r:id="rId13"/>
    <p:sldId id="2482" r:id="rId14"/>
    <p:sldId id="4673" r:id="rId15"/>
    <p:sldId id="4682" r:id="rId16"/>
    <p:sldId id="4693" r:id="rId17"/>
    <p:sldId id="4681" r:id="rId18"/>
    <p:sldId id="4687" r:id="rId19"/>
    <p:sldId id="4688" r:id="rId20"/>
    <p:sldId id="1274" r:id="rId21"/>
    <p:sldId id="1172" r:id="rId22"/>
    <p:sldId id="1282" r:id="rId23"/>
    <p:sldId id="1283" r:id="rId24"/>
    <p:sldId id="1284" r:id="rId25"/>
    <p:sldId id="4676" r:id="rId26"/>
    <p:sldId id="1292" r:id="rId27"/>
    <p:sldId id="1251" r:id="rId28"/>
    <p:sldId id="1286" r:id="rId29"/>
    <p:sldId id="1290" r:id="rId30"/>
    <p:sldId id="1289" r:id="rId31"/>
    <p:sldId id="1275" r:id="rId32"/>
    <p:sldId id="1269" r:id="rId33"/>
    <p:sldId id="1291" r:id="rId34"/>
    <p:sldId id="4669" r:id="rId35"/>
    <p:sldId id="4689" r:id="rId36"/>
    <p:sldId id="4686" r:id="rId37"/>
    <p:sldId id="4306" r:id="rId38"/>
    <p:sldId id="266" r:id="rId39"/>
    <p:sldId id="264" r:id="rId40"/>
    <p:sldId id="4670" r:id="rId41"/>
    <p:sldId id="4309" r:id="rId42"/>
    <p:sldId id="4691" r:id="rId43"/>
    <p:sldId id="4692" r:id="rId44"/>
    <p:sldId id="4308" r:id="rId45"/>
    <p:sldId id="4671" r:id="rId46"/>
    <p:sldId id="4641" r:id="rId47"/>
    <p:sldId id="4642" r:id="rId48"/>
    <p:sldId id="4685" r:id="rId49"/>
    <p:sldId id="4644" r:id="rId50"/>
    <p:sldId id="4667" r:id="rId51"/>
    <p:sldId id="4668" r:id="rId52"/>
    <p:sldId id="4678" r:id="rId53"/>
    <p:sldId id="2513" r:id="rId54"/>
    <p:sldId id="42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D14806-901B-511F-B222-B84A12E5B7B8}" name="Alvarez, Iraida (DESE)" initials="A(" userId="S::iraida.j.alvarez@mass.gov::66b89c24-7507-40c7-9620-66ed0feaf784" providerId="AD"/>
  <p188:author id="{5935AF0D-C88F-DA02-7455-3D6A66FFDC33}" name="Fitzgerald, Patrick G. (DESE)" initials="F(" userId="S::patrick.g.fitzgerald2@mass.gov::53b36a70-9b83-456d-ba86-31a4afdf464c" providerId="AD"/>
  <p188:author id="{16D4B40F-AF8E-6D72-4C2D-CA4F5FC88935}" name="Rist, April K." initials="RAK" userId="S::April.K.Rist@mass.gov::4389eada-97b1-467b-82fe-16345834928a" providerId="AD"/>
  <p188:author id="{9A34F018-94B2-E907-BC0F-4F8DE8953067}" name="Castner, Kristin (DESE)" initials="C(" userId="S::kristin.castner@mass.gov::1d8d5ffd-bb00-4b2f-9ec9-0da637ba0a15" providerId="AD"/>
  <p188:author id="{E520E226-F2EC-D40E-12B4-83F25AB91404}" name="Varon, Joshua (DESE)" initials="JV" userId="S::Joshua.A.Varon@mass.gov::d58e4c59-4295-40f0-9f98-598fdb9a655c" providerId="AD"/>
  <p188:author id="{DB95473E-3799-72CB-965F-9EB89B56FFF3}" name="Daigle, Martha (DESE)" initials="MD" userId="S::Martha.S.Daigle@mass.gov::30cc7468-3554-4040-b5ec-110ac3e947d8" providerId="AD"/>
  <p188:author id="{A5F34446-3393-BAE8-FB62-0AD708AA3B1A}" name="Camacho, Jamie L. (DESE)" initials="C(" userId="S::jamie.l.camacho@mass.gov::21f49f1e-e593-4860-b32e-bdd5656b5338" providerId="AD"/>
  <p188:author id="{94894E5E-0A84-FF29-A2B1-9B5096A830DA}" name="Senio, Theresa (DESE)" initials="S(" userId="S::theresa.senio@mass.gov::a4a87076-6e96-4fee-87e3-08e8e8a3bcd5" providerId="AD"/>
  <p188:author id="{9073805F-FBDA-A7B5-E1AA-1EF058F02B67}" name="Alvarez, Iraida (DESE)" initials="IA" userId="S::Iraida.J.Alvarez@mass.gov::66b89c24-7507-40c7-9620-66ed0feaf784" providerId="AD"/>
  <p188:author id="{2DDAB86A-D521-A4F8-DC3C-FF0AD3E217C3}" name="Zalk, Jodie (DESE)" initials="ZJ(" userId="S::Jodie.L.Zalk@mass.gov::e1452584-4588-4fe8-8e76-c634323654f0" providerId="AD"/>
  <p188:author id="{EBE66E6D-C71D-7E53-AED5-A9D4DA1FE526}" name="Wakelin, Johanna (DESE)" initials="W(" userId="S::johanna.wakelin@mass.gov::861700f2-2647-4c79-b4e9-5d2ae7c7128a" providerId="AD"/>
  <p188:author id="{34E2AC71-14A6-BAF0-FE8D-5B7FC4B39284}" name="Camacho, Jamie L. (DESE)" initials="" userId="S::Jamie.L.Camacho@mass.gov::21f49f1e-e593-4860-b32e-bdd5656b5338" providerId="AD"/>
  <p188:author id="{D60C3E80-35B2-95A9-65AF-9B57C825335C}" name="Tobey, Gregory (DESE)" initials="T(" userId="S::gregory.tobey@mass.gov::12968eda-ee05-4bb6-837b-2d6d4faa13b6" providerId="AD"/>
  <p188:author id="{AF2D2488-6CA3-B0C3-19DD-3D4B1279191F}" name="Roberts, Jannelle K. (DESE)" initials="JR" userId="S::Jannelle.K.Roberts@mass.gov::9334b947-3dcb-411a-8e7d-589c093a1d72" providerId="AD"/>
  <p188:author id="{D2B726C1-6B67-7C9B-17B0-EF1B90BE53D0}" name="Pelychaty, Robert (DESE)" initials="P(" userId="S::robert.pelychaty@mass.gov::4b7f82dc-9b90-4364-a63e-8be2ecd61eb5" providerId="AD"/>
  <p188:author id="{D638D6DF-AF41-6081-4A5E-249713589F40}" name="Thomas, Arabela (DESE)" initials="T(" userId="S::arabela.thomas@mass.gov::c61caa2c-bd09-41fa-982d-4db69e7cef18" providerId="AD"/>
  <p188:author id="{29FDBAE2-41D5-162A-6036-D4D0D463F883}" name="Wakelin, Johanna (DESE)" initials="JW" userId="S::Johanna.Wakelin@mass.gov::861700f2-2647-4c79-b4e9-5d2ae7c7128a" providerId="AD"/>
  <p188:author id="{D7C264F7-7DD7-2006-D813-B710073AC89F}" name="Pelychaty, Robert (DESE)" initials="PR(" userId="S::Robert.Pelychaty@mass.gov::4b7f82dc-9b90-4364-a63e-8be2ecd61eb5" providerId="AD"/>
  <p188:author id="{6ABF01F9-5982-37E0-2D93-4071B6BB4D63}" name="LoDuca-Towne, Kelsey (DESE)" initials="L(" userId="S::kelsey.loduca-towne@mass.gov::f03be8ce-807a-4f33-8b2e-6128f35343e9" providerId="AD"/>
  <p188:author id="{4F08D7FB-1392-BA33-72FA-90F2B7A61763}" name="Mao, Yu-Ping (DESE)" initials="M(" userId="S::yu-ping.mao@mass.gov::8534b1b7-a0d5-4f47-86c1-c5d493c1640c" providerId="AD"/>
  <p188:author id="{DC4A43FD-FE63-3D2E-86A3-95514C23F009}" name="Arabela Thomas" initials="AT" userId="Arabela Thom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C4C98-CA3D-402C-BA00-F64A9B4F0534}" v="3" dt="2024-10-20T10:49:27.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2" autoAdjust="0"/>
  </p:normalViewPr>
  <p:slideViewPr>
    <p:cSldViewPr snapToGrid="0">
      <p:cViewPr varScale="1">
        <p:scale>
          <a:sx n="94" d="100"/>
          <a:sy n="94"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fin, Bob (DESE)" userId="25a69306-b138-4eaf-8c82-7191c527c81b" providerId="ADAL" clId="{AC7C4C98-CA3D-402C-BA00-F64A9B4F0534}"/>
    <pc:docChg chg="modSld">
      <pc:chgData name="Hanafin, Bob (DESE)" userId="25a69306-b138-4eaf-8c82-7191c527c81b" providerId="ADAL" clId="{AC7C4C98-CA3D-402C-BA00-F64A9B4F0534}" dt="2024-10-20T10:49:39.609" v="0" actId="207"/>
      <pc:docMkLst>
        <pc:docMk/>
      </pc:docMkLst>
      <pc:sldChg chg="modSp mod">
        <pc:chgData name="Hanafin, Bob (DESE)" userId="25a69306-b138-4eaf-8c82-7191c527c81b" providerId="ADAL" clId="{AC7C4C98-CA3D-402C-BA00-F64A9B4F0534}" dt="2024-10-20T10:49:39.609" v="0" actId="207"/>
        <pc:sldMkLst>
          <pc:docMk/>
          <pc:sldMk cId="717685271" sldId="329"/>
        </pc:sldMkLst>
        <pc:spChg chg="mod">
          <ac:chgData name="Hanafin, Bob (DESE)" userId="25a69306-b138-4eaf-8c82-7191c527c81b" providerId="ADAL" clId="{AC7C4C98-CA3D-402C-BA00-F64A9B4F0534}" dt="2024-10-20T10:49:39.609" v="0" actId="207"/>
          <ac:spMkLst>
            <pc:docMk/>
            <pc:sldMk cId="717685271" sldId="329"/>
            <ac:spMk id="7" creationId="{8DF83D2F-4500-4ACB-BDBD-F868346F11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B50E8-4BBC-437E-841D-073BB40D70A9}"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F9598-5B26-4FFF-9783-2D390CDC3634}">
      <dgm:prSet/>
      <dgm:spPr>
        <a:solidFill>
          <a:schemeClr val="tx2">
            <a:lumMod val="75000"/>
          </a:schemeClr>
        </a:solidFill>
      </dgm:spPr>
      <dgm:t>
        <a:bodyPr/>
        <a:lstStyle/>
        <a:p>
          <a:r>
            <a:rPr lang="en-US"/>
            <a:t>General Supervision </a:t>
          </a:r>
          <a:r>
            <a:rPr lang="en-US" b="0"/>
            <a:t>Updates</a:t>
          </a:r>
        </a:p>
      </dgm:t>
    </dgm:pt>
    <dgm:pt modelId="{ED2E0D10-CBF7-4BA8-9761-2F376508E013}" type="parTrans" cxnId="{CED5874F-0459-4EB8-A9A3-7050D9517BAA}">
      <dgm:prSet/>
      <dgm:spPr/>
      <dgm:t>
        <a:bodyPr/>
        <a:lstStyle/>
        <a:p>
          <a:endParaRPr lang="en-US"/>
        </a:p>
      </dgm:t>
    </dgm:pt>
    <dgm:pt modelId="{EB6DA1B5-B2BE-44F3-B824-3B3F8314EAED}" type="sibTrans" cxnId="{CED5874F-0459-4EB8-A9A3-7050D9517BAA}">
      <dgm:prSet/>
      <dgm:spPr/>
      <dgm:t>
        <a:bodyPr/>
        <a:lstStyle/>
        <a:p>
          <a:endParaRPr lang="en-US"/>
        </a:p>
      </dgm:t>
    </dgm:pt>
    <dgm:pt modelId="{DA73273F-C3CE-46E8-9EA3-07055CDEB75E}">
      <dgm:prSet phldr="0"/>
      <dgm:spPr/>
      <dgm:t>
        <a:bodyPr/>
        <a:lstStyle/>
        <a:p>
          <a:r>
            <a:rPr lang="en-US"/>
            <a:t>Special Education Updates</a:t>
          </a:r>
        </a:p>
      </dgm:t>
    </dgm:pt>
    <dgm:pt modelId="{57F1B9E4-D397-4BD6-8ACF-3529E7EB5435}" type="parTrans" cxnId="{076D87CB-B6E9-4608-A452-8340710FF2F4}">
      <dgm:prSet/>
      <dgm:spPr/>
      <dgm:t>
        <a:bodyPr/>
        <a:lstStyle/>
        <a:p>
          <a:endParaRPr lang="en-US"/>
        </a:p>
      </dgm:t>
    </dgm:pt>
    <dgm:pt modelId="{ED8E45AF-C5D9-4828-9DCE-215B6848FA9C}" type="sibTrans" cxnId="{076D87CB-B6E9-4608-A452-8340710FF2F4}">
      <dgm:prSet/>
      <dgm:spPr/>
      <dgm:t>
        <a:bodyPr/>
        <a:lstStyle/>
        <a:p>
          <a:endParaRPr lang="en-US"/>
        </a:p>
      </dgm:t>
    </dgm:pt>
    <dgm:pt modelId="{3CC752B7-03A0-4902-82B5-6789F7614E07}">
      <dgm:prSet/>
      <dgm:spPr/>
      <dgm:t>
        <a:bodyPr/>
        <a:lstStyle/>
        <a:p>
          <a:r>
            <a:rPr lang="en-US"/>
            <a:t>New IEP Updates</a:t>
          </a:r>
        </a:p>
      </dgm:t>
    </dgm:pt>
    <dgm:pt modelId="{7A2CDC91-1CFE-46D4-907A-8A26339DB062}" type="parTrans" cxnId="{1D5A61D9-2B84-4F97-BF9C-91C65E481236}">
      <dgm:prSet/>
      <dgm:spPr/>
      <dgm:t>
        <a:bodyPr/>
        <a:lstStyle/>
        <a:p>
          <a:endParaRPr lang="en-US"/>
        </a:p>
      </dgm:t>
    </dgm:pt>
    <dgm:pt modelId="{4B13F8EA-E70F-4474-98EB-56664E2E15AA}" type="sibTrans" cxnId="{1D5A61D9-2B84-4F97-BF9C-91C65E481236}">
      <dgm:prSet/>
      <dgm:spPr/>
      <dgm:t>
        <a:bodyPr/>
        <a:lstStyle/>
        <a:p>
          <a:endParaRPr lang="en-US"/>
        </a:p>
      </dgm:t>
    </dgm:pt>
    <dgm:pt modelId="{DA69F6F1-4960-498A-AD25-085078C7C016}" type="pres">
      <dgm:prSet presAssocID="{BB5B50E8-4BBC-437E-841D-073BB40D70A9}" presName="linear" presStyleCnt="0">
        <dgm:presLayoutVars>
          <dgm:dir/>
          <dgm:animLvl val="lvl"/>
          <dgm:resizeHandles val="exact"/>
        </dgm:presLayoutVars>
      </dgm:prSet>
      <dgm:spPr/>
    </dgm:pt>
    <dgm:pt modelId="{8FAA2FAE-A2EC-45D8-8FC6-54153E16721D}" type="pres">
      <dgm:prSet presAssocID="{984F9598-5B26-4FFF-9783-2D390CDC3634}" presName="parentLin" presStyleCnt="0"/>
      <dgm:spPr/>
    </dgm:pt>
    <dgm:pt modelId="{DA9210EC-26D3-4135-AB7A-211A4E031C68}" type="pres">
      <dgm:prSet presAssocID="{984F9598-5B26-4FFF-9783-2D390CDC3634}" presName="parentLeftMargin" presStyleLbl="node1" presStyleIdx="0" presStyleCnt="3"/>
      <dgm:spPr/>
    </dgm:pt>
    <dgm:pt modelId="{09C76DB4-26EA-403D-8805-2312DAE07640}" type="pres">
      <dgm:prSet presAssocID="{984F9598-5B26-4FFF-9783-2D390CDC3634}" presName="parentText" presStyleLbl="node1" presStyleIdx="0" presStyleCnt="3">
        <dgm:presLayoutVars>
          <dgm:chMax val="0"/>
          <dgm:bulletEnabled val="1"/>
        </dgm:presLayoutVars>
      </dgm:prSet>
      <dgm:spPr/>
    </dgm:pt>
    <dgm:pt modelId="{35B5F9C7-C651-4B16-880A-2A438E44FE61}" type="pres">
      <dgm:prSet presAssocID="{984F9598-5B26-4FFF-9783-2D390CDC3634}" presName="negativeSpace" presStyleCnt="0"/>
      <dgm:spPr/>
    </dgm:pt>
    <dgm:pt modelId="{29011064-7F52-4374-BB70-3F2CB7FC783C}" type="pres">
      <dgm:prSet presAssocID="{984F9598-5B26-4FFF-9783-2D390CDC3634}" presName="childText" presStyleLbl="conFgAcc1" presStyleIdx="0" presStyleCnt="3">
        <dgm:presLayoutVars>
          <dgm:bulletEnabled val="1"/>
        </dgm:presLayoutVars>
      </dgm:prSet>
      <dgm:spPr/>
    </dgm:pt>
    <dgm:pt modelId="{F3BFFD0D-6DB9-4008-84AB-53D8C011D87E}" type="pres">
      <dgm:prSet presAssocID="{EB6DA1B5-B2BE-44F3-B824-3B3F8314EAED}" presName="spaceBetweenRectangles" presStyleCnt="0"/>
      <dgm:spPr/>
    </dgm:pt>
    <dgm:pt modelId="{4DE6D4E7-D733-4E0C-8B7D-E171999B164E}" type="pres">
      <dgm:prSet presAssocID="{DA73273F-C3CE-46E8-9EA3-07055CDEB75E}" presName="parentLin" presStyleCnt="0"/>
      <dgm:spPr/>
    </dgm:pt>
    <dgm:pt modelId="{C3A0CBD5-1A57-4560-919B-51C08BD132D6}" type="pres">
      <dgm:prSet presAssocID="{DA73273F-C3CE-46E8-9EA3-07055CDEB75E}" presName="parentLeftMargin" presStyleLbl="node1" presStyleIdx="0" presStyleCnt="3"/>
      <dgm:spPr/>
    </dgm:pt>
    <dgm:pt modelId="{4AF032F1-9066-44F8-86CC-6912588B7795}" type="pres">
      <dgm:prSet presAssocID="{DA73273F-C3CE-46E8-9EA3-07055CDEB75E}" presName="parentText" presStyleLbl="node1" presStyleIdx="1" presStyleCnt="3">
        <dgm:presLayoutVars>
          <dgm:chMax val="0"/>
          <dgm:bulletEnabled val="1"/>
        </dgm:presLayoutVars>
      </dgm:prSet>
      <dgm:spPr/>
    </dgm:pt>
    <dgm:pt modelId="{FF056FDE-2A96-4013-9A3F-1A754116AE28}" type="pres">
      <dgm:prSet presAssocID="{DA73273F-C3CE-46E8-9EA3-07055CDEB75E}" presName="negativeSpace" presStyleCnt="0"/>
      <dgm:spPr/>
    </dgm:pt>
    <dgm:pt modelId="{5BB327D3-7109-43F2-AB9A-8D656FAE95E0}" type="pres">
      <dgm:prSet presAssocID="{DA73273F-C3CE-46E8-9EA3-07055CDEB75E}" presName="childText" presStyleLbl="conFgAcc1" presStyleIdx="1" presStyleCnt="3">
        <dgm:presLayoutVars>
          <dgm:bulletEnabled val="1"/>
        </dgm:presLayoutVars>
      </dgm:prSet>
      <dgm:spPr/>
    </dgm:pt>
    <dgm:pt modelId="{86EB0B26-E487-49B0-956D-BCBCCEF86CEC}" type="pres">
      <dgm:prSet presAssocID="{ED8E45AF-C5D9-4828-9DCE-215B6848FA9C}" presName="spaceBetweenRectangles" presStyleCnt="0"/>
      <dgm:spPr/>
    </dgm:pt>
    <dgm:pt modelId="{0B4D8C86-6CC8-4DAA-93D2-8FA36672C374}" type="pres">
      <dgm:prSet presAssocID="{3CC752B7-03A0-4902-82B5-6789F7614E07}" presName="parentLin" presStyleCnt="0"/>
      <dgm:spPr/>
    </dgm:pt>
    <dgm:pt modelId="{FFFA5138-FEAB-4F72-AE08-E40D44F08E3F}" type="pres">
      <dgm:prSet presAssocID="{3CC752B7-03A0-4902-82B5-6789F7614E07}" presName="parentLeftMargin" presStyleLbl="node1" presStyleIdx="1" presStyleCnt="3"/>
      <dgm:spPr/>
    </dgm:pt>
    <dgm:pt modelId="{CE301DEF-7638-4260-8CB8-5576E3522B5C}" type="pres">
      <dgm:prSet presAssocID="{3CC752B7-03A0-4902-82B5-6789F7614E07}" presName="parentText" presStyleLbl="node1" presStyleIdx="2" presStyleCnt="3">
        <dgm:presLayoutVars>
          <dgm:chMax val="0"/>
          <dgm:bulletEnabled val="1"/>
        </dgm:presLayoutVars>
      </dgm:prSet>
      <dgm:spPr/>
    </dgm:pt>
    <dgm:pt modelId="{51CE2DF8-66FE-4972-AFC4-27CDB968F0F7}" type="pres">
      <dgm:prSet presAssocID="{3CC752B7-03A0-4902-82B5-6789F7614E07}" presName="negativeSpace" presStyleCnt="0"/>
      <dgm:spPr/>
    </dgm:pt>
    <dgm:pt modelId="{FCE67299-0F51-4AE5-B861-F54CAD10DA1C}" type="pres">
      <dgm:prSet presAssocID="{3CC752B7-03A0-4902-82B5-6789F7614E07}" presName="childText" presStyleLbl="conFgAcc1" presStyleIdx="2" presStyleCnt="3">
        <dgm:presLayoutVars>
          <dgm:bulletEnabled val="1"/>
        </dgm:presLayoutVars>
      </dgm:prSet>
      <dgm:spPr/>
    </dgm:pt>
  </dgm:ptLst>
  <dgm:cxnLst>
    <dgm:cxn modelId="{F006101C-D8C6-4B47-81E0-54874F0C8495}" type="presOf" srcId="{984F9598-5B26-4FFF-9783-2D390CDC3634}" destId="{09C76DB4-26EA-403D-8805-2312DAE07640}" srcOrd="1" destOrd="0" presId="urn:microsoft.com/office/officeart/2005/8/layout/list1"/>
    <dgm:cxn modelId="{FA298F31-6C5A-48F4-B720-D13FA105E72F}" type="presOf" srcId="{984F9598-5B26-4FFF-9783-2D390CDC3634}" destId="{DA9210EC-26D3-4135-AB7A-211A4E031C68}" srcOrd="0" destOrd="0" presId="urn:microsoft.com/office/officeart/2005/8/layout/list1"/>
    <dgm:cxn modelId="{CED5874F-0459-4EB8-A9A3-7050D9517BAA}" srcId="{BB5B50E8-4BBC-437E-841D-073BB40D70A9}" destId="{984F9598-5B26-4FFF-9783-2D390CDC3634}" srcOrd="0" destOrd="0" parTransId="{ED2E0D10-CBF7-4BA8-9761-2F376508E013}" sibTransId="{EB6DA1B5-B2BE-44F3-B824-3B3F8314EAED}"/>
    <dgm:cxn modelId="{A8609E76-A8AA-4A35-900B-AF8849B8011C}" type="presOf" srcId="{BB5B50E8-4BBC-437E-841D-073BB40D70A9}" destId="{DA69F6F1-4960-498A-AD25-085078C7C016}" srcOrd="0" destOrd="0" presId="urn:microsoft.com/office/officeart/2005/8/layout/list1"/>
    <dgm:cxn modelId="{B7F5258D-C00D-4FE5-B7D7-186D38BA0C46}" type="presOf" srcId="{DA73273F-C3CE-46E8-9EA3-07055CDEB75E}" destId="{C3A0CBD5-1A57-4560-919B-51C08BD132D6}" srcOrd="0" destOrd="0" presId="urn:microsoft.com/office/officeart/2005/8/layout/list1"/>
    <dgm:cxn modelId="{4B15CB99-8C97-4D66-B069-99D2A1DE8525}" type="presOf" srcId="{3CC752B7-03A0-4902-82B5-6789F7614E07}" destId="{CE301DEF-7638-4260-8CB8-5576E3522B5C}" srcOrd="1" destOrd="0" presId="urn:microsoft.com/office/officeart/2005/8/layout/list1"/>
    <dgm:cxn modelId="{076D87CB-B6E9-4608-A452-8340710FF2F4}" srcId="{BB5B50E8-4BBC-437E-841D-073BB40D70A9}" destId="{DA73273F-C3CE-46E8-9EA3-07055CDEB75E}" srcOrd="1" destOrd="0" parTransId="{57F1B9E4-D397-4BD6-8ACF-3529E7EB5435}" sibTransId="{ED8E45AF-C5D9-4828-9DCE-215B6848FA9C}"/>
    <dgm:cxn modelId="{1D5A61D9-2B84-4F97-BF9C-91C65E481236}" srcId="{BB5B50E8-4BBC-437E-841D-073BB40D70A9}" destId="{3CC752B7-03A0-4902-82B5-6789F7614E07}" srcOrd="2" destOrd="0" parTransId="{7A2CDC91-1CFE-46D4-907A-8A26339DB062}" sibTransId="{4B13F8EA-E70F-4474-98EB-56664E2E15AA}"/>
    <dgm:cxn modelId="{9783E0E1-DC7E-4214-92B7-192062DB0E57}" type="presOf" srcId="{3CC752B7-03A0-4902-82B5-6789F7614E07}" destId="{FFFA5138-FEAB-4F72-AE08-E40D44F08E3F}" srcOrd="0" destOrd="0" presId="urn:microsoft.com/office/officeart/2005/8/layout/list1"/>
    <dgm:cxn modelId="{48608EF5-5BF4-4B81-8E7A-2FBFE334F065}" type="presOf" srcId="{DA73273F-C3CE-46E8-9EA3-07055CDEB75E}" destId="{4AF032F1-9066-44F8-86CC-6912588B7795}" srcOrd="1" destOrd="0" presId="urn:microsoft.com/office/officeart/2005/8/layout/list1"/>
    <dgm:cxn modelId="{B1A68B77-6127-42B6-A77C-575A145F0DB2}" type="presParOf" srcId="{DA69F6F1-4960-498A-AD25-085078C7C016}" destId="{8FAA2FAE-A2EC-45D8-8FC6-54153E16721D}" srcOrd="0" destOrd="0" presId="urn:microsoft.com/office/officeart/2005/8/layout/list1"/>
    <dgm:cxn modelId="{7F36A26A-1FD0-4F76-B11C-667CBAE1FC06}" type="presParOf" srcId="{8FAA2FAE-A2EC-45D8-8FC6-54153E16721D}" destId="{DA9210EC-26D3-4135-AB7A-211A4E031C68}" srcOrd="0" destOrd="0" presId="urn:microsoft.com/office/officeart/2005/8/layout/list1"/>
    <dgm:cxn modelId="{1E01E21E-A2B6-4A64-8637-FF8081225EC9}" type="presParOf" srcId="{8FAA2FAE-A2EC-45D8-8FC6-54153E16721D}" destId="{09C76DB4-26EA-403D-8805-2312DAE07640}" srcOrd="1" destOrd="0" presId="urn:microsoft.com/office/officeart/2005/8/layout/list1"/>
    <dgm:cxn modelId="{C66339F6-DA5F-4B9C-B0B9-8480D1EC91EA}" type="presParOf" srcId="{DA69F6F1-4960-498A-AD25-085078C7C016}" destId="{35B5F9C7-C651-4B16-880A-2A438E44FE61}" srcOrd="1" destOrd="0" presId="urn:microsoft.com/office/officeart/2005/8/layout/list1"/>
    <dgm:cxn modelId="{FEAB7AE7-E87A-441C-B860-73AFE6845E24}" type="presParOf" srcId="{DA69F6F1-4960-498A-AD25-085078C7C016}" destId="{29011064-7F52-4374-BB70-3F2CB7FC783C}" srcOrd="2" destOrd="0" presId="urn:microsoft.com/office/officeart/2005/8/layout/list1"/>
    <dgm:cxn modelId="{E8A301A6-A366-4F92-9EE8-0DECE939671B}" type="presParOf" srcId="{DA69F6F1-4960-498A-AD25-085078C7C016}" destId="{F3BFFD0D-6DB9-4008-84AB-53D8C011D87E}" srcOrd="3" destOrd="0" presId="urn:microsoft.com/office/officeart/2005/8/layout/list1"/>
    <dgm:cxn modelId="{BE83DEE7-3852-4862-BB07-DC28B52DA61D}" type="presParOf" srcId="{DA69F6F1-4960-498A-AD25-085078C7C016}" destId="{4DE6D4E7-D733-4E0C-8B7D-E171999B164E}" srcOrd="4" destOrd="0" presId="urn:microsoft.com/office/officeart/2005/8/layout/list1"/>
    <dgm:cxn modelId="{C55C2E5C-BB5A-4104-AB42-BD04297D424E}" type="presParOf" srcId="{4DE6D4E7-D733-4E0C-8B7D-E171999B164E}" destId="{C3A0CBD5-1A57-4560-919B-51C08BD132D6}" srcOrd="0" destOrd="0" presId="urn:microsoft.com/office/officeart/2005/8/layout/list1"/>
    <dgm:cxn modelId="{714BEA59-1729-4719-A007-C894D96EA90B}" type="presParOf" srcId="{4DE6D4E7-D733-4E0C-8B7D-E171999B164E}" destId="{4AF032F1-9066-44F8-86CC-6912588B7795}" srcOrd="1" destOrd="0" presId="urn:microsoft.com/office/officeart/2005/8/layout/list1"/>
    <dgm:cxn modelId="{352750F3-08D1-416E-A9BE-69A354EFC924}" type="presParOf" srcId="{DA69F6F1-4960-498A-AD25-085078C7C016}" destId="{FF056FDE-2A96-4013-9A3F-1A754116AE28}" srcOrd="5" destOrd="0" presId="urn:microsoft.com/office/officeart/2005/8/layout/list1"/>
    <dgm:cxn modelId="{FDB17916-558F-486D-902A-503E5A29FE21}" type="presParOf" srcId="{DA69F6F1-4960-498A-AD25-085078C7C016}" destId="{5BB327D3-7109-43F2-AB9A-8D656FAE95E0}" srcOrd="6" destOrd="0" presId="urn:microsoft.com/office/officeart/2005/8/layout/list1"/>
    <dgm:cxn modelId="{02919E11-793D-409A-99D5-698B0280B1FD}" type="presParOf" srcId="{DA69F6F1-4960-498A-AD25-085078C7C016}" destId="{86EB0B26-E487-49B0-956D-BCBCCEF86CEC}" srcOrd="7" destOrd="0" presId="urn:microsoft.com/office/officeart/2005/8/layout/list1"/>
    <dgm:cxn modelId="{2F579F83-10FD-4180-AE32-C933926A921D}" type="presParOf" srcId="{DA69F6F1-4960-498A-AD25-085078C7C016}" destId="{0B4D8C86-6CC8-4DAA-93D2-8FA36672C374}" srcOrd="8" destOrd="0" presId="urn:microsoft.com/office/officeart/2005/8/layout/list1"/>
    <dgm:cxn modelId="{B2724798-2F03-4351-8F52-6373EE449AD0}" type="presParOf" srcId="{0B4D8C86-6CC8-4DAA-93D2-8FA36672C374}" destId="{FFFA5138-FEAB-4F72-AE08-E40D44F08E3F}" srcOrd="0" destOrd="0" presId="urn:microsoft.com/office/officeart/2005/8/layout/list1"/>
    <dgm:cxn modelId="{A7A6BD70-E3F2-4661-A621-AFC5DA02D54E}" type="presParOf" srcId="{0B4D8C86-6CC8-4DAA-93D2-8FA36672C374}" destId="{CE301DEF-7638-4260-8CB8-5576E3522B5C}" srcOrd="1" destOrd="0" presId="urn:microsoft.com/office/officeart/2005/8/layout/list1"/>
    <dgm:cxn modelId="{ECE2933E-9003-4FF8-9BDE-AA27710FC566}" type="presParOf" srcId="{DA69F6F1-4960-498A-AD25-085078C7C016}" destId="{51CE2DF8-66FE-4972-AFC4-27CDB968F0F7}" srcOrd="9" destOrd="0" presId="urn:microsoft.com/office/officeart/2005/8/layout/list1"/>
    <dgm:cxn modelId="{39F80482-3519-46C0-8A7F-F9BC917F1BB7}" type="presParOf" srcId="{DA69F6F1-4960-498A-AD25-085078C7C016}" destId="{FCE67299-0F51-4AE5-B861-F54CAD10DA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b="0"/>
            <a:t>OASES Monitoring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b="0"/>
            <a:t>PRS General Education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EAD15D56-54C5-49FE-955F-A20DF43B6731}">
      <dgm:prSet phldrT="[Text]" phldr="0"/>
      <dgm:spPr/>
      <dgm:t>
        <a:bodyPr/>
        <a:lstStyle/>
        <a:p>
          <a:pPr rtl="0"/>
          <a:r>
            <a:rPr lang="en-US"/>
            <a:t>Champ Software Development Across Offices</a:t>
          </a:r>
          <a:endParaRPr lang="en-US" b="0"/>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b="0"/>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b="0"/>
            <a:t>LEA Determinations and Aligned Technical Assistance</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b="0"/>
            <a:t>Policies and Procedures</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35537B4E-975A-42B4-A3AE-E4E4D1B3183C}">
      <dgm:prSet custT="1"/>
      <dgm:spPr/>
      <dgm:t>
        <a:bodyPr/>
        <a:lstStyle/>
        <a:p>
          <a:pPr rtl="0"/>
          <a:r>
            <a:rPr lang="en-US" sz="2200" kern="1200">
              <a:solidFill>
                <a:prstClr val="white"/>
              </a:solidFill>
              <a:latin typeface="Calibri" panose="020F0502020204030204"/>
              <a:ea typeface="+mn-ea"/>
              <a:cs typeface="+mn-cs"/>
            </a:rPr>
            <a:t>Collection, Reporting, and Use of Data</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60C6D5A9-1698-492E-BEE5-EC78D894D009}">
      <dgm:prSet custT="1"/>
      <dgm:spPr/>
      <dgm:t>
        <a:bodyPr/>
        <a:lstStyle/>
        <a:p>
          <a:pPr rtl="0"/>
          <a:r>
            <a:rPr lang="en-US" sz="2200" kern="1200">
              <a:solidFill>
                <a:prstClr val="white"/>
              </a:solidFill>
              <a:latin typeface="Calibri" panose="020F0502020204030204"/>
              <a:ea typeface="+mn-ea"/>
              <a:cs typeface="+mn-cs"/>
            </a:rPr>
            <a:t>Special Education Website</a:t>
          </a:r>
        </a:p>
      </dgm:t>
    </dgm:pt>
    <dgm:pt modelId="{CFEF5603-27EA-42F5-B3CB-D6B669889C48}" type="parTrans" cxnId="{523D8E78-AF15-41E6-BFD1-CAA982168C5B}">
      <dgm:prSet/>
      <dgm:spPr/>
      <dgm:t>
        <a:bodyPr/>
        <a:lstStyle/>
        <a:p>
          <a:endParaRPr lang="en-US"/>
        </a:p>
      </dgm:t>
    </dgm:pt>
    <dgm:pt modelId="{725C407D-328B-4DF8-8C4A-DD2006D84951}" type="sibTrans" cxnId="{523D8E78-AF15-41E6-BFD1-CAA982168C5B}">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4971201F-F68F-47E1-904A-CED5519C774F}" type="pres">
      <dgm:prSet presAssocID="{60C6D5A9-1698-492E-BEE5-EC78D894D009}" presName="node" presStyleLbl="node1" presStyleIdx="0" presStyleCnt="8">
        <dgm:presLayoutVars>
          <dgm:bulletEnabled val="1"/>
        </dgm:presLayoutVars>
      </dgm:prSet>
      <dgm:spPr/>
    </dgm:pt>
    <dgm:pt modelId="{94E87C81-A08A-4984-A27E-24770A57712F}" type="pres">
      <dgm:prSet presAssocID="{725C407D-328B-4DF8-8C4A-DD2006D84951}" presName="sibTrans" presStyleCnt="0"/>
      <dgm:spPr/>
    </dgm:pt>
    <dgm:pt modelId="{5005E73B-75A8-42A5-A4FC-C8604F246C91}" type="pres">
      <dgm:prSet presAssocID="{35537B4E-975A-42B4-A3AE-E4E4D1B3183C}" presName="node" presStyleLbl="node1" presStyleIdx="1" presStyleCnt="8">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8">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8">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8">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8">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8">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8">
        <dgm:presLayoutVars>
          <dgm:bulletEnabled val="1"/>
        </dgm:presLayoutVars>
      </dgm:prSet>
      <dgm:spPr/>
    </dgm:pt>
  </dgm:ptLst>
  <dgm:cxnLs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523D8E78-AF15-41E6-BFD1-CAA982168C5B}" srcId="{A2DDBBA9-240C-4798-85DE-7DF9799DC351}" destId="{60C6D5A9-1698-492E-BEE5-EC78D894D009}" srcOrd="0" destOrd="0" parTransId="{CFEF5603-27EA-42F5-B3CB-D6B669889C48}" sibTransId="{725C407D-328B-4DF8-8C4A-DD2006D84951}"/>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FD5B34C2-59A3-4F4E-90B4-28C512E8BC9F}" type="presOf" srcId="{60C6D5A9-1698-492E-BEE5-EC78D894D009}" destId="{4971201F-F68F-47E1-904A-CED5519C774F}" srcOrd="0" destOrd="0" presId="urn:microsoft.com/office/officeart/2005/8/layout/default"/>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E94133A-2842-4E68-BF09-B9C2BDA79DC2}" type="presParOf" srcId="{13D8E856-6816-466E-B3FF-4BB377B3C3C6}" destId="{4971201F-F68F-47E1-904A-CED5519C774F}" srcOrd="0" destOrd="0" presId="urn:microsoft.com/office/officeart/2005/8/layout/default"/>
    <dgm:cxn modelId="{D4445466-B813-4813-86E3-D274203D68A6}" type="presParOf" srcId="{13D8E856-6816-466E-B3FF-4BB377B3C3C6}" destId="{94E87C81-A08A-4984-A27E-24770A57712F}"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1064-7F52-4374-BB70-3F2CB7FC783C}">
      <dsp:nvSpPr>
        <dsp:cNvPr id="0" name=""/>
        <dsp:cNvSpPr/>
      </dsp:nvSpPr>
      <dsp:spPr>
        <a:xfrm>
          <a:off x="0" y="1625189"/>
          <a:ext cx="581112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76DB4-26EA-403D-8805-2312DAE07640}">
      <dsp:nvSpPr>
        <dsp:cNvPr id="0" name=""/>
        <dsp:cNvSpPr/>
      </dsp:nvSpPr>
      <dsp:spPr>
        <a:xfrm>
          <a:off x="290556" y="1270949"/>
          <a:ext cx="4067789" cy="708480"/>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General Supervision </a:t>
          </a:r>
          <a:r>
            <a:rPr lang="en-US" sz="2400" b="0" kern="1200"/>
            <a:t>Updates</a:t>
          </a:r>
        </a:p>
      </dsp:txBody>
      <dsp:txXfrm>
        <a:off x="325141" y="1305534"/>
        <a:ext cx="3998619" cy="639310"/>
      </dsp:txXfrm>
    </dsp:sp>
    <dsp:sp modelId="{5BB327D3-7109-43F2-AB9A-8D656FAE95E0}">
      <dsp:nvSpPr>
        <dsp:cNvPr id="0" name=""/>
        <dsp:cNvSpPr/>
      </dsp:nvSpPr>
      <dsp:spPr>
        <a:xfrm>
          <a:off x="0" y="2713829"/>
          <a:ext cx="5811128" cy="604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32F1-9066-44F8-86CC-6912588B7795}">
      <dsp:nvSpPr>
        <dsp:cNvPr id="0" name=""/>
        <dsp:cNvSpPr/>
      </dsp:nvSpPr>
      <dsp:spPr>
        <a:xfrm>
          <a:off x="290556" y="2359589"/>
          <a:ext cx="4067789" cy="7084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Special Education Updates</a:t>
          </a:r>
        </a:p>
      </dsp:txBody>
      <dsp:txXfrm>
        <a:off x="325141" y="2394174"/>
        <a:ext cx="3998619" cy="639310"/>
      </dsp:txXfrm>
    </dsp:sp>
    <dsp:sp modelId="{FCE67299-0F51-4AE5-B861-F54CAD10DA1C}">
      <dsp:nvSpPr>
        <dsp:cNvPr id="0" name=""/>
        <dsp:cNvSpPr/>
      </dsp:nvSpPr>
      <dsp:spPr>
        <a:xfrm>
          <a:off x="0" y="3802469"/>
          <a:ext cx="581112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01DEF-7638-4260-8CB8-5576E3522B5C}">
      <dsp:nvSpPr>
        <dsp:cNvPr id="0" name=""/>
        <dsp:cNvSpPr/>
      </dsp:nvSpPr>
      <dsp:spPr>
        <a:xfrm>
          <a:off x="290556" y="3448229"/>
          <a:ext cx="4067789"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1066800">
            <a:lnSpc>
              <a:spcPct val="90000"/>
            </a:lnSpc>
            <a:spcBef>
              <a:spcPct val="0"/>
            </a:spcBef>
            <a:spcAft>
              <a:spcPct val="35000"/>
            </a:spcAft>
            <a:buNone/>
          </a:pPr>
          <a:r>
            <a:rPr lang="en-US" sz="2400" kern="1200"/>
            <a:t>New IEP Updates</a:t>
          </a:r>
        </a:p>
      </dsp:txBody>
      <dsp:txXfrm>
        <a:off x="325141" y="3482814"/>
        <a:ext cx="3998619"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1201F-F68F-47E1-904A-CED5519C774F}">
      <dsp:nvSpPr>
        <dsp:cNvPr id="0" name=""/>
        <dsp:cNvSpPr/>
      </dsp:nvSpPr>
      <dsp:spPr>
        <a:xfrm>
          <a:off x="3080"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Special Education Website</a:t>
          </a:r>
        </a:p>
      </dsp:txBody>
      <dsp:txXfrm>
        <a:off x="3080" y="437013"/>
        <a:ext cx="2444055" cy="1466433"/>
      </dsp:txXfrm>
    </dsp:sp>
    <dsp:sp modelId="{5005E73B-75A8-42A5-A4FC-C8604F246C91}">
      <dsp:nvSpPr>
        <dsp:cNvPr id="0" name=""/>
        <dsp:cNvSpPr/>
      </dsp:nvSpPr>
      <dsp:spPr>
        <a:xfrm>
          <a:off x="2691541"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prstClr val="white"/>
              </a:solidFill>
              <a:latin typeface="Calibri" panose="020F0502020204030204"/>
              <a:ea typeface="+mn-ea"/>
              <a:cs typeface="+mn-cs"/>
            </a:rPr>
            <a:t>Collection, Reporting, and Use of Data</a:t>
          </a:r>
        </a:p>
      </dsp:txBody>
      <dsp:txXfrm>
        <a:off x="2691541" y="437013"/>
        <a:ext cx="2444055" cy="1466433"/>
      </dsp:txXfrm>
    </dsp:sp>
    <dsp:sp modelId="{6D129F8D-372C-4A28-8C52-D918B5D8A92E}">
      <dsp:nvSpPr>
        <dsp:cNvPr id="0" name=""/>
        <dsp:cNvSpPr/>
      </dsp:nvSpPr>
      <dsp:spPr>
        <a:xfrm>
          <a:off x="5380002"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Champ Software Development Across Offices</a:t>
          </a:r>
          <a:endParaRPr lang="en-US" sz="2200" b="0" kern="1200"/>
        </a:p>
      </dsp:txBody>
      <dsp:txXfrm>
        <a:off x="5380002" y="437013"/>
        <a:ext cx="2444055" cy="1466433"/>
      </dsp:txXfrm>
    </dsp:sp>
    <dsp:sp modelId="{9908698E-D39E-4D34-9D93-5C552E65CDE6}">
      <dsp:nvSpPr>
        <dsp:cNvPr id="0" name=""/>
        <dsp:cNvSpPr/>
      </dsp:nvSpPr>
      <dsp:spPr>
        <a:xfrm>
          <a:off x="8068463" y="437013"/>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Fiscal Monitoring Procedures</a:t>
          </a:r>
        </a:p>
      </dsp:txBody>
      <dsp:txXfrm>
        <a:off x="8068463" y="437013"/>
        <a:ext cx="2444055" cy="1466433"/>
      </dsp:txXfrm>
    </dsp:sp>
    <dsp:sp modelId="{1E50F7EE-135A-4A1B-B907-0AB0F8428B21}">
      <dsp:nvSpPr>
        <dsp:cNvPr id="0" name=""/>
        <dsp:cNvSpPr/>
      </dsp:nvSpPr>
      <dsp:spPr>
        <a:xfrm>
          <a:off x="3080"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LEA Determinations and Aligned Technical Assistance</a:t>
          </a:r>
        </a:p>
      </dsp:txBody>
      <dsp:txXfrm>
        <a:off x="3080" y="2147852"/>
        <a:ext cx="2444055" cy="1466433"/>
      </dsp:txXfrm>
    </dsp:sp>
    <dsp:sp modelId="{924D37B3-04E0-4558-A6DC-381385E54CF6}">
      <dsp:nvSpPr>
        <dsp:cNvPr id="0" name=""/>
        <dsp:cNvSpPr/>
      </dsp:nvSpPr>
      <dsp:spPr>
        <a:xfrm>
          <a:off x="2691541"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OASES Monitoring Procedures</a:t>
          </a:r>
        </a:p>
      </dsp:txBody>
      <dsp:txXfrm>
        <a:off x="2691541" y="2147852"/>
        <a:ext cx="2444055" cy="1466433"/>
      </dsp:txXfrm>
    </dsp:sp>
    <dsp:sp modelId="{59892BA9-65E3-4A36-98C0-5E406F58DAC0}">
      <dsp:nvSpPr>
        <dsp:cNvPr id="0" name=""/>
        <dsp:cNvSpPr/>
      </dsp:nvSpPr>
      <dsp:spPr>
        <a:xfrm>
          <a:off x="5380002"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Policies and Procedures</a:t>
          </a:r>
        </a:p>
      </dsp:txBody>
      <dsp:txXfrm>
        <a:off x="5380002" y="2147852"/>
        <a:ext cx="2444055" cy="1466433"/>
      </dsp:txXfrm>
    </dsp:sp>
    <dsp:sp modelId="{F94B4F2D-81CF-43C4-846B-3A7037898D36}">
      <dsp:nvSpPr>
        <dsp:cNvPr id="0" name=""/>
        <dsp:cNvSpPr/>
      </dsp:nvSpPr>
      <dsp:spPr>
        <a:xfrm>
          <a:off x="8068463" y="2147852"/>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a:t>PRS General Education Procedures</a:t>
          </a:r>
        </a:p>
      </dsp:txBody>
      <dsp:txXfrm>
        <a:off x="8068463" y="2147852"/>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10/21/2024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sz="2000" dirty="0">
              <a:solidFill>
                <a:srgbClr val="222222"/>
              </a:solidFill>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191292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67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72BA557-1578-49F5-9A2C-8A0B0E0D9858}" type="slidenum">
              <a:rPr lang="en-US" smtClean="0"/>
              <a:t>45</a:t>
            </a:fld>
            <a:endParaRPr lang="en-US"/>
          </a:p>
        </p:txBody>
      </p:sp>
    </p:spTree>
    <p:extLst>
      <p:ext uri="{BB962C8B-B14F-4D97-AF65-F5344CB8AC3E}">
        <p14:creationId xmlns:p14="http://schemas.microsoft.com/office/powerpoint/2010/main" val="148810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46</a:t>
            </a:fld>
            <a:endParaRPr lang="en-US"/>
          </a:p>
        </p:txBody>
      </p:sp>
    </p:spTree>
    <p:extLst>
      <p:ext uri="{BB962C8B-B14F-4D97-AF65-F5344CB8AC3E}">
        <p14:creationId xmlns:p14="http://schemas.microsoft.com/office/powerpoint/2010/main" val="399170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341145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49</a:t>
            </a:fld>
            <a:endParaRPr lang="en-US"/>
          </a:p>
        </p:txBody>
      </p:sp>
    </p:spTree>
    <p:extLst>
      <p:ext uri="{BB962C8B-B14F-4D97-AF65-F5344CB8AC3E}">
        <p14:creationId xmlns:p14="http://schemas.microsoft.com/office/powerpoint/2010/main" val="366452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03506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9969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455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12903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147722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93581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310130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3033944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09" y="6132352"/>
            <a:ext cx="756579" cy="778195"/>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1" y="212727"/>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6"/>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7"/>
          </a:xfrm>
        </p:spPr>
        <p:txBody>
          <a:bodyPr>
            <a:noAutofit/>
          </a:bodyPr>
          <a:lstStyle>
            <a:lvl1pPr marL="228594" indent="-228594">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582" indent="-279393">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2971" indent="-228594">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0959" indent="-279393">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086" indent="-287331">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2"/>
            <a:ext cx="7713372" cy="307777"/>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sz="1400" baseline="0">
                <a:latin typeface="Segoe"/>
              </a:rPr>
              <a:t> </a:t>
            </a:r>
            <a:r>
              <a:rPr lang="en-US" sz="1200" kern="1200">
                <a:solidFill>
                  <a:schemeClr val="tx1">
                    <a:tint val="75000"/>
                  </a:schemeClr>
                </a:solidFill>
                <a:latin typeface="Segoe"/>
                <a:ea typeface="+mn-ea"/>
                <a:cs typeface="+mn-cs"/>
              </a:rPr>
              <a:t>Elementary</a:t>
            </a:r>
            <a:r>
              <a:rPr lang="en-US" sz="1400" baseline="0">
                <a:latin typeface="Segoe"/>
              </a:rPr>
              <a:t> </a:t>
            </a:r>
            <a:r>
              <a:rPr lang="en-US" sz="1200" kern="1200">
                <a:solidFill>
                  <a:schemeClr val="tx1">
                    <a:tint val="75000"/>
                  </a:schemeClr>
                </a:solidFill>
                <a:latin typeface="Segoe"/>
                <a:ea typeface="+mn-ea"/>
                <a:cs typeface="+mn-cs"/>
              </a:rPr>
              <a:t>and</a:t>
            </a:r>
            <a:r>
              <a:rPr lang="en-US" sz="1400" baseline="0">
                <a:latin typeface="Segoe"/>
              </a:rPr>
              <a:t> </a:t>
            </a:r>
            <a:r>
              <a:rPr lang="en-US" sz="1200" kern="1200">
                <a:solidFill>
                  <a:schemeClr val="tx1">
                    <a:tint val="75000"/>
                  </a:schemeClr>
                </a:solidFill>
                <a:latin typeface="Segoe"/>
                <a:ea typeface="+mn-ea"/>
                <a:cs typeface="+mn-cs"/>
              </a:rPr>
              <a:t>Secondary</a:t>
            </a:r>
            <a:r>
              <a:rPr lang="en-US" sz="1400"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333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884309" y="918636"/>
            <a:ext cx="950400" cy="687600"/>
          </a:xfrm>
        </p:spPr>
        <p:txBody>
          <a:bodyPr anchor="ctr" anchorCtr="0">
            <a:normAutofit/>
          </a:bodyPr>
          <a:lstStyle>
            <a:lvl1pPr marL="0" indent="0" algn="ctr">
              <a:buNone/>
              <a:defRPr sz="1200"/>
            </a:lvl1pPr>
          </a:lstStyle>
          <a:p>
            <a:r>
              <a:rPr lang="en-US"/>
              <a:t>Click icon to add picture</a:t>
            </a:r>
            <a:endParaRPr lang="ru-RU"/>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731590" y="595088"/>
            <a:ext cx="8617176" cy="793932"/>
          </a:xfrm>
        </p:spPr>
        <p:txBody>
          <a:bodyPr anchor="b">
            <a:normAutofit/>
          </a:bodyPr>
          <a:lstStyle>
            <a:lvl1pPr algn="r">
              <a:defRPr sz="4400" b="1">
                <a:solidFill>
                  <a:schemeClr val="accent1"/>
                </a:solidFill>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731590" y="1404941"/>
            <a:ext cx="8617176" cy="481916"/>
          </a:xfrm>
        </p:spPr>
        <p:txBody>
          <a:bodyPr>
            <a:noAutofit/>
          </a:bodyPr>
          <a:lstStyle>
            <a:lvl1pPr marL="0" indent="0" algn="r">
              <a:buNone/>
              <a:defRPr sz="2800" i="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874714" y="2404913"/>
            <a:ext cx="11317286"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999868"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1002003"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1</a:t>
            </a:r>
            <a:endParaRPr lang="ru-RU"/>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999868"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3076929"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3079064" y="3176106"/>
            <a:ext cx="1697037" cy="368946"/>
          </a:xfrm>
        </p:spPr>
        <p:txBody>
          <a:bodyPr>
            <a:noAutofit/>
          </a:bodyPr>
          <a:lstStyle>
            <a:lvl1pPr marL="0" indent="0">
              <a:buNone/>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Step 2</a:t>
            </a:r>
            <a:endParaRPr lang="ru-RU"/>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3076929" y="3580663"/>
            <a:ext cx="1697037" cy="1414919"/>
          </a:xfrm>
        </p:spPr>
        <p:txBody>
          <a:bodyPr>
            <a:noAutofit/>
          </a:bodyPr>
          <a:lstStyle>
            <a:lvl1pPr marL="0" indent="0">
              <a:buNone/>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Click to 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5153990"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5156125"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3</a:t>
            </a:r>
            <a:endParaRPr lang="ru-RU"/>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5153990"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7231051"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7233186"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4</a:t>
            </a:r>
            <a:endParaRPr lang="ru-RU"/>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7231051"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9308112" y="2489256"/>
            <a:ext cx="1697037" cy="450850"/>
          </a:xfrm>
        </p:spPr>
        <p:txBody>
          <a:bodyPr>
            <a:noAutofit/>
          </a:bodyPr>
          <a:lstStyle>
            <a:lvl1pPr marL="0" indent="0">
              <a:buNone/>
              <a:defRPr sz="2800" b="1">
                <a:solidFill>
                  <a:schemeClr val="accent1"/>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lvl="0"/>
            <a:r>
              <a:rPr lang="en-US"/>
              <a:t>20XX</a:t>
            </a:r>
            <a:endParaRPr lang="ru-RU"/>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9310247" y="3176106"/>
            <a:ext cx="1697037" cy="36894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accent3"/>
                </a:solidFill>
                <a:latin typeface="+mj-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Step 5</a:t>
            </a:r>
            <a:endParaRPr lang="ru-RU"/>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9308112" y="3580663"/>
            <a:ext cx="1697037" cy="1414919"/>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0" i="1">
                <a:solidFill>
                  <a:schemeClr val="accent3"/>
                </a:solidFill>
                <a:latin typeface="+mn-lt"/>
              </a:defRPr>
            </a:lvl1pPr>
            <a:lvl2pPr>
              <a:defRPr sz="2800" b="1">
                <a:solidFill>
                  <a:srgbClr val="B4001B"/>
                </a:solidFill>
                <a:latin typeface="+mj-lt"/>
              </a:defRPr>
            </a:lvl2pPr>
            <a:lvl3pPr>
              <a:defRPr sz="2800" b="1">
                <a:solidFill>
                  <a:srgbClr val="B4001B"/>
                </a:solidFill>
                <a:latin typeface="+mj-lt"/>
              </a:defRPr>
            </a:lvl3pPr>
            <a:lvl4pPr>
              <a:defRPr sz="2800" b="1">
                <a:solidFill>
                  <a:srgbClr val="B4001B"/>
                </a:solidFill>
                <a:latin typeface="+mj-lt"/>
              </a:defRPr>
            </a:lvl4pPr>
            <a:lvl5pPr>
              <a:defRPr sz="2800" b="1">
                <a:solidFill>
                  <a:srgbClr val="B4001B"/>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919331" y="2404913"/>
            <a:ext cx="11304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21.10.2024</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9128023" y="2331516"/>
            <a:ext cx="13716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951496" y="3032671"/>
            <a:ext cx="11240503"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813989" y="2331516"/>
            <a:ext cx="13716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750918" y="2898634"/>
            <a:ext cx="265176"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908500" y="2331516"/>
            <a:ext cx="13716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847246" y="2898634"/>
            <a:ext cx="265176"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9064951" y="2898634"/>
            <a:ext cx="265176"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5003010" y="2331516"/>
            <a:ext cx="13716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4938426" y="289863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58" name="Oval 57">
            <a:extLst>
              <a:ext uri="{FF2B5EF4-FFF2-40B4-BE49-F238E27FC236}">
                <a16:creationId xmlns:a16="http://schemas.microsoft.com/office/drawing/2014/main" id="{0D6790E5-47B0-4794-ADB1-4FC8402D665C}"/>
              </a:ext>
            </a:extLst>
          </p:cNvPr>
          <p:cNvSpPr/>
          <p:nvPr userDrawn="1"/>
        </p:nvSpPr>
        <p:spPr>
          <a:xfrm>
            <a:off x="5002434" y="296264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7097520" y="2331516"/>
            <a:ext cx="13716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7036590" y="2898634"/>
            <a:ext cx="265176"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Tree>
    <p:extLst>
      <p:ext uri="{BB962C8B-B14F-4D97-AF65-F5344CB8AC3E}">
        <p14:creationId xmlns:p14="http://schemas.microsoft.com/office/powerpoint/2010/main" val="897395212"/>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50263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55223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6621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02000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98907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22516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555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890996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6362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85143"/>
          </a:xfrm>
          <a:prstGeom prst="rect">
            <a:avLst/>
          </a:prstGeom>
        </p:spPr>
        <p:txBody>
          <a:bodyPr wrap="square" lIns="0" tIns="0" rIns="0" bIns="0">
            <a:spAutoFit/>
          </a:bodyPr>
          <a:lstStyle>
            <a:lvl1pPr>
              <a:defRPr sz="1853" b="0" i="0">
                <a:solidFill>
                  <a:srgbClr val="4B8EC9"/>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0501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97791" y="603321"/>
            <a:ext cx="6241473" cy="285143"/>
          </a:xfrm>
        </p:spPr>
        <p:txBody>
          <a:bodyPr lIns="0" tIns="0" rIns="0" bIns="0"/>
          <a:lstStyle>
            <a:lvl1pPr>
              <a:defRPr sz="1853" b="0" i="0">
                <a:solidFill>
                  <a:srgbClr val="4B8EC9"/>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07696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97791" y="603321"/>
            <a:ext cx="6241473" cy="285143"/>
          </a:xfrm>
        </p:spPr>
        <p:txBody>
          <a:bodyPr lIns="0" tIns="0" rIns="0" bIns="0"/>
          <a:lstStyle>
            <a:lvl1pPr>
              <a:defRPr sz="1853" b="0" i="0">
                <a:solidFill>
                  <a:srgbClr val="4B8EC9"/>
                </a:solidFill>
                <a:latin typeface="Arial Black"/>
                <a:cs typeface="Arial Black"/>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8497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097791" y="603321"/>
            <a:ext cx="6241473" cy="285143"/>
          </a:xfrm>
        </p:spPr>
        <p:txBody>
          <a:bodyPr lIns="0" tIns="0" rIns="0" bIns="0"/>
          <a:lstStyle>
            <a:lvl1pPr>
              <a:defRPr sz="1853" b="0" i="0">
                <a:solidFill>
                  <a:srgbClr val="4B8EC9"/>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6570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4430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6.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0.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3.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1099968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89792" y="1483333"/>
            <a:ext cx="11547810" cy="5060434"/>
          </a:xfrm>
          <a:prstGeom prst="rect">
            <a:avLst/>
          </a:prstGeom>
        </p:spPr>
      </p:pic>
      <p:sp>
        <p:nvSpPr>
          <p:cNvPr id="2" name="Holder 2"/>
          <p:cNvSpPr>
            <a:spLocks noGrp="1"/>
          </p:cNvSpPr>
          <p:nvPr>
            <p:ph type="title"/>
          </p:nvPr>
        </p:nvSpPr>
        <p:spPr>
          <a:xfrm>
            <a:off x="5097791" y="603321"/>
            <a:ext cx="6241473" cy="323165"/>
          </a:xfrm>
          <a:prstGeom prst="rect">
            <a:avLst/>
          </a:prstGeom>
        </p:spPr>
        <p:txBody>
          <a:bodyPr wrap="square" lIns="0" tIns="0" rIns="0" bIns="0">
            <a:spAutoFit/>
          </a:bodyPr>
          <a:lstStyle>
            <a:lvl1pPr>
              <a:defRPr sz="2100" b="0" i="0">
                <a:solidFill>
                  <a:srgbClr val="4B8EC9"/>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10/21/2024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9205056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hyperlink" Target="mailto:irt-complexcases@mass.gov" TargetMode="External"/><Relationship Id="rId2" Type="http://schemas.openxmlformats.org/officeDocument/2006/relationships/hyperlink" Target="https://www.mass.gov/regulations/101-CMR-2700-interagency-review-of-complex-cases-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mass.gov/regulations/101-CMR-2700-interagency-review-of-complex-cases-0?_gl=1*1exl53v*_ga*MTY0Mzg4OTA0NS4xNzE4NjQ3NDIy*_ga_MCLPEGW7WM*MTcyNzg5NTExNC4xNS4xLjE3Mjc4OTU2NDkuMC4wLj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commissioner/vision/default.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assgov-my.sharepoint.com/personal/robert_pelychaty_mass_gov/Documents/Inclusive%20Team/MCAS-Alt%20One%20Percent/DESE%20Dispro%20Calc%201-23-24.xlsx?web=1" TargetMode="External"/><Relationship Id="rId2" Type="http://schemas.openxmlformats.org/officeDocument/2006/relationships/hyperlink" Target="https://www.doe.mass.edu/mcas/alt/essa/dispro-calculator.xlsx"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doe.mass.edu/sped/advisories/memo-sy2024-2025-2.html"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sites.ed.gov/idea/files/QA_on_Private_Schools_02-28-2022.pdf" TargetMode="External"/><Relationship Id="rId2" Type="http://schemas.openxmlformats.org/officeDocument/2006/relationships/hyperlink" Target="https://gateway.edu.state.ma.us/stardust/logi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IDEAFiscal@mas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doe.mass.edu/infoservices/data/diradmin/list.aspx" TargetMode="External"/><Relationship Id="rId3" Type="http://schemas.openxmlformats.org/officeDocument/2006/relationships/hyperlink" Target="https://www.spedstrategies.com/" TargetMode="External"/><Relationship Id="rId7" Type="http://schemas.openxmlformats.org/officeDocument/2006/relationships/hyperlink" Target="https://profiles.doe.mass.edu/search/search.aspx?leftNavId=1123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doe.mass.edu/sped/osep/ni-timeline.pdf" TargetMode="External"/><Relationship Id="rId5" Type="http://schemas.openxmlformats.org/officeDocument/2006/relationships/hyperlink" Target="https://www.doe.mass.edu/sped/osep/na-timeline.pdf" TargetMode="External"/><Relationship Id="rId4" Type="http://schemas.openxmlformats.org/officeDocument/2006/relationships/hyperlink" Target="https://www.doe.mass.edu/sped/osep/determinations.html" TargetMode="Externa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anlar.zoom.us/meeting/register/tZUqc--vrj0jE9F9chxThiMuX_WbV4xnz7p_"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anlar.zoom.us/meeting/register/tZ0kf-qvqj0sEtbu6LBPjs-I59BrjINeWNdc" TargetMode="External"/><Relationship Id="rId4" Type="http://schemas.openxmlformats.org/officeDocument/2006/relationships/hyperlink" Target="https://anlar.zoom.us/meeting/register/tZIkdO6gqDIoHdUleCnhiW80oyYfjhLw_GCu"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hyperlink" Target="mailto:specialeducation@mas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IDEAData@mass.gov" TargetMode="External"/><Relationship Id="rId3" Type="http://schemas.openxmlformats.org/officeDocument/2006/relationships/hyperlink" Target="https://us14.campaign-archive.com/home/?u=d8f37d1a90dacd97f207f0b4a&amp;id=41b37f7347" TargetMode="External"/><Relationship Id="rId7" Type="http://schemas.openxmlformats.org/officeDocument/2006/relationships/hyperlink" Target="mailto:ideafiscal@mass.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mailto:specialeducation@mass.gov" TargetMode="External"/><Relationship Id="rId5" Type="http://schemas.openxmlformats.org/officeDocument/2006/relationships/hyperlink" Target="https://www.doe.mass.edu/infoservices/data/diradmin/list.aspx" TargetMode="External"/><Relationship Id="rId4" Type="http://schemas.openxmlformats.org/officeDocument/2006/relationships/hyperlink" Target="https://www.doe.mass.edu/spe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02047" y="353085"/>
            <a:ext cx="9554099" cy="3213574"/>
          </a:xfrm>
        </p:spPr>
        <p:txBody>
          <a:bodyPr>
            <a:normAutofit/>
          </a:bodyPr>
          <a:lstStyle/>
          <a:p>
            <a:r>
              <a:rPr lang="en-US" sz="7100" b="1" dirty="0">
                <a:latin typeface="Calibri"/>
                <a:ea typeface="Calibri"/>
                <a:cs typeface="Calibri"/>
              </a:rPr>
              <a:t>Special Education        </a:t>
            </a:r>
            <a:br>
              <a:rPr lang="en-US" sz="7100" b="1" dirty="0">
                <a:latin typeface="Calibri"/>
                <a:ea typeface="Calibri"/>
                <a:cs typeface="Calibri"/>
              </a:rPr>
            </a:br>
            <a:r>
              <a:rPr lang="en-US" sz="7100" b="1" dirty="0">
                <a:latin typeface="Calibri"/>
                <a:ea typeface="Calibri"/>
                <a:cs typeface="Calibri"/>
              </a:rPr>
              <a:t>Leaders Meeting</a:t>
            </a:r>
            <a:endParaRPr lang="en-US" sz="7100" dirty="0">
              <a:solidFill>
                <a:srgbClr val="000000"/>
              </a:solidFill>
              <a:latin typeface="Calibri"/>
              <a:ea typeface="Calibri"/>
              <a:cs typeface="Calibri"/>
            </a:endParaRPr>
          </a:p>
          <a:p>
            <a:endParaRPr lang="en-US" dirty="0"/>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sz="3000" b="1" dirty="0">
                <a:latin typeface="Calibri"/>
                <a:ea typeface="Calibri"/>
                <a:cs typeface="Calibri"/>
              </a:rPr>
              <a:t>Friday, October 18, 2024</a:t>
            </a:r>
            <a:endParaRPr lang="en-US"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pPr algn="ctr"/>
            <a:r>
              <a:rPr lang="en-US" b="1">
                <a:latin typeface="Calibri"/>
                <a:cs typeface="Arial"/>
              </a:rPr>
              <a:t>Website Survey Coming Soon! </a:t>
            </a:r>
            <a:endParaRPr lang="en-US" b="1">
              <a:latin typeface="Calibr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1992958"/>
            <a:ext cx="10515600" cy="4234106"/>
          </a:xfrm>
        </p:spPr>
        <p:txBody>
          <a:bodyPr vert="horz" lIns="91440" tIns="45720" rIns="91440" bIns="45720" rtlCol="0" anchor="t">
            <a:normAutofit/>
          </a:bodyPr>
          <a:lstStyle/>
          <a:p>
            <a:pPr marL="0" indent="0" algn="ctr">
              <a:buNone/>
            </a:pPr>
            <a:r>
              <a:rPr lang="en-US" sz="2400" b="1">
                <a:latin typeface="+mn-lt"/>
                <a:ea typeface="+mn-lt"/>
                <a:cs typeface="Arial"/>
              </a:rPr>
              <a:t>The Special Education office will be sending out a survey to gain feedback on how schools and families use the special education content on the DESE website.</a:t>
            </a:r>
          </a:p>
          <a:p>
            <a:r>
              <a:rPr lang="en-US" sz="2000">
                <a:latin typeface="+mn-lt"/>
                <a:ea typeface="+mn-lt"/>
                <a:cs typeface="Arial"/>
              </a:rPr>
              <a:t>The survey will be anonymous and take approximately 7-10 minutes </a:t>
            </a:r>
          </a:p>
          <a:p>
            <a:r>
              <a:rPr lang="en-US" sz="2000">
                <a:latin typeface="+mn-lt"/>
                <a:ea typeface="+mn-lt"/>
                <a:cs typeface="Arial"/>
              </a:rPr>
              <a:t>The survey will be linked in the Special Education Bulletin and future Special Education Webinar slides</a:t>
            </a:r>
          </a:p>
          <a:p>
            <a:r>
              <a:rPr lang="en-US" sz="2000">
                <a:latin typeface="+mn-lt"/>
                <a:ea typeface="+mn-lt"/>
                <a:cs typeface="Arial"/>
              </a:rPr>
              <a:t>Districts will also be sent the survey link directly from DESE with communication for families (and the survey will offer translations for families as well)</a:t>
            </a:r>
          </a:p>
          <a:p>
            <a:endParaRPr lang="en-US" sz="2000">
              <a:latin typeface="+mn-lt"/>
              <a:ea typeface="+mn-lt"/>
              <a:cs typeface="Arial"/>
            </a:endParaRPr>
          </a:p>
          <a:p>
            <a:pPr marL="0" indent="0" algn="ctr">
              <a:buNone/>
            </a:pPr>
            <a:r>
              <a:rPr lang="en-US" sz="2400" b="1">
                <a:latin typeface="+mn-lt"/>
                <a:ea typeface="+mn-lt"/>
                <a:cs typeface="Arial"/>
              </a:rPr>
              <a:t>Your feedback will help us identify what’s working well and where improvements can be made to better meet the needs of the special education community. </a:t>
            </a:r>
          </a:p>
          <a:p>
            <a:endParaRPr lang="en-US" sz="2000">
              <a:latin typeface="+mn-lt"/>
              <a:ea typeface="+mn-lt"/>
              <a:cs typeface="Arial"/>
            </a:endParaRPr>
          </a:p>
        </p:txBody>
      </p:sp>
    </p:spTree>
    <p:extLst>
      <p:ext uri="{BB962C8B-B14F-4D97-AF65-F5344CB8AC3E}">
        <p14:creationId xmlns:p14="http://schemas.microsoft.com/office/powerpoint/2010/main" val="3940008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E3E6-40FE-D161-5198-F5A1B219EE61}"/>
              </a:ext>
            </a:extLst>
          </p:cNvPr>
          <p:cNvSpPr>
            <a:spLocks noGrp="1"/>
          </p:cNvSpPr>
          <p:nvPr>
            <p:ph type="title"/>
          </p:nvPr>
        </p:nvSpPr>
        <p:spPr>
          <a:xfrm>
            <a:off x="838200" y="365126"/>
            <a:ext cx="10515600" cy="1232320"/>
          </a:xfrm>
        </p:spPr>
        <p:txBody>
          <a:bodyPr>
            <a:normAutofit fontScale="90000"/>
          </a:bodyPr>
          <a:lstStyle/>
          <a:p>
            <a:r>
              <a:rPr kumimoji="0" lang="en-US" sz="4400" b="0" i="0" u="none" strike="noStrike" kern="1200" cap="none" spc="0" normalizeH="0" baseline="0" noProof="0">
                <a:ln>
                  <a:noFill/>
                </a:ln>
                <a:effectLst/>
                <a:uLnTx/>
                <a:uFillTx/>
                <a:latin typeface="+mj-lt"/>
                <a:ea typeface="+mj-ea"/>
                <a:cs typeface="+mj-cs"/>
              </a:rPr>
              <a:t>MAICEI: A fully inclusive college experience for students with intellectual disabilities, autism</a:t>
            </a:r>
            <a:r>
              <a:rPr lang="en-US">
                <a:latin typeface="+mj-lt"/>
                <a:cs typeface="+mj-cs"/>
              </a:rPr>
              <a:t>, or </a:t>
            </a:r>
            <a:r>
              <a:rPr kumimoji="0" lang="en-US" sz="4400" b="0" i="0" u="none" strike="noStrike" kern="1200" cap="none" spc="0" normalizeH="0" baseline="0" noProof="0">
                <a:ln>
                  <a:noFill/>
                </a:ln>
                <a:effectLst/>
                <a:uLnTx/>
                <a:uFillTx/>
                <a:latin typeface="+mj-lt"/>
                <a:ea typeface="+mj-ea"/>
                <a:cs typeface="+mj-cs"/>
              </a:rPr>
              <a:t>developmental disabilities </a:t>
            </a:r>
            <a:endParaRPr lang="en-US"/>
          </a:p>
        </p:txBody>
      </p:sp>
      <p:sp>
        <p:nvSpPr>
          <p:cNvPr id="2" name="Content Placeholder 1">
            <a:extLst>
              <a:ext uri="{FF2B5EF4-FFF2-40B4-BE49-F238E27FC236}">
                <a16:creationId xmlns:a16="http://schemas.microsoft.com/office/drawing/2014/main" id="{5C745B28-1131-A08E-2AF1-6C7CB06108EE}"/>
              </a:ext>
            </a:extLst>
          </p:cNvPr>
          <p:cNvSpPr>
            <a:spLocks noGrp="1"/>
          </p:cNvSpPr>
          <p:nvPr>
            <p:ph idx="1"/>
          </p:nvPr>
        </p:nvSpPr>
        <p:spPr/>
        <p:txBody>
          <a:bodyPr>
            <a:normAutofit fontScale="70000" lnSpcReduction="20000"/>
          </a:bodyPr>
          <a:lstStyle/>
          <a:p>
            <a:pPr marL="285750" indent="-285750">
              <a:lnSpc>
                <a:spcPct val="90000"/>
              </a:lnSpc>
              <a:spcAft>
                <a:spcPts val="600"/>
              </a:spcAft>
              <a:buFont typeface="Arial" panose="020B0604020202020204" pitchFamily="34" charset="0"/>
              <a:buChar char="•"/>
            </a:pPr>
            <a:r>
              <a:rPr lang="en-US"/>
              <a:t>Can be considered for students with an intellectual or developmental disabilities or autism spectrum disorder who want to have a fully-inclusive college experience.</a:t>
            </a:r>
          </a:p>
          <a:p>
            <a:pPr marL="285750" indent="-285750">
              <a:lnSpc>
                <a:spcPct val="90000"/>
              </a:lnSpc>
              <a:spcAft>
                <a:spcPts val="600"/>
              </a:spcAft>
              <a:buFont typeface="Arial" panose="020B0604020202020204" pitchFamily="34" charset="0"/>
              <a:buChar char="•"/>
            </a:pPr>
            <a:r>
              <a:rPr lang="en-US"/>
              <a:t>Can be incorporated into legally required transition services.</a:t>
            </a:r>
          </a:p>
          <a:p>
            <a:pPr marL="0" indent="0">
              <a:lnSpc>
                <a:spcPct val="90000"/>
              </a:lnSpc>
              <a:spcAft>
                <a:spcPts val="600"/>
              </a:spcAft>
              <a:buNone/>
            </a:pPr>
            <a:r>
              <a:rPr lang="en-US" b="1"/>
              <a:t>Students:</a:t>
            </a:r>
          </a:p>
          <a:p>
            <a:pPr lvl="1" indent="-228600">
              <a:lnSpc>
                <a:spcPct val="90000"/>
              </a:lnSpc>
              <a:spcAft>
                <a:spcPts val="600"/>
              </a:spcAft>
              <a:buFont typeface="Arial" panose="020B0604020202020204" pitchFamily="34" charset="0"/>
              <a:buChar char="•"/>
            </a:pPr>
            <a:r>
              <a:rPr lang="en-US"/>
              <a:t>Are enrolled in college courses that support their career goals alongside their non-disabled peers, with necessary support, including any special education services for which they are eligible</a:t>
            </a:r>
          </a:p>
          <a:p>
            <a:pPr lvl="1" indent="-228600">
              <a:lnSpc>
                <a:spcPct val="90000"/>
              </a:lnSpc>
              <a:spcAft>
                <a:spcPts val="600"/>
              </a:spcAft>
              <a:buFont typeface="Arial" panose="020B0604020202020204" pitchFamily="34" charset="0"/>
              <a:buChar char="•"/>
            </a:pPr>
            <a:r>
              <a:rPr lang="en-US"/>
              <a:t>Develop skills necessary for employment by participating in work-based trainings and internships</a:t>
            </a:r>
          </a:p>
          <a:p>
            <a:pPr lvl="1" indent="-228600">
              <a:lnSpc>
                <a:spcPct val="90000"/>
              </a:lnSpc>
              <a:spcAft>
                <a:spcPts val="600"/>
              </a:spcAft>
              <a:buFont typeface="Arial" panose="020B0604020202020204" pitchFamily="34" charset="0"/>
              <a:buChar char="•"/>
            </a:pPr>
            <a:r>
              <a:rPr lang="en-US"/>
              <a:t>Gain self-advocacy skills</a:t>
            </a:r>
          </a:p>
          <a:p>
            <a:pPr lvl="1" indent="-228600">
              <a:lnSpc>
                <a:spcPct val="90000"/>
              </a:lnSpc>
              <a:spcAft>
                <a:spcPts val="600"/>
              </a:spcAft>
              <a:buFont typeface="Arial" panose="020B0604020202020204" pitchFamily="34" charset="0"/>
              <a:buChar char="•"/>
            </a:pPr>
            <a:r>
              <a:rPr lang="en-US"/>
              <a:t>Learn skills necessary for independent living and independent travel</a:t>
            </a:r>
          </a:p>
          <a:p>
            <a:pPr lvl="1" indent="-228600">
              <a:lnSpc>
                <a:spcPct val="90000"/>
              </a:lnSpc>
              <a:spcAft>
                <a:spcPts val="600"/>
              </a:spcAft>
              <a:buFont typeface="Arial" panose="020B0604020202020204" pitchFamily="34" charset="0"/>
              <a:buChar char="•"/>
            </a:pPr>
            <a:r>
              <a:rPr lang="en-US"/>
              <a:t>Participate in social activities on campus, including student organizations and other extracurricular activities of interest</a:t>
            </a:r>
            <a:endParaRPr lang="en-US" sz="1700"/>
          </a:p>
          <a:p>
            <a:endParaRPr lang="en-US"/>
          </a:p>
        </p:txBody>
      </p:sp>
    </p:spTree>
    <p:extLst>
      <p:ext uri="{BB962C8B-B14F-4D97-AF65-F5344CB8AC3E}">
        <p14:creationId xmlns:p14="http://schemas.microsoft.com/office/powerpoint/2010/main" val="285113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a:extLst>
              <a:ext uri="{C183D7F6-B498-43B3-948B-1728B52AA6E4}">
                <adec:decorative xmlns:adec="http://schemas.microsoft.com/office/drawing/2017/decorative" val="0"/>
              </a:ext>
            </a:extLst>
          </p:cNvPr>
          <p:cNvSpPr txBox="1">
            <a:spLocks noGrp="1"/>
          </p:cNvSpPr>
          <p:nvPr>
            <p:ph type="title" idx="4294967295"/>
          </p:nvPr>
        </p:nvSpPr>
        <p:spPr>
          <a:xfrm>
            <a:off x="2875491" y="445896"/>
            <a:ext cx="2042272" cy="810916"/>
          </a:xfrm>
          <a:prstGeom prst="rect">
            <a:avLst/>
          </a:prstGeom>
          <a:noFill/>
          <a:ln>
            <a:noFill/>
            <a:prstDash/>
          </a:ln>
          <a:effectLst/>
        </p:spPr>
        <p:txBody>
          <a:bodyPr rot="0" spcFirstLastPara="0" vertOverflow="overflow" horzOverflow="overflow" vert="horz" wrap="square" lIns="0" tIns="10085" rIns="0" bIns="0" numCol="1" spcCol="0" rtlCol="0" fromWordArt="0" anchor="t" anchorCtr="0" forceAA="0" compatLnSpc="1">
            <a:prstTxWarp prst="textNoShape">
              <a:avLst/>
            </a:prstTxWarp>
            <a:spAutoFit/>
          </a:bodyPr>
          <a:lstStyle/>
          <a:p>
            <a:pPr marL="11206" marR="4483" lvl="0" indent="0" algn="ctr" defTabSz="806867" rtl="0" eaLnBrk="1" fontAlgn="auto" latinLnBrk="0" hangingPunct="1">
              <a:lnSpc>
                <a:spcPct val="102899"/>
              </a:lnSpc>
              <a:spcBef>
                <a:spcPts val="79"/>
              </a:spcBef>
              <a:spcAft>
                <a:spcPts val="0"/>
              </a:spcAft>
              <a:buClrTx/>
              <a:buSzTx/>
              <a:buFontTx/>
              <a:buNone/>
              <a:tabLst/>
              <a:defRPr/>
            </a:pPr>
            <a:r>
              <a:rPr kumimoji="0" lang="en-US" sz="1191" b="0" i="0" u="none" strike="noStrike" kern="0" cap="none" spc="-66" normalizeH="0" baseline="0" noProof="0" dirty="0">
                <a:ln>
                  <a:noFill/>
                </a:ln>
                <a:solidFill>
                  <a:srgbClr val="23527C"/>
                </a:solidFill>
                <a:effectLst/>
                <a:uLnTx/>
                <a:uFillTx/>
                <a:latin typeface="Arial Black"/>
                <a:ea typeface="+mn-ea"/>
                <a:cs typeface="Arial Black"/>
              </a:rPr>
              <a:t>Massachusetts</a:t>
            </a:r>
            <a:r>
              <a:rPr kumimoji="0" lang="en-US" sz="1191" b="0" i="0" u="none" strike="noStrike" kern="0" cap="none" spc="-31" normalizeH="0" baseline="0" noProof="0" dirty="0">
                <a:ln>
                  <a:noFill/>
                </a:ln>
                <a:solidFill>
                  <a:srgbClr val="23527C"/>
                </a:solidFill>
                <a:effectLst/>
                <a:uLnTx/>
                <a:uFillTx/>
                <a:latin typeface="Arial Black"/>
                <a:ea typeface="+mn-ea"/>
                <a:cs typeface="Arial Black"/>
              </a:rPr>
              <a:t> </a:t>
            </a:r>
            <a:r>
              <a:rPr kumimoji="0" lang="en-US" sz="1191" b="0" i="0" u="none" strike="noStrike" kern="0" cap="none" spc="-9" normalizeH="0" baseline="0" noProof="0" dirty="0">
                <a:ln>
                  <a:noFill/>
                </a:ln>
                <a:solidFill>
                  <a:srgbClr val="23527C"/>
                </a:solidFill>
                <a:effectLst/>
                <a:uLnTx/>
                <a:uFillTx/>
                <a:latin typeface="Arial Black"/>
                <a:ea typeface="+mn-ea"/>
                <a:cs typeface="Arial Black"/>
              </a:rPr>
              <a:t>Inclusive </a:t>
            </a:r>
            <a:r>
              <a:rPr kumimoji="0" lang="en-US" sz="1191" b="0" i="0" u="none" strike="noStrike" kern="0" cap="none" spc="-40" normalizeH="0" baseline="0" noProof="0" dirty="0">
                <a:ln>
                  <a:noFill/>
                </a:ln>
                <a:solidFill>
                  <a:srgbClr val="23527C"/>
                </a:solidFill>
                <a:effectLst/>
                <a:uLnTx/>
                <a:uFillTx/>
                <a:latin typeface="Arial Black"/>
                <a:ea typeface="+mn-ea"/>
                <a:cs typeface="Arial Black"/>
              </a:rPr>
              <a:t>Postsecondary</a:t>
            </a:r>
            <a:r>
              <a:rPr kumimoji="0" lang="en-US" sz="1191" b="0" i="0" u="none" strike="noStrike" kern="0" cap="none" spc="9" normalizeH="0" baseline="0" noProof="0" dirty="0">
                <a:ln>
                  <a:noFill/>
                </a:ln>
                <a:solidFill>
                  <a:srgbClr val="23527C"/>
                </a:solidFill>
                <a:effectLst/>
                <a:uLnTx/>
                <a:uFillTx/>
                <a:latin typeface="Arial Black"/>
                <a:ea typeface="+mn-ea"/>
                <a:cs typeface="Arial Black"/>
              </a:rPr>
              <a:t> </a:t>
            </a:r>
            <a:r>
              <a:rPr kumimoji="0" lang="en-US" sz="1191" b="0" i="0" u="none" strike="noStrike" kern="0" cap="none" spc="-31" normalizeH="0" baseline="0" noProof="0" dirty="0">
                <a:ln>
                  <a:noFill/>
                </a:ln>
                <a:solidFill>
                  <a:srgbClr val="23527C"/>
                </a:solidFill>
                <a:effectLst/>
                <a:uLnTx/>
                <a:uFillTx/>
                <a:latin typeface="Arial Black"/>
                <a:ea typeface="+mn-ea"/>
                <a:cs typeface="Arial Black"/>
              </a:rPr>
              <a:t>Education</a:t>
            </a:r>
            <a:endParaRPr kumimoji="0" lang="en-US" sz="1191" b="0" i="0" u="none" strike="noStrike" kern="0" cap="none" spc="0" normalizeH="0" baseline="0" noProof="0" dirty="0">
              <a:ln>
                <a:noFill/>
              </a:ln>
              <a:solidFill>
                <a:sysClr val="windowText" lastClr="000000"/>
              </a:solidFill>
              <a:effectLst/>
              <a:uLnTx/>
              <a:uFillTx/>
              <a:latin typeface="Arial Black"/>
              <a:ea typeface="+mn-ea"/>
              <a:cs typeface="Arial Black"/>
            </a:endParaRPr>
          </a:p>
          <a:p>
            <a:pPr marL="0" marR="31938" lvl="0" indent="0" algn="ctr" defTabSz="806867" rtl="0" eaLnBrk="1" fontAlgn="auto" latinLnBrk="0" hangingPunct="1">
              <a:lnSpc>
                <a:spcPts val="3260"/>
              </a:lnSpc>
              <a:spcBef>
                <a:spcPts val="0"/>
              </a:spcBef>
              <a:spcAft>
                <a:spcPts val="0"/>
              </a:spcAft>
              <a:buClrTx/>
              <a:buSzTx/>
              <a:buFontTx/>
              <a:buNone/>
              <a:tabLst/>
              <a:defRPr/>
            </a:pPr>
            <a:r>
              <a:rPr kumimoji="0" lang="en-US" sz="2824" b="1" i="0" u="none" strike="noStrike" kern="0" cap="none" spc="66" normalizeH="0" baseline="0" noProof="0" dirty="0">
                <a:ln>
                  <a:noFill/>
                </a:ln>
                <a:solidFill>
                  <a:srgbClr val="23527C"/>
                </a:solidFill>
                <a:effectLst/>
                <a:uLnTx/>
                <a:uFillTx/>
                <a:latin typeface="Calibri"/>
                <a:ea typeface="+mn-ea"/>
                <a:cs typeface="Calibri"/>
              </a:rPr>
              <a:t>MAIPSE</a:t>
            </a:r>
            <a:endParaRPr kumimoji="0" lang="en-US" sz="2824"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10" name="object 10">
            <a:extLst>
              <a:ext uri="{C183D7F6-B498-43B3-948B-1728B52AA6E4}">
                <adec:decorative xmlns:adec="http://schemas.microsoft.com/office/drawing/2017/decorative" val="0"/>
              </a:ext>
            </a:extLst>
          </p:cNvPr>
          <p:cNvSpPr txBox="1">
            <a:spLocks/>
          </p:cNvSpPr>
          <p:nvPr/>
        </p:nvSpPr>
        <p:spPr>
          <a:xfrm>
            <a:off x="6156522" y="532343"/>
            <a:ext cx="5507182" cy="296458"/>
          </a:xfrm>
          <a:prstGeom prst="rect">
            <a:avLst/>
          </a:prstGeom>
          <a:noFill/>
          <a:ln>
            <a:noFill/>
            <a:prstDash/>
          </a:ln>
          <a:effectLst/>
        </p:spPr>
        <p:txBody>
          <a:bodyPr rot="0" spcFirstLastPara="0" vertOverflow="overflow" horzOverflow="overflow" vert="horz" wrap="square" lIns="0" tIns="11206" rIns="0" bIns="0" numCol="1" spcCol="0" rtlCol="0" fromWordArt="0" anchor="t" anchorCtr="0" forceAA="0" compatLnSpc="1">
            <a:prstTxWarp prst="textNoShape">
              <a:avLst/>
            </a:prstTxWarp>
            <a:spAutoFit/>
          </a:bodyPr>
          <a:lstStyle/>
          <a:p>
            <a:pPr marL="11206" marR="0" lvl="0" indent="0" defTabSz="914400" eaLnBrk="1" fontAlgn="auto" latinLnBrk="0" hangingPunct="1">
              <a:lnSpc>
                <a:spcPct val="100000"/>
              </a:lnSpc>
              <a:spcBef>
                <a:spcPts val="88"/>
              </a:spcBef>
              <a:spcAft>
                <a:spcPts val="0"/>
              </a:spcAft>
              <a:buClrTx/>
              <a:buSzTx/>
              <a:buFontTx/>
              <a:buNone/>
              <a:tabLst/>
              <a:defRPr/>
            </a:pPr>
            <a:r>
              <a:rPr kumimoji="0" lang="en-US" sz="1853" b="0" i="0" u="none" strike="noStrike" kern="0" cap="none" spc="-22" normalizeH="0" baseline="0" noProof="0">
                <a:ln>
                  <a:noFill/>
                </a:ln>
                <a:solidFill>
                  <a:srgbClr val="4B8EC9"/>
                </a:solidFill>
                <a:effectLst/>
                <a:uLnTx/>
                <a:uFillTx/>
                <a:latin typeface="Arial Black"/>
                <a:ea typeface="+mj-ea"/>
                <a:cs typeface="Arial Black"/>
              </a:rPr>
              <a:t>2024–2025</a:t>
            </a:r>
            <a:r>
              <a:rPr kumimoji="0" lang="en-US" sz="1853" b="0" i="0" u="none" strike="noStrike" kern="0" cap="none" spc="-101" normalizeH="0" baseline="0" noProof="0">
                <a:ln>
                  <a:noFill/>
                </a:ln>
                <a:solidFill>
                  <a:srgbClr val="4B8EC9"/>
                </a:solidFill>
                <a:effectLst/>
                <a:uLnTx/>
                <a:uFillTx/>
                <a:latin typeface="Arial Black"/>
                <a:ea typeface="+mj-ea"/>
                <a:cs typeface="Arial Black"/>
              </a:rPr>
              <a:t> COLLEGE PARTNERSHIPS</a:t>
            </a:r>
            <a:endParaRPr kumimoji="0" lang="en-US" sz="1853" b="0" i="0" u="none" strike="noStrike" kern="0" cap="none" spc="-101" normalizeH="0" baseline="0" noProof="0" dirty="0">
              <a:ln>
                <a:noFill/>
              </a:ln>
              <a:solidFill>
                <a:srgbClr val="4B8EC9"/>
              </a:solidFill>
              <a:effectLst/>
              <a:uLnTx/>
              <a:uFillTx/>
              <a:latin typeface="Arial Black"/>
              <a:ea typeface="+mj-ea"/>
              <a:cs typeface="Arial Black"/>
            </a:endParaRPr>
          </a:p>
        </p:txBody>
      </p:sp>
      <p:grpSp>
        <p:nvGrpSpPr>
          <p:cNvPr id="34" name="Group 33" descr="Map of Massachusetts Community Colleges, State Universities, and University of Massachusetts.">
            <a:extLst>
              <a:ext uri="{FF2B5EF4-FFF2-40B4-BE49-F238E27FC236}">
                <a16:creationId xmlns:a16="http://schemas.microsoft.com/office/drawing/2014/main" id="{D55D01EE-6296-B6DB-F094-083F34DA6035}"/>
              </a:ext>
              <a:ext uri="{C183D7F6-B498-43B3-948B-1728B52AA6E4}">
                <adec:decorative xmlns:adec="http://schemas.microsoft.com/office/drawing/2017/decorative" val="0"/>
              </a:ext>
            </a:extLst>
          </p:cNvPr>
          <p:cNvGrpSpPr/>
          <p:nvPr/>
        </p:nvGrpSpPr>
        <p:grpSpPr>
          <a:xfrm>
            <a:off x="1147102" y="422249"/>
            <a:ext cx="10693756" cy="4994974"/>
            <a:chOff x="1147102" y="422249"/>
            <a:chExt cx="10693756" cy="4994974"/>
          </a:xfrm>
        </p:grpSpPr>
        <p:sp>
          <p:nvSpPr>
            <p:cNvPr id="6" name="object 6">
              <a:extLst>
                <a:ext uri="{C183D7F6-B498-43B3-948B-1728B52AA6E4}">
                  <adec:decorative xmlns:adec="http://schemas.microsoft.com/office/drawing/2017/decorative" val="1"/>
                </a:ext>
              </a:extLst>
            </p:cNvPr>
            <p:cNvSpPr txBox="1"/>
            <p:nvPr/>
          </p:nvSpPr>
          <p:spPr>
            <a:xfrm>
              <a:off x="2951691" y="2835280"/>
              <a:ext cx="1250576" cy="1279498"/>
            </a:xfrm>
            <a:prstGeom prst="rect">
              <a:avLst/>
            </a:prstGeom>
          </p:spPr>
          <p:txBody>
            <a:bodyPr vert="horz" wrap="square" lIns="0" tIns="35859" rIns="0" bIns="0" rtlCol="0">
              <a:spAutoFit/>
            </a:bodyPr>
            <a:lstStyle/>
            <a:p>
              <a:pPr marL="438173" marR="114305" defTabSz="806867">
                <a:lnSpc>
                  <a:spcPts val="971"/>
                </a:lnSpc>
                <a:spcBef>
                  <a:spcPts val="282"/>
                </a:spcBef>
              </a:pPr>
              <a:r>
                <a:rPr sz="971" kern="0" spc="-66" dirty="0">
                  <a:solidFill>
                    <a:srgbClr val="231F20"/>
                  </a:solidFill>
                  <a:latin typeface="Tahoma"/>
                  <a:cs typeface="Tahoma"/>
                </a:rPr>
                <a:t>University</a:t>
              </a:r>
              <a:r>
                <a:rPr sz="971" kern="0" spc="-71" dirty="0">
                  <a:solidFill>
                    <a:srgbClr val="231F20"/>
                  </a:solidFill>
                  <a:latin typeface="Tahoma"/>
                  <a:cs typeface="Tahoma"/>
                </a:rPr>
                <a:t> </a:t>
              </a:r>
              <a:r>
                <a:rPr sz="971" kern="0" spc="-22" dirty="0">
                  <a:solidFill>
                    <a:srgbClr val="231F20"/>
                  </a:solidFill>
                  <a:latin typeface="Tahoma"/>
                  <a:cs typeface="Tahoma"/>
                </a:rPr>
                <a:t>of </a:t>
              </a:r>
              <a:r>
                <a:rPr sz="971" kern="0" spc="-66" dirty="0">
                  <a:solidFill>
                    <a:srgbClr val="231F20"/>
                  </a:solidFill>
                  <a:latin typeface="Tahoma"/>
                  <a:cs typeface="Tahoma"/>
                </a:rPr>
                <a:t>Massachusetts </a:t>
              </a:r>
              <a:r>
                <a:rPr sz="971" kern="0" spc="-9" dirty="0">
                  <a:solidFill>
                    <a:srgbClr val="231F20"/>
                  </a:solidFill>
                  <a:latin typeface="Tahoma"/>
                  <a:cs typeface="Tahoma"/>
                </a:rPr>
                <a:t>Amherst</a:t>
              </a:r>
              <a:endParaRPr sz="971" kern="0" dirty="0">
                <a:solidFill>
                  <a:sysClr val="windowText" lastClr="000000"/>
                </a:solidFill>
                <a:latin typeface="Tahoma"/>
                <a:cs typeface="Tahoma"/>
              </a:endParaRPr>
            </a:p>
            <a:p>
              <a:pPr marL="326669" marR="4483" defTabSz="806867">
                <a:spcBef>
                  <a:spcPts val="821"/>
                </a:spcBef>
              </a:pPr>
              <a:r>
                <a:rPr sz="971" kern="0" spc="-79" dirty="0">
                  <a:solidFill>
                    <a:srgbClr val="231F20"/>
                  </a:solidFill>
                  <a:latin typeface="Tahoma"/>
                  <a:cs typeface="Tahoma"/>
                </a:rPr>
                <a:t>Holyoke</a:t>
              </a:r>
              <a:r>
                <a:rPr sz="971" kern="0" spc="-146" dirty="0">
                  <a:solidFill>
                    <a:srgbClr val="231F20"/>
                  </a:solidFill>
                  <a:latin typeface="Tahoma"/>
                  <a:cs typeface="Tahoma"/>
                </a:rPr>
                <a:t> </a:t>
              </a:r>
              <a:r>
                <a:rPr sz="971" kern="0" spc="-88" dirty="0">
                  <a:solidFill>
                    <a:srgbClr val="231F20"/>
                  </a:solidFill>
                  <a:latin typeface="Tahoma"/>
                  <a:cs typeface="Tahoma"/>
                </a:rPr>
                <a:t>Community </a:t>
              </a:r>
              <a:r>
                <a:rPr sz="971" kern="0" spc="-9" dirty="0">
                  <a:solidFill>
                    <a:srgbClr val="231F20"/>
                  </a:solidFill>
                  <a:latin typeface="Tahoma"/>
                  <a:cs typeface="Tahoma"/>
                </a:rPr>
                <a:t>College</a:t>
              </a:r>
              <a:endParaRPr sz="971" kern="0" dirty="0">
                <a:solidFill>
                  <a:sysClr val="windowText" lastClr="000000"/>
                </a:solidFill>
                <a:latin typeface="Tahoma"/>
                <a:cs typeface="Tahoma"/>
              </a:endParaRPr>
            </a:p>
            <a:p>
              <a:pPr marL="326669" defTabSz="806867"/>
              <a:r>
                <a:rPr sz="971" kern="0" spc="-62" dirty="0">
                  <a:solidFill>
                    <a:srgbClr val="231F20"/>
                  </a:solidFill>
                  <a:latin typeface="Tahoma"/>
                  <a:cs typeface="Tahoma"/>
                </a:rPr>
                <a:t>(Self-</a:t>
              </a:r>
              <a:r>
                <a:rPr sz="971" kern="0" spc="-9" dirty="0">
                  <a:solidFill>
                    <a:srgbClr val="231F20"/>
                  </a:solidFill>
                  <a:latin typeface="Tahoma"/>
                  <a:cs typeface="Tahoma"/>
                </a:rPr>
                <a:t>sustaining)</a:t>
              </a:r>
              <a:endParaRPr sz="971" kern="0" dirty="0">
                <a:solidFill>
                  <a:sysClr val="windowText" lastClr="000000"/>
                </a:solidFill>
                <a:latin typeface="Tahoma"/>
                <a:cs typeface="Tahoma"/>
              </a:endParaRPr>
            </a:p>
            <a:p>
              <a:pPr marL="11206" marR="530067" defTabSz="806867">
                <a:lnSpc>
                  <a:spcPts val="971"/>
                </a:lnSpc>
                <a:spcBef>
                  <a:spcPts val="449"/>
                </a:spcBef>
              </a:pPr>
              <a:r>
                <a:rPr sz="971" kern="0" spc="-66" dirty="0">
                  <a:solidFill>
                    <a:srgbClr val="231F20"/>
                  </a:solidFill>
                  <a:latin typeface="Tahoma"/>
                  <a:cs typeface="Tahoma"/>
                </a:rPr>
                <a:t>Westfield</a:t>
              </a:r>
              <a:r>
                <a:rPr sz="971" kern="0" spc="-75" dirty="0">
                  <a:solidFill>
                    <a:srgbClr val="231F20"/>
                  </a:solidFill>
                  <a:latin typeface="Tahoma"/>
                  <a:cs typeface="Tahoma"/>
                </a:rPr>
                <a:t> </a:t>
              </a:r>
              <a:r>
                <a:rPr sz="971" kern="0" spc="-57" dirty="0">
                  <a:solidFill>
                    <a:srgbClr val="231F20"/>
                  </a:solidFill>
                  <a:latin typeface="Tahoma"/>
                  <a:cs typeface="Tahoma"/>
                </a:rPr>
                <a:t>State </a:t>
              </a:r>
              <a:r>
                <a:rPr sz="971" kern="0" spc="-9" dirty="0">
                  <a:solidFill>
                    <a:srgbClr val="231F20"/>
                  </a:solidFill>
                  <a:latin typeface="Tahoma"/>
                  <a:cs typeface="Tahoma"/>
                </a:rPr>
                <a:t>University</a:t>
              </a:r>
              <a:endParaRPr sz="971" kern="0" dirty="0">
                <a:solidFill>
                  <a:sysClr val="windowText" lastClr="000000"/>
                </a:solidFill>
                <a:latin typeface="Tahoma"/>
                <a:cs typeface="Tahoma"/>
              </a:endParaRPr>
            </a:p>
          </p:txBody>
        </p:sp>
        <p:grpSp>
          <p:nvGrpSpPr>
            <p:cNvPr id="32" name="Group 31">
              <a:extLst>
                <a:ext uri="{FF2B5EF4-FFF2-40B4-BE49-F238E27FC236}">
                  <a16:creationId xmlns:a16="http://schemas.microsoft.com/office/drawing/2014/main" id="{41BF6519-65AE-1877-93AD-46CE03293A57}"/>
                </a:ext>
                <a:ext uri="{C183D7F6-B498-43B3-948B-1728B52AA6E4}">
                  <adec:decorative xmlns:adec="http://schemas.microsoft.com/office/drawing/2017/decorative" val="1"/>
                </a:ext>
              </a:extLst>
            </p:cNvPr>
            <p:cNvGrpSpPr/>
            <p:nvPr/>
          </p:nvGrpSpPr>
          <p:grpSpPr>
            <a:xfrm>
              <a:off x="1147102" y="422249"/>
              <a:ext cx="10693756" cy="4994974"/>
              <a:chOff x="1147102" y="422249"/>
              <a:chExt cx="10693756" cy="4994974"/>
            </a:xfrm>
          </p:grpSpPr>
          <p:sp>
            <p:nvSpPr>
              <p:cNvPr id="2" name="object 2">
                <a:extLst>
                  <a:ext uri="{C183D7F6-B498-43B3-948B-1728B52AA6E4}">
                    <adec:decorative xmlns:adec="http://schemas.microsoft.com/office/drawing/2017/decorative" val="1"/>
                  </a:ext>
                </a:extLst>
              </p:cNvPr>
              <p:cNvSpPr txBox="1"/>
              <p:nvPr/>
            </p:nvSpPr>
            <p:spPr>
              <a:xfrm>
                <a:off x="8287031" y="1708853"/>
                <a:ext cx="1614207" cy="160715"/>
              </a:xfrm>
              <a:prstGeom prst="rect">
                <a:avLst/>
              </a:prstGeom>
            </p:spPr>
            <p:txBody>
              <a:bodyPr vert="horz" wrap="square" lIns="0" tIns="11206" rIns="0" bIns="0" rtlCol="0">
                <a:spAutoFit/>
              </a:bodyPr>
              <a:lstStyle/>
              <a:p>
                <a:pPr marL="11206" defTabSz="806867">
                  <a:spcBef>
                    <a:spcPts val="88"/>
                  </a:spcBef>
                </a:pPr>
                <a:r>
                  <a:rPr sz="971" kern="0" spc="-79" dirty="0">
                    <a:solidFill>
                      <a:srgbClr val="231F20"/>
                    </a:solidFill>
                    <a:latin typeface="Tahoma"/>
                    <a:cs typeface="Tahoma"/>
                  </a:rPr>
                  <a:t>Northern</a:t>
                </a:r>
                <a:r>
                  <a:rPr sz="971" kern="0" spc="-93" dirty="0">
                    <a:solidFill>
                      <a:srgbClr val="231F20"/>
                    </a:solidFill>
                    <a:latin typeface="Tahoma"/>
                    <a:cs typeface="Tahoma"/>
                  </a:rPr>
                  <a:t> </a:t>
                </a:r>
                <a:r>
                  <a:rPr sz="971" kern="0" spc="-75" dirty="0">
                    <a:solidFill>
                      <a:srgbClr val="231F20"/>
                    </a:solidFill>
                    <a:latin typeface="Tahoma"/>
                    <a:cs typeface="Tahoma"/>
                  </a:rPr>
                  <a:t>Essex</a:t>
                </a:r>
                <a:r>
                  <a:rPr sz="971" kern="0" spc="-88" dirty="0">
                    <a:solidFill>
                      <a:srgbClr val="231F20"/>
                    </a:solidFill>
                    <a:latin typeface="Tahoma"/>
                    <a:cs typeface="Tahoma"/>
                  </a:rPr>
                  <a:t> Community</a:t>
                </a:r>
                <a:r>
                  <a:rPr sz="971" kern="0" spc="-93" dirty="0">
                    <a:solidFill>
                      <a:srgbClr val="231F20"/>
                    </a:solidFill>
                    <a:latin typeface="Tahoma"/>
                    <a:cs typeface="Tahoma"/>
                  </a:rPr>
                  <a:t> </a:t>
                </a:r>
                <a:r>
                  <a:rPr sz="971" kern="0" spc="-66" dirty="0">
                    <a:solidFill>
                      <a:srgbClr val="231F20"/>
                    </a:solidFill>
                    <a:latin typeface="Tahoma"/>
                    <a:cs typeface="Tahoma"/>
                  </a:rPr>
                  <a:t>College</a:t>
                </a:r>
                <a:endParaRPr sz="971" kern="0" dirty="0">
                  <a:solidFill>
                    <a:sysClr val="windowText" lastClr="000000"/>
                  </a:solidFill>
                  <a:latin typeface="Tahoma"/>
                  <a:cs typeface="Tahoma"/>
                </a:endParaRPr>
              </a:p>
            </p:txBody>
          </p:sp>
          <p:sp>
            <p:nvSpPr>
              <p:cNvPr id="3" name="object 3">
                <a:extLst>
                  <a:ext uri="{C183D7F6-B498-43B3-948B-1728B52AA6E4}">
                    <adec:decorative xmlns:adec="http://schemas.microsoft.com/office/drawing/2017/decorative" val="1"/>
                  </a:ext>
                </a:extLst>
              </p:cNvPr>
              <p:cNvSpPr txBox="1"/>
              <p:nvPr/>
            </p:nvSpPr>
            <p:spPr>
              <a:xfrm>
                <a:off x="7475612" y="2418403"/>
                <a:ext cx="2863343" cy="160715"/>
              </a:xfrm>
              <a:prstGeom prst="rect">
                <a:avLst/>
              </a:prstGeom>
            </p:spPr>
            <p:txBody>
              <a:bodyPr vert="horz" wrap="square" lIns="0" tIns="11206" rIns="0" bIns="0" rtlCol="0">
                <a:spAutoFit/>
              </a:bodyPr>
              <a:lstStyle/>
              <a:p>
                <a:pPr marL="11206" defTabSz="806867">
                  <a:spcBef>
                    <a:spcPts val="88"/>
                  </a:spcBef>
                  <a:tabLst>
                    <a:tab pos="1094873" algn="l"/>
                  </a:tabLst>
                </a:pPr>
                <a:r>
                  <a:rPr sz="971" kern="0" spc="-9" dirty="0">
                    <a:solidFill>
                      <a:srgbClr val="231F20"/>
                    </a:solidFill>
                    <a:latin typeface="Tahoma"/>
                    <a:cs typeface="Tahoma"/>
                  </a:rPr>
                  <a:t>College</a:t>
                </a:r>
                <a:r>
                  <a:rPr sz="971" kern="0" dirty="0">
                    <a:solidFill>
                      <a:srgbClr val="231F20"/>
                    </a:solidFill>
                    <a:latin typeface="Tahoma"/>
                    <a:cs typeface="Tahoma"/>
                  </a:rPr>
                  <a:t>	</a:t>
                </a:r>
                <a:r>
                  <a:rPr lang="en-US" sz="971" kern="0" dirty="0">
                    <a:solidFill>
                      <a:srgbClr val="231F20"/>
                    </a:solidFill>
                    <a:latin typeface="Tahoma"/>
                    <a:cs typeface="Tahoma"/>
                  </a:rPr>
                  <a:t>	</a:t>
                </a:r>
                <a:r>
                  <a:rPr sz="1456" kern="0" spc="-119" baseline="2525" dirty="0">
                    <a:solidFill>
                      <a:srgbClr val="231F20"/>
                    </a:solidFill>
                    <a:latin typeface="Tahoma"/>
                    <a:cs typeface="Tahoma"/>
                  </a:rPr>
                  <a:t>Salem</a:t>
                </a:r>
                <a:r>
                  <a:rPr sz="1456" kern="0" spc="-178" baseline="2525" dirty="0">
                    <a:solidFill>
                      <a:srgbClr val="231F20"/>
                    </a:solidFill>
                    <a:latin typeface="Tahoma"/>
                    <a:cs typeface="Tahoma"/>
                  </a:rPr>
                  <a:t> </a:t>
                </a:r>
                <a:r>
                  <a:rPr sz="1456" kern="0" spc="-92" baseline="2525" dirty="0">
                    <a:solidFill>
                      <a:srgbClr val="231F20"/>
                    </a:solidFill>
                    <a:latin typeface="Tahoma"/>
                    <a:cs typeface="Tahoma"/>
                  </a:rPr>
                  <a:t>State</a:t>
                </a:r>
                <a:r>
                  <a:rPr sz="1456" kern="0" spc="-172" baseline="2525" dirty="0">
                    <a:solidFill>
                      <a:srgbClr val="231F20"/>
                    </a:solidFill>
                    <a:latin typeface="Tahoma"/>
                    <a:cs typeface="Tahoma"/>
                  </a:rPr>
                  <a:t> </a:t>
                </a:r>
                <a:r>
                  <a:rPr sz="1456" kern="0" spc="-86" baseline="2525" dirty="0">
                    <a:solidFill>
                      <a:srgbClr val="231F20"/>
                    </a:solidFill>
                    <a:latin typeface="Tahoma"/>
                    <a:cs typeface="Tahoma"/>
                  </a:rPr>
                  <a:t>University</a:t>
                </a:r>
                <a:endParaRPr sz="1456" kern="0" baseline="2525" dirty="0">
                  <a:solidFill>
                    <a:sysClr val="windowText" lastClr="000000"/>
                  </a:solidFill>
                  <a:latin typeface="Tahoma"/>
                  <a:cs typeface="Tahoma"/>
                </a:endParaRPr>
              </a:p>
            </p:txBody>
          </p:sp>
          <p:sp>
            <p:nvSpPr>
              <p:cNvPr id="4" name="object 4">
                <a:extLst>
                  <a:ext uri="{C183D7F6-B498-43B3-948B-1728B52AA6E4}">
                    <adec:decorative xmlns:adec="http://schemas.microsoft.com/office/drawing/2017/decorative" val="1"/>
                  </a:ext>
                </a:extLst>
              </p:cNvPr>
              <p:cNvSpPr txBox="1"/>
              <p:nvPr/>
            </p:nvSpPr>
            <p:spPr>
              <a:xfrm>
                <a:off x="7687689" y="4358000"/>
                <a:ext cx="1330138" cy="160715"/>
              </a:xfrm>
              <a:prstGeom prst="rect">
                <a:avLst/>
              </a:prstGeom>
            </p:spPr>
            <p:txBody>
              <a:bodyPr vert="horz" wrap="square" lIns="0" tIns="11206" rIns="0" bIns="0" rtlCol="0">
                <a:spAutoFit/>
              </a:bodyPr>
              <a:lstStyle/>
              <a:p>
                <a:pPr marL="11206" defTabSz="806867">
                  <a:spcBef>
                    <a:spcPts val="88"/>
                  </a:spcBef>
                </a:pPr>
                <a:r>
                  <a:rPr sz="971" kern="0" spc="-79" dirty="0">
                    <a:solidFill>
                      <a:srgbClr val="231F20"/>
                    </a:solidFill>
                    <a:latin typeface="Tahoma"/>
                    <a:cs typeface="Tahoma"/>
                  </a:rPr>
                  <a:t>Bridgewater</a:t>
                </a:r>
                <a:r>
                  <a:rPr sz="971" kern="0" spc="-84" dirty="0">
                    <a:solidFill>
                      <a:srgbClr val="231F20"/>
                    </a:solidFill>
                    <a:latin typeface="Tahoma"/>
                    <a:cs typeface="Tahoma"/>
                  </a:rPr>
                  <a:t> </a:t>
                </a:r>
                <a:r>
                  <a:rPr sz="971" kern="0" spc="-62" dirty="0">
                    <a:solidFill>
                      <a:srgbClr val="231F20"/>
                    </a:solidFill>
                    <a:latin typeface="Tahoma"/>
                    <a:cs typeface="Tahoma"/>
                  </a:rPr>
                  <a:t>State</a:t>
                </a:r>
                <a:r>
                  <a:rPr sz="971" kern="0" spc="-84" dirty="0">
                    <a:solidFill>
                      <a:srgbClr val="231F20"/>
                    </a:solidFill>
                    <a:latin typeface="Tahoma"/>
                    <a:cs typeface="Tahoma"/>
                  </a:rPr>
                  <a:t> </a:t>
                </a:r>
                <a:r>
                  <a:rPr sz="971" kern="0" spc="-53" dirty="0">
                    <a:solidFill>
                      <a:srgbClr val="231F20"/>
                    </a:solidFill>
                    <a:latin typeface="Tahoma"/>
                    <a:cs typeface="Tahoma"/>
                  </a:rPr>
                  <a:t>University</a:t>
                </a:r>
                <a:endParaRPr sz="971" kern="0" dirty="0">
                  <a:solidFill>
                    <a:sysClr val="windowText" lastClr="000000"/>
                  </a:solidFill>
                  <a:latin typeface="Tahoma"/>
                  <a:cs typeface="Tahoma"/>
                </a:endParaRPr>
              </a:p>
            </p:txBody>
          </p:sp>
          <p:sp>
            <p:nvSpPr>
              <p:cNvPr id="5" name="object 5">
                <a:extLst>
                  <a:ext uri="{C183D7F6-B498-43B3-948B-1728B52AA6E4}">
                    <adec:decorative xmlns:adec="http://schemas.microsoft.com/office/drawing/2017/decorative" val="1"/>
                  </a:ext>
                </a:extLst>
              </p:cNvPr>
              <p:cNvSpPr txBox="1"/>
              <p:nvPr/>
            </p:nvSpPr>
            <p:spPr>
              <a:xfrm>
                <a:off x="7219756" y="3930510"/>
                <a:ext cx="1388409" cy="160715"/>
              </a:xfrm>
              <a:prstGeom prst="rect">
                <a:avLst/>
              </a:prstGeom>
            </p:spPr>
            <p:txBody>
              <a:bodyPr vert="horz" wrap="square" lIns="0" tIns="11206" rIns="0" bIns="0" rtlCol="0">
                <a:spAutoFit/>
              </a:bodyPr>
              <a:lstStyle/>
              <a:p>
                <a:pPr marL="11206" defTabSz="806867">
                  <a:spcBef>
                    <a:spcPts val="88"/>
                  </a:spcBef>
                </a:pPr>
                <a:r>
                  <a:rPr sz="971" kern="0" spc="-57">
                    <a:solidFill>
                      <a:srgbClr val="231F20"/>
                    </a:solidFill>
                    <a:latin typeface="Tahoma"/>
                    <a:cs typeface="Tahoma"/>
                  </a:rPr>
                  <a:t>Massasoit</a:t>
                </a:r>
                <a:r>
                  <a:rPr sz="971" kern="0" spc="-79">
                    <a:solidFill>
                      <a:srgbClr val="231F20"/>
                    </a:solidFill>
                    <a:latin typeface="Tahoma"/>
                    <a:cs typeface="Tahoma"/>
                  </a:rPr>
                  <a:t> </a:t>
                </a:r>
                <a:r>
                  <a:rPr sz="971" kern="0" spc="-88">
                    <a:solidFill>
                      <a:srgbClr val="231F20"/>
                    </a:solidFill>
                    <a:latin typeface="Tahoma"/>
                    <a:cs typeface="Tahoma"/>
                  </a:rPr>
                  <a:t>Community</a:t>
                </a:r>
                <a:r>
                  <a:rPr sz="971" kern="0" spc="-79">
                    <a:solidFill>
                      <a:srgbClr val="231F20"/>
                    </a:solidFill>
                    <a:latin typeface="Tahoma"/>
                    <a:cs typeface="Tahoma"/>
                  </a:rPr>
                  <a:t> </a:t>
                </a:r>
                <a:r>
                  <a:rPr sz="971" kern="0" spc="-71">
                    <a:solidFill>
                      <a:srgbClr val="231F20"/>
                    </a:solidFill>
                    <a:latin typeface="Tahoma"/>
                    <a:cs typeface="Tahoma"/>
                  </a:rPr>
                  <a:t>College</a:t>
                </a:r>
                <a:endParaRPr sz="971" kern="0">
                  <a:solidFill>
                    <a:sysClr val="windowText" lastClr="000000"/>
                  </a:solidFill>
                  <a:latin typeface="Tahoma"/>
                  <a:cs typeface="Tahoma"/>
                </a:endParaRPr>
              </a:p>
            </p:txBody>
          </p:sp>
          <p:sp>
            <p:nvSpPr>
              <p:cNvPr id="7" name="object 7">
                <a:extLst>
                  <a:ext uri="{C183D7F6-B498-43B3-948B-1728B52AA6E4}">
                    <adec:decorative xmlns:adec="http://schemas.microsoft.com/office/drawing/2017/decorative" val="1"/>
                  </a:ext>
                </a:extLst>
              </p:cNvPr>
              <p:cNvSpPr txBox="1"/>
              <p:nvPr/>
            </p:nvSpPr>
            <p:spPr>
              <a:xfrm>
                <a:off x="3189536" y="4440824"/>
                <a:ext cx="863413" cy="147058"/>
              </a:xfrm>
              <a:prstGeom prst="rect">
                <a:avLst/>
              </a:prstGeom>
            </p:spPr>
            <p:txBody>
              <a:bodyPr vert="horz" wrap="square" lIns="0" tIns="11206" rIns="0" bIns="0" rtlCol="0">
                <a:spAutoFit/>
              </a:bodyPr>
              <a:lstStyle/>
              <a:p>
                <a:pPr marL="11206" defTabSz="806867">
                  <a:spcBef>
                    <a:spcPts val="88"/>
                  </a:spcBef>
                </a:pPr>
                <a:r>
                  <a:rPr sz="882" kern="0" spc="-79">
                    <a:solidFill>
                      <a:srgbClr val="717275"/>
                    </a:solidFill>
                    <a:latin typeface="Tahoma"/>
                    <a:cs typeface="Tahoma"/>
                  </a:rPr>
                  <a:t>Community</a:t>
                </a:r>
                <a:r>
                  <a:rPr sz="882" kern="0" spc="-71">
                    <a:solidFill>
                      <a:srgbClr val="717275"/>
                    </a:solidFill>
                    <a:latin typeface="Tahoma"/>
                    <a:cs typeface="Tahoma"/>
                  </a:rPr>
                  <a:t> </a:t>
                </a:r>
                <a:r>
                  <a:rPr sz="882" kern="0" spc="-62">
                    <a:solidFill>
                      <a:srgbClr val="717275"/>
                    </a:solidFill>
                    <a:latin typeface="Tahoma"/>
                    <a:cs typeface="Tahoma"/>
                  </a:rPr>
                  <a:t>Colleges</a:t>
                </a:r>
                <a:endParaRPr sz="882" kern="0">
                  <a:solidFill>
                    <a:sysClr val="windowText" lastClr="000000"/>
                  </a:solidFill>
                  <a:latin typeface="Tahoma"/>
                  <a:cs typeface="Tahoma"/>
                </a:endParaRPr>
              </a:p>
            </p:txBody>
          </p:sp>
          <p:sp>
            <p:nvSpPr>
              <p:cNvPr id="8" name="object 8">
                <a:extLst>
                  <a:ext uri="{C183D7F6-B498-43B3-948B-1728B52AA6E4}">
                    <adec:decorative xmlns:adec="http://schemas.microsoft.com/office/drawing/2017/decorative" val="1"/>
                  </a:ext>
                </a:extLst>
              </p:cNvPr>
              <p:cNvSpPr txBox="1"/>
              <p:nvPr/>
            </p:nvSpPr>
            <p:spPr>
              <a:xfrm>
                <a:off x="3187855" y="4652706"/>
                <a:ext cx="752475" cy="147058"/>
              </a:xfrm>
              <a:prstGeom prst="rect">
                <a:avLst/>
              </a:prstGeom>
            </p:spPr>
            <p:txBody>
              <a:bodyPr vert="horz" wrap="square" lIns="0" tIns="11206" rIns="0" bIns="0" rtlCol="0">
                <a:spAutoFit/>
              </a:bodyPr>
              <a:lstStyle/>
              <a:p>
                <a:pPr marL="11206" defTabSz="806867">
                  <a:spcBef>
                    <a:spcPts val="88"/>
                  </a:spcBef>
                </a:pPr>
                <a:r>
                  <a:rPr sz="882" kern="0" spc="-62">
                    <a:solidFill>
                      <a:srgbClr val="717275"/>
                    </a:solidFill>
                    <a:latin typeface="Tahoma"/>
                    <a:cs typeface="Tahoma"/>
                  </a:rPr>
                  <a:t>State</a:t>
                </a:r>
                <a:r>
                  <a:rPr sz="882" kern="0" spc="-110">
                    <a:solidFill>
                      <a:srgbClr val="717275"/>
                    </a:solidFill>
                    <a:latin typeface="Tahoma"/>
                    <a:cs typeface="Tahoma"/>
                  </a:rPr>
                  <a:t> </a:t>
                </a:r>
                <a:r>
                  <a:rPr sz="882" kern="0" spc="-44">
                    <a:solidFill>
                      <a:srgbClr val="717275"/>
                    </a:solidFill>
                    <a:latin typeface="Tahoma"/>
                    <a:cs typeface="Tahoma"/>
                  </a:rPr>
                  <a:t>Universities</a:t>
                </a:r>
                <a:endParaRPr sz="882" kern="0">
                  <a:solidFill>
                    <a:sysClr val="windowText" lastClr="000000"/>
                  </a:solidFill>
                  <a:latin typeface="Tahoma"/>
                  <a:cs typeface="Tahoma"/>
                </a:endParaRPr>
              </a:p>
            </p:txBody>
          </p:sp>
          <p:sp>
            <p:nvSpPr>
              <p:cNvPr id="9" name="object 9">
                <a:extLst>
                  <a:ext uri="{C183D7F6-B498-43B3-948B-1728B52AA6E4}">
                    <adec:decorative xmlns:adec="http://schemas.microsoft.com/office/drawing/2017/decorative" val="1"/>
                  </a:ext>
                </a:extLst>
              </p:cNvPr>
              <p:cNvSpPr txBox="1"/>
              <p:nvPr/>
            </p:nvSpPr>
            <p:spPr>
              <a:xfrm>
                <a:off x="3189536" y="4895816"/>
                <a:ext cx="1190625" cy="147058"/>
              </a:xfrm>
              <a:prstGeom prst="rect">
                <a:avLst/>
              </a:prstGeom>
            </p:spPr>
            <p:txBody>
              <a:bodyPr vert="horz" wrap="square" lIns="0" tIns="11206" rIns="0" bIns="0" rtlCol="0">
                <a:spAutoFit/>
              </a:bodyPr>
              <a:lstStyle/>
              <a:p>
                <a:pPr marL="11206" defTabSz="806867">
                  <a:spcBef>
                    <a:spcPts val="88"/>
                  </a:spcBef>
                </a:pPr>
                <a:r>
                  <a:rPr sz="882" kern="0" spc="-57">
                    <a:solidFill>
                      <a:srgbClr val="717275"/>
                    </a:solidFill>
                    <a:latin typeface="Tahoma"/>
                    <a:cs typeface="Tahoma"/>
                  </a:rPr>
                  <a:t>University</a:t>
                </a:r>
                <a:r>
                  <a:rPr sz="882" kern="0" spc="-106">
                    <a:solidFill>
                      <a:srgbClr val="717275"/>
                    </a:solidFill>
                    <a:latin typeface="Tahoma"/>
                    <a:cs typeface="Tahoma"/>
                  </a:rPr>
                  <a:t> </a:t>
                </a:r>
                <a:r>
                  <a:rPr sz="882" kern="0" spc="-57">
                    <a:solidFill>
                      <a:srgbClr val="717275"/>
                    </a:solidFill>
                    <a:latin typeface="Tahoma"/>
                    <a:cs typeface="Tahoma"/>
                  </a:rPr>
                  <a:t>of</a:t>
                </a:r>
                <a:r>
                  <a:rPr sz="882" kern="0" spc="-106">
                    <a:solidFill>
                      <a:srgbClr val="717275"/>
                    </a:solidFill>
                    <a:latin typeface="Tahoma"/>
                    <a:cs typeface="Tahoma"/>
                  </a:rPr>
                  <a:t> </a:t>
                </a:r>
                <a:r>
                  <a:rPr sz="882" kern="0" spc="-57">
                    <a:solidFill>
                      <a:srgbClr val="717275"/>
                    </a:solidFill>
                    <a:latin typeface="Tahoma"/>
                    <a:cs typeface="Tahoma"/>
                  </a:rPr>
                  <a:t>Massachusetts</a:t>
                </a:r>
                <a:endParaRPr sz="882" kern="0">
                  <a:solidFill>
                    <a:sysClr val="windowText" lastClr="000000"/>
                  </a:solidFill>
                  <a:latin typeface="Tahoma"/>
                  <a:cs typeface="Tahoma"/>
                </a:endParaRPr>
              </a:p>
            </p:txBody>
          </p:sp>
          <p:sp>
            <p:nvSpPr>
              <p:cNvPr id="11" name="object 11">
                <a:extLst>
                  <a:ext uri="{C183D7F6-B498-43B3-948B-1728B52AA6E4}">
                    <adec:decorative xmlns:adec="http://schemas.microsoft.com/office/drawing/2017/decorative" val="1"/>
                  </a:ext>
                </a:extLst>
              </p:cNvPr>
              <p:cNvSpPr txBox="1"/>
              <p:nvPr/>
            </p:nvSpPr>
            <p:spPr>
              <a:xfrm>
                <a:off x="8199624" y="4899046"/>
                <a:ext cx="1216399" cy="160715"/>
              </a:xfrm>
              <a:prstGeom prst="rect">
                <a:avLst/>
              </a:prstGeom>
            </p:spPr>
            <p:txBody>
              <a:bodyPr vert="horz" wrap="square" lIns="0" tIns="11206" rIns="0" bIns="0" rtlCol="0">
                <a:spAutoFit/>
              </a:bodyPr>
              <a:lstStyle/>
              <a:p>
                <a:pPr marL="11206" defTabSz="806867">
                  <a:spcBef>
                    <a:spcPts val="88"/>
                  </a:spcBef>
                </a:pPr>
                <a:r>
                  <a:rPr sz="971" kern="0" spc="-53" dirty="0">
                    <a:solidFill>
                      <a:srgbClr val="231F20"/>
                    </a:solidFill>
                    <a:latin typeface="Tahoma"/>
                    <a:cs typeface="Tahoma"/>
                  </a:rPr>
                  <a:t>Bristol</a:t>
                </a:r>
                <a:r>
                  <a:rPr sz="971" kern="0" spc="-88" dirty="0">
                    <a:solidFill>
                      <a:srgbClr val="231F20"/>
                    </a:solidFill>
                    <a:latin typeface="Tahoma"/>
                    <a:cs typeface="Tahoma"/>
                  </a:rPr>
                  <a:t> Community </a:t>
                </a:r>
                <a:r>
                  <a:rPr sz="971" kern="0" spc="-71" dirty="0">
                    <a:solidFill>
                      <a:srgbClr val="231F20"/>
                    </a:solidFill>
                    <a:latin typeface="Tahoma"/>
                    <a:cs typeface="Tahoma"/>
                  </a:rPr>
                  <a:t>College</a:t>
                </a:r>
                <a:endParaRPr sz="971" kern="0" dirty="0">
                  <a:solidFill>
                    <a:sysClr val="windowText" lastClr="000000"/>
                  </a:solidFill>
                  <a:latin typeface="Tahoma"/>
                  <a:cs typeface="Tahoma"/>
                </a:endParaRPr>
              </a:p>
            </p:txBody>
          </p:sp>
          <p:sp>
            <p:nvSpPr>
              <p:cNvPr id="12" name="object 12">
                <a:extLst>
                  <a:ext uri="{C183D7F6-B498-43B3-948B-1728B52AA6E4}">
                    <adec:decorative xmlns:adec="http://schemas.microsoft.com/office/drawing/2017/decorative" val="1"/>
                  </a:ext>
                </a:extLst>
              </p:cNvPr>
              <p:cNvSpPr txBox="1"/>
              <p:nvPr/>
            </p:nvSpPr>
            <p:spPr>
              <a:xfrm>
                <a:off x="7597476" y="2579118"/>
                <a:ext cx="2946133" cy="426494"/>
              </a:xfrm>
              <a:prstGeom prst="rect">
                <a:avLst/>
              </a:prstGeom>
            </p:spPr>
            <p:txBody>
              <a:bodyPr vert="horz" wrap="square" lIns="0" tIns="11206" rIns="0" bIns="0" rtlCol="0">
                <a:spAutoFit/>
              </a:bodyPr>
              <a:lstStyle/>
              <a:p>
                <a:pPr marL="435932" marR="4483" indent="-425286" defTabSz="806867">
                  <a:lnSpc>
                    <a:spcPct val="148900"/>
                  </a:lnSpc>
                  <a:spcBef>
                    <a:spcPts val="88"/>
                  </a:spcBef>
                </a:pPr>
                <a:r>
                  <a:rPr lang="en-US" sz="971" kern="0" spc="-66" dirty="0">
                    <a:solidFill>
                      <a:srgbClr val="231F20"/>
                    </a:solidFill>
                    <a:latin typeface="Tahoma"/>
                    <a:cs typeface="Tahoma"/>
                  </a:rPr>
                  <a:t>    </a:t>
                </a:r>
                <a:r>
                  <a:rPr sz="971" kern="0" spc="-66" dirty="0" err="1">
                    <a:solidFill>
                      <a:srgbClr val="231F20"/>
                    </a:solidFill>
                    <a:latin typeface="Tahoma"/>
                    <a:cs typeface="Tahoma"/>
                  </a:rPr>
                  <a:t>MassBay</a:t>
                </a:r>
                <a:r>
                  <a:rPr sz="971" kern="0" spc="-84" dirty="0">
                    <a:solidFill>
                      <a:srgbClr val="231F20"/>
                    </a:solidFill>
                    <a:latin typeface="Tahoma"/>
                    <a:cs typeface="Tahoma"/>
                  </a:rPr>
                  <a:t> </a:t>
                </a:r>
                <a:r>
                  <a:rPr sz="971" kern="0" spc="-88" dirty="0">
                    <a:solidFill>
                      <a:srgbClr val="231F20"/>
                    </a:solidFill>
                    <a:latin typeface="Tahoma"/>
                    <a:cs typeface="Tahoma"/>
                  </a:rPr>
                  <a:t>Community</a:t>
                </a:r>
                <a:r>
                  <a:rPr sz="971" kern="0" spc="-79" dirty="0">
                    <a:solidFill>
                      <a:srgbClr val="231F20"/>
                    </a:solidFill>
                    <a:latin typeface="Tahoma"/>
                    <a:cs typeface="Tahoma"/>
                  </a:rPr>
                  <a:t> </a:t>
                </a:r>
                <a:r>
                  <a:rPr sz="971" kern="0" spc="-84" dirty="0">
                    <a:solidFill>
                      <a:srgbClr val="231F20"/>
                    </a:solidFill>
                    <a:latin typeface="Tahoma"/>
                    <a:cs typeface="Tahoma"/>
                  </a:rPr>
                  <a:t>College </a:t>
                </a:r>
                <a:r>
                  <a:rPr sz="971" kern="0" spc="-62" dirty="0">
                    <a:solidFill>
                      <a:srgbClr val="231F20"/>
                    </a:solidFill>
                    <a:latin typeface="Tahoma"/>
                    <a:cs typeface="Tahoma"/>
                  </a:rPr>
                  <a:t>(Self-</a:t>
                </a:r>
                <a:r>
                  <a:rPr sz="971" kern="0" spc="-9" dirty="0">
                    <a:solidFill>
                      <a:srgbClr val="231F20"/>
                    </a:solidFill>
                    <a:latin typeface="Tahoma"/>
                    <a:cs typeface="Tahoma"/>
                  </a:rPr>
                  <a:t>sustaining) </a:t>
                </a:r>
                <a:r>
                  <a:rPr lang="en-US" sz="971" kern="0" spc="-9" dirty="0">
                    <a:solidFill>
                      <a:srgbClr val="231F20"/>
                    </a:solidFill>
                    <a:latin typeface="Tahoma"/>
                    <a:cs typeface="Tahoma"/>
                  </a:rPr>
                  <a:t>            	</a:t>
                </a:r>
                <a:r>
                  <a:rPr sz="971" kern="0" spc="-66" dirty="0">
                    <a:solidFill>
                      <a:srgbClr val="231F20"/>
                    </a:solidFill>
                    <a:latin typeface="Tahoma"/>
                    <a:cs typeface="Tahoma"/>
                  </a:rPr>
                  <a:t>Massachusetts</a:t>
                </a:r>
                <a:r>
                  <a:rPr sz="971" kern="0" spc="-110" dirty="0">
                    <a:solidFill>
                      <a:srgbClr val="231F20"/>
                    </a:solidFill>
                    <a:latin typeface="Tahoma"/>
                    <a:cs typeface="Tahoma"/>
                  </a:rPr>
                  <a:t> </a:t>
                </a:r>
                <a:r>
                  <a:rPr sz="971" kern="0" spc="-84" dirty="0">
                    <a:solidFill>
                      <a:srgbClr val="231F20"/>
                    </a:solidFill>
                    <a:latin typeface="Tahoma"/>
                    <a:cs typeface="Tahoma"/>
                  </a:rPr>
                  <a:t>College</a:t>
                </a:r>
                <a:r>
                  <a:rPr sz="971" kern="0" spc="-110" dirty="0">
                    <a:solidFill>
                      <a:srgbClr val="231F20"/>
                    </a:solidFill>
                    <a:latin typeface="Tahoma"/>
                    <a:cs typeface="Tahoma"/>
                  </a:rPr>
                  <a:t> </a:t>
                </a:r>
                <a:r>
                  <a:rPr sz="971" kern="0" spc="-71" dirty="0">
                    <a:solidFill>
                      <a:srgbClr val="231F20"/>
                    </a:solidFill>
                    <a:latin typeface="Tahoma"/>
                    <a:cs typeface="Tahoma"/>
                  </a:rPr>
                  <a:t>of</a:t>
                </a:r>
                <a:r>
                  <a:rPr sz="971" kern="0" spc="-106" dirty="0">
                    <a:solidFill>
                      <a:srgbClr val="231F20"/>
                    </a:solidFill>
                    <a:latin typeface="Tahoma"/>
                    <a:cs typeface="Tahoma"/>
                  </a:rPr>
                  <a:t> </a:t>
                </a:r>
                <a:r>
                  <a:rPr sz="971" kern="0" spc="-40" dirty="0">
                    <a:solidFill>
                      <a:srgbClr val="231F20"/>
                    </a:solidFill>
                    <a:latin typeface="Tahoma"/>
                    <a:cs typeface="Tahoma"/>
                  </a:rPr>
                  <a:t>Art</a:t>
                </a:r>
                <a:r>
                  <a:rPr sz="971" kern="0" spc="-110" dirty="0">
                    <a:solidFill>
                      <a:srgbClr val="231F20"/>
                    </a:solidFill>
                    <a:latin typeface="Tahoma"/>
                    <a:cs typeface="Tahoma"/>
                  </a:rPr>
                  <a:t> </a:t>
                </a:r>
                <a:r>
                  <a:rPr sz="971" kern="0" spc="-119" dirty="0">
                    <a:solidFill>
                      <a:srgbClr val="231F20"/>
                    </a:solidFill>
                    <a:latin typeface="Tahoma"/>
                    <a:cs typeface="Tahoma"/>
                  </a:rPr>
                  <a:t>&amp;</a:t>
                </a:r>
                <a:r>
                  <a:rPr sz="971" kern="0" spc="-110" dirty="0">
                    <a:solidFill>
                      <a:srgbClr val="231F20"/>
                    </a:solidFill>
                    <a:latin typeface="Tahoma"/>
                    <a:cs typeface="Tahoma"/>
                  </a:rPr>
                  <a:t> </a:t>
                </a:r>
                <a:r>
                  <a:rPr sz="971" kern="0" spc="-79" dirty="0">
                    <a:solidFill>
                      <a:srgbClr val="231F20"/>
                    </a:solidFill>
                    <a:latin typeface="Tahoma"/>
                    <a:cs typeface="Tahoma"/>
                  </a:rPr>
                  <a:t>Design</a:t>
                </a:r>
                <a:endParaRPr sz="971" kern="0" dirty="0">
                  <a:solidFill>
                    <a:sysClr val="windowText" lastClr="000000"/>
                  </a:solidFill>
                  <a:latin typeface="Tahoma"/>
                  <a:cs typeface="Tahoma"/>
                </a:endParaRPr>
              </a:p>
            </p:txBody>
          </p:sp>
          <p:sp>
            <p:nvSpPr>
              <p:cNvPr id="13" name="object 13">
                <a:extLst>
                  <a:ext uri="{C183D7F6-B498-43B3-948B-1728B52AA6E4}">
                    <adec:decorative xmlns:adec="http://schemas.microsoft.com/office/drawing/2017/decorative" val="1"/>
                  </a:ext>
                </a:extLst>
              </p:cNvPr>
              <p:cNvSpPr txBox="1"/>
              <p:nvPr/>
            </p:nvSpPr>
            <p:spPr>
              <a:xfrm>
                <a:off x="10507358" y="5205418"/>
                <a:ext cx="1333500" cy="160715"/>
              </a:xfrm>
              <a:prstGeom prst="rect">
                <a:avLst/>
              </a:prstGeom>
            </p:spPr>
            <p:txBody>
              <a:bodyPr vert="horz" wrap="square" lIns="0" tIns="11206" rIns="0" bIns="0" rtlCol="0">
                <a:spAutoFit/>
              </a:bodyPr>
              <a:lstStyle/>
              <a:p>
                <a:pPr marL="11206" defTabSz="806867">
                  <a:spcBef>
                    <a:spcPts val="88"/>
                  </a:spcBef>
                </a:pPr>
                <a:r>
                  <a:rPr sz="971" kern="0" spc="-106" dirty="0">
                    <a:solidFill>
                      <a:srgbClr val="231F20"/>
                    </a:solidFill>
                    <a:latin typeface="Tahoma"/>
                    <a:cs typeface="Tahoma"/>
                  </a:rPr>
                  <a:t>Cape </a:t>
                </a:r>
                <a:r>
                  <a:rPr sz="971" kern="0" spc="-115" dirty="0">
                    <a:solidFill>
                      <a:srgbClr val="231F20"/>
                    </a:solidFill>
                    <a:latin typeface="Tahoma"/>
                    <a:cs typeface="Tahoma"/>
                  </a:rPr>
                  <a:t>Cod</a:t>
                </a:r>
                <a:r>
                  <a:rPr sz="971" kern="0" spc="-106" dirty="0">
                    <a:solidFill>
                      <a:srgbClr val="231F20"/>
                    </a:solidFill>
                    <a:latin typeface="Tahoma"/>
                    <a:cs typeface="Tahoma"/>
                  </a:rPr>
                  <a:t> </a:t>
                </a:r>
                <a:r>
                  <a:rPr sz="971" kern="0" spc="-88" dirty="0">
                    <a:solidFill>
                      <a:srgbClr val="231F20"/>
                    </a:solidFill>
                    <a:latin typeface="Tahoma"/>
                    <a:cs typeface="Tahoma"/>
                  </a:rPr>
                  <a:t>Community</a:t>
                </a:r>
                <a:r>
                  <a:rPr sz="971" kern="0" spc="-106" dirty="0">
                    <a:solidFill>
                      <a:srgbClr val="231F20"/>
                    </a:solidFill>
                    <a:latin typeface="Tahoma"/>
                    <a:cs typeface="Tahoma"/>
                  </a:rPr>
                  <a:t> </a:t>
                </a:r>
                <a:r>
                  <a:rPr sz="971" kern="0" spc="-71" dirty="0">
                    <a:solidFill>
                      <a:srgbClr val="231F20"/>
                    </a:solidFill>
                    <a:latin typeface="Tahoma"/>
                    <a:cs typeface="Tahoma"/>
                  </a:rPr>
                  <a:t>College</a:t>
                </a:r>
                <a:endParaRPr sz="971" kern="0" dirty="0">
                  <a:solidFill>
                    <a:sysClr val="windowText" lastClr="000000"/>
                  </a:solidFill>
                  <a:latin typeface="Tahoma"/>
                  <a:cs typeface="Tahoma"/>
                </a:endParaRPr>
              </a:p>
            </p:txBody>
          </p:sp>
          <p:grpSp>
            <p:nvGrpSpPr>
              <p:cNvPr id="14" name="object 14">
                <a:extLst>
                  <a:ext uri="{C183D7F6-B498-43B3-948B-1728B52AA6E4}">
                    <adec:decorative xmlns:adec="http://schemas.microsoft.com/office/drawing/2017/decorative" val="1"/>
                  </a:ext>
                </a:extLst>
              </p:cNvPr>
              <p:cNvGrpSpPr/>
              <p:nvPr/>
            </p:nvGrpSpPr>
            <p:grpSpPr>
              <a:xfrm>
                <a:off x="1935009" y="422249"/>
                <a:ext cx="1102099" cy="962596"/>
                <a:chOff x="313410" y="478548"/>
                <a:chExt cx="1249045" cy="1090943"/>
              </a:xfrm>
            </p:grpSpPr>
            <p:sp>
              <p:nvSpPr>
                <p:cNvPr id="15" name="object 15"/>
                <p:cNvSpPr/>
                <p:nvPr/>
              </p:nvSpPr>
              <p:spPr>
                <a:xfrm>
                  <a:off x="313410" y="478548"/>
                  <a:ext cx="1249045" cy="1090930"/>
                </a:xfrm>
                <a:custGeom>
                  <a:avLst/>
                  <a:gdLst/>
                  <a:ahLst/>
                  <a:cxnLst/>
                  <a:rect l="l" t="t" r="r" b="b"/>
                  <a:pathLst>
                    <a:path w="1249045" h="1090930">
                      <a:moveTo>
                        <a:pt x="284543" y="1087323"/>
                      </a:moveTo>
                      <a:lnTo>
                        <a:pt x="269709" y="1090853"/>
                      </a:lnTo>
                      <a:lnTo>
                        <a:pt x="282816" y="1087780"/>
                      </a:lnTo>
                      <a:lnTo>
                        <a:pt x="284543" y="1087323"/>
                      </a:lnTo>
                      <a:close/>
                    </a:path>
                    <a:path w="1249045" h="1090930">
                      <a:moveTo>
                        <a:pt x="930554" y="748487"/>
                      </a:moveTo>
                      <a:lnTo>
                        <a:pt x="918006" y="720064"/>
                      </a:lnTo>
                      <a:lnTo>
                        <a:pt x="886358" y="692899"/>
                      </a:lnTo>
                      <a:lnTo>
                        <a:pt x="835609" y="666965"/>
                      </a:lnTo>
                      <a:lnTo>
                        <a:pt x="765759" y="642277"/>
                      </a:lnTo>
                      <a:lnTo>
                        <a:pt x="776401" y="678751"/>
                      </a:lnTo>
                      <a:lnTo>
                        <a:pt x="835698" y="703465"/>
                      </a:lnTo>
                      <a:lnTo>
                        <a:pt x="870775" y="730859"/>
                      </a:lnTo>
                      <a:lnTo>
                        <a:pt x="868273" y="793648"/>
                      </a:lnTo>
                      <a:lnTo>
                        <a:pt x="812901" y="847852"/>
                      </a:lnTo>
                      <a:lnTo>
                        <a:pt x="774433" y="874953"/>
                      </a:lnTo>
                      <a:lnTo>
                        <a:pt x="728802" y="902055"/>
                      </a:lnTo>
                      <a:lnTo>
                        <a:pt x="675982" y="929170"/>
                      </a:lnTo>
                      <a:lnTo>
                        <a:pt x="629348" y="951141"/>
                      </a:lnTo>
                      <a:lnTo>
                        <a:pt x="583476" y="971905"/>
                      </a:lnTo>
                      <a:lnTo>
                        <a:pt x="538378" y="991438"/>
                      </a:lnTo>
                      <a:lnTo>
                        <a:pt x="494030" y="1009738"/>
                      </a:lnTo>
                      <a:lnTo>
                        <a:pt x="450456" y="1026820"/>
                      </a:lnTo>
                      <a:lnTo>
                        <a:pt x="407644" y="1042695"/>
                      </a:lnTo>
                      <a:lnTo>
                        <a:pt x="309346" y="1077607"/>
                      </a:lnTo>
                      <a:lnTo>
                        <a:pt x="269709" y="1090853"/>
                      </a:lnTo>
                      <a:lnTo>
                        <a:pt x="284086" y="1087043"/>
                      </a:lnTo>
                      <a:lnTo>
                        <a:pt x="363029" y="1062799"/>
                      </a:lnTo>
                      <a:lnTo>
                        <a:pt x="427596" y="1042365"/>
                      </a:lnTo>
                      <a:lnTo>
                        <a:pt x="476389" y="1026096"/>
                      </a:lnTo>
                      <a:lnTo>
                        <a:pt x="525716" y="1008494"/>
                      </a:lnTo>
                      <a:lnTo>
                        <a:pt x="575614" y="989545"/>
                      </a:lnTo>
                      <a:lnTo>
                        <a:pt x="626059" y="969276"/>
                      </a:lnTo>
                      <a:lnTo>
                        <a:pt x="677062" y="947661"/>
                      </a:lnTo>
                      <a:lnTo>
                        <a:pt x="728611" y="924725"/>
                      </a:lnTo>
                      <a:lnTo>
                        <a:pt x="786079" y="896175"/>
                      </a:lnTo>
                      <a:lnTo>
                        <a:pt x="834351" y="867244"/>
                      </a:lnTo>
                      <a:lnTo>
                        <a:pt x="873429" y="837933"/>
                      </a:lnTo>
                      <a:lnTo>
                        <a:pt x="903312" y="808228"/>
                      </a:lnTo>
                      <a:lnTo>
                        <a:pt x="924013" y="778154"/>
                      </a:lnTo>
                      <a:lnTo>
                        <a:pt x="930554" y="748487"/>
                      </a:lnTo>
                      <a:close/>
                    </a:path>
                    <a:path w="1249045" h="1090930">
                      <a:moveTo>
                        <a:pt x="1000213" y="2197"/>
                      </a:moveTo>
                      <a:lnTo>
                        <a:pt x="815594" y="27381"/>
                      </a:lnTo>
                      <a:lnTo>
                        <a:pt x="694804" y="45961"/>
                      </a:lnTo>
                      <a:lnTo>
                        <a:pt x="584923" y="64795"/>
                      </a:lnTo>
                      <a:lnTo>
                        <a:pt x="534060" y="74307"/>
                      </a:lnTo>
                      <a:lnTo>
                        <a:pt x="485940" y="83883"/>
                      </a:lnTo>
                      <a:lnTo>
                        <a:pt x="440524" y="93535"/>
                      </a:lnTo>
                      <a:lnTo>
                        <a:pt x="397852" y="103238"/>
                      </a:lnTo>
                      <a:lnTo>
                        <a:pt x="357898" y="113017"/>
                      </a:lnTo>
                      <a:lnTo>
                        <a:pt x="320675" y="122847"/>
                      </a:lnTo>
                      <a:lnTo>
                        <a:pt x="254393" y="142709"/>
                      </a:lnTo>
                      <a:lnTo>
                        <a:pt x="157632" y="179374"/>
                      </a:lnTo>
                      <a:lnTo>
                        <a:pt x="101993" y="205613"/>
                      </a:lnTo>
                      <a:lnTo>
                        <a:pt x="58407" y="231444"/>
                      </a:lnTo>
                      <a:lnTo>
                        <a:pt x="26873" y="256870"/>
                      </a:lnTo>
                      <a:lnTo>
                        <a:pt x="0" y="306527"/>
                      </a:lnTo>
                      <a:lnTo>
                        <a:pt x="3454" y="341731"/>
                      </a:lnTo>
                      <a:lnTo>
                        <a:pt x="42494" y="403453"/>
                      </a:lnTo>
                      <a:lnTo>
                        <a:pt x="78079" y="429996"/>
                      </a:lnTo>
                      <a:lnTo>
                        <a:pt x="116319" y="452666"/>
                      </a:lnTo>
                      <a:lnTo>
                        <a:pt x="175488" y="483311"/>
                      </a:lnTo>
                      <a:lnTo>
                        <a:pt x="196430" y="491261"/>
                      </a:lnTo>
                      <a:lnTo>
                        <a:pt x="198285" y="489635"/>
                      </a:lnTo>
                      <a:lnTo>
                        <a:pt x="200456" y="488492"/>
                      </a:lnTo>
                      <a:lnTo>
                        <a:pt x="451002" y="421424"/>
                      </a:lnTo>
                      <a:lnTo>
                        <a:pt x="379196" y="390372"/>
                      </a:lnTo>
                      <a:lnTo>
                        <a:pt x="323176" y="360273"/>
                      </a:lnTo>
                      <a:lnTo>
                        <a:pt x="282943" y="331114"/>
                      </a:lnTo>
                      <a:lnTo>
                        <a:pt x="258495" y="302920"/>
                      </a:lnTo>
                      <a:lnTo>
                        <a:pt x="249834" y="275678"/>
                      </a:lnTo>
                      <a:lnTo>
                        <a:pt x="256971" y="249402"/>
                      </a:lnTo>
                      <a:lnTo>
                        <a:pt x="314604" y="191122"/>
                      </a:lnTo>
                      <a:lnTo>
                        <a:pt x="359816" y="164503"/>
                      </a:lnTo>
                      <a:lnTo>
                        <a:pt x="415937" y="139560"/>
                      </a:lnTo>
                      <a:lnTo>
                        <a:pt x="482993" y="116293"/>
                      </a:lnTo>
                      <a:lnTo>
                        <a:pt x="534555" y="100888"/>
                      </a:lnTo>
                      <a:lnTo>
                        <a:pt x="585685" y="86537"/>
                      </a:lnTo>
                      <a:lnTo>
                        <a:pt x="636358" y="73253"/>
                      </a:lnTo>
                      <a:lnTo>
                        <a:pt x="686587" y="61023"/>
                      </a:lnTo>
                      <a:lnTo>
                        <a:pt x="736358" y="49834"/>
                      </a:lnTo>
                      <a:lnTo>
                        <a:pt x="785685" y="39700"/>
                      </a:lnTo>
                      <a:lnTo>
                        <a:pt x="965365" y="7823"/>
                      </a:lnTo>
                      <a:lnTo>
                        <a:pt x="1000213" y="2197"/>
                      </a:lnTo>
                      <a:close/>
                    </a:path>
                    <a:path w="1249045" h="1090930">
                      <a:moveTo>
                        <a:pt x="1017206" y="0"/>
                      </a:moveTo>
                      <a:lnTo>
                        <a:pt x="1001153" y="2057"/>
                      </a:lnTo>
                      <a:lnTo>
                        <a:pt x="1000213" y="2197"/>
                      </a:lnTo>
                      <a:lnTo>
                        <a:pt x="1017206" y="0"/>
                      </a:lnTo>
                      <a:close/>
                    </a:path>
                    <a:path w="1249045" h="1090930">
                      <a:moveTo>
                        <a:pt x="1017574" y="0"/>
                      </a:moveTo>
                      <a:lnTo>
                        <a:pt x="970775" y="8521"/>
                      </a:lnTo>
                      <a:lnTo>
                        <a:pt x="852449" y="32689"/>
                      </a:lnTo>
                      <a:lnTo>
                        <a:pt x="800925" y="44132"/>
                      </a:lnTo>
                      <a:lnTo>
                        <a:pt x="748842" y="56921"/>
                      </a:lnTo>
                      <a:lnTo>
                        <a:pt x="696201" y="71043"/>
                      </a:lnTo>
                      <a:lnTo>
                        <a:pt x="643001" y="86512"/>
                      </a:lnTo>
                      <a:lnTo>
                        <a:pt x="589254" y="103314"/>
                      </a:lnTo>
                      <a:lnTo>
                        <a:pt x="534949" y="121462"/>
                      </a:lnTo>
                      <a:lnTo>
                        <a:pt x="474395" y="144576"/>
                      </a:lnTo>
                      <a:lnTo>
                        <a:pt x="423760" y="169062"/>
                      </a:lnTo>
                      <a:lnTo>
                        <a:pt x="383019" y="194919"/>
                      </a:lnTo>
                      <a:lnTo>
                        <a:pt x="352196" y="222161"/>
                      </a:lnTo>
                      <a:lnTo>
                        <a:pt x="324993" y="275361"/>
                      </a:lnTo>
                      <a:lnTo>
                        <a:pt x="332968" y="300469"/>
                      </a:lnTo>
                      <a:lnTo>
                        <a:pt x="355193" y="326123"/>
                      </a:lnTo>
                      <a:lnTo>
                        <a:pt x="391680" y="352310"/>
                      </a:lnTo>
                      <a:lnTo>
                        <a:pt x="442417" y="379031"/>
                      </a:lnTo>
                      <a:lnTo>
                        <a:pt x="507428" y="406285"/>
                      </a:lnTo>
                      <a:lnTo>
                        <a:pt x="570001" y="389445"/>
                      </a:lnTo>
                      <a:lnTo>
                        <a:pt x="562457" y="387375"/>
                      </a:lnTo>
                      <a:lnTo>
                        <a:pt x="485584" y="361632"/>
                      </a:lnTo>
                      <a:lnTo>
                        <a:pt x="428637" y="335622"/>
                      </a:lnTo>
                      <a:lnTo>
                        <a:pt x="391629" y="309346"/>
                      </a:lnTo>
                      <a:lnTo>
                        <a:pt x="374535" y="282778"/>
                      </a:lnTo>
                      <a:lnTo>
                        <a:pt x="377367" y="255943"/>
                      </a:lnTo>
                      <a:lnTo>
                        <a:pt x="422338" y="203708"/>
                      </a:lnTo>
                      <a:lnTo>
                        <a:pt x="459359" y="178663"/>
                      </a:lnTo>
                      <a:lnTo>
                        <a:pt x="506056" y="154343"/>
                      </a:lnTo>
                      <a:lnTo>
                        <a:pt x="562457" y="130733"/>
                      </a:lnTo>
                      <a:lnTo>
                        <a:pt x="613168" y="112064"/>
                      </a:lnTo>
                      <a:lnTo>
                        <a:pt x="663511" y="94615"/>
                      </a:lnTo>
                      <a:lnTo>
                        <a:pt x="713460" y="78359"/>
                      </a:lnTo>
                      <a:lnTo>
                        <a:pt x="763041" y="63296"/>
                      </a:lnTo>
                      <a:lnTo>
                        <a:pt x="812241" y="49453"/>
                      </a:lnTo>
                      <a:lnTo>
                        <a:pt x="861060" y="36817"/>
                      </a:lnTo>
                      <a:lnTo>
                        <a:pt x="973112" y="9728"/>
                      </a:lnTo>
                      <a:lnTo>
                        <a:pt x="1003795" y="2692"/>
                      </a:lnTo>
                      <a:lnTo>
                        <a:pt x="1017574" y="0"/>
                      </a:lnTo>
                      <a:close/>
                    </a:path>
                    <a:path w="1249045" h="1090930">
                      <a:moveTo>
                        <a:pt x="1248575" y="663689"/>
                      </a:moveTo>
                      <a:lnTo>
                        <a:pt x="1221917" y="610628"/>
                      </a:lnTo>
                      <a:lnTo>
                        <a:pt x="1166710" y="568655"/>
                      </a:lnTo>
                      <a:lnTo>
                        <a:pt x="1102906" y="538378"/>
                      </a:lnTo>
                      <a:lnTo>
                        <a:pt x="1050429" y="520052"/>
                      </a:lnTo>
                      <a:lnTo>
                        <a:pt x="1028598" y="513943"/>
                      </a:lnTo>
                      <a:lnTo>
                        <a:pt x="1026871" y="514629"/>
                      </a:lnTo>
                      <a:lnTo>
                        <a:pt x="1024547" y="518769"/>
                      </a:lnTo>
                      <a:lnTo>
                        <a:pt x="1021245" y="521766"/>
                      </a:lnTo>
                      <a:lnTo>
                        <a:pt x="1016901" y="523608"/>
                      </a:lnTo>
                      <a:lnTo>
                        <a:pt x="925753" y="558660"/>
                      </a:lnTo>
                      <a:lnTo>
                        <a:pt x="925753" y="597217"/>
                      </a:lnTo>
                      <a:lnTo>
                        <a:pt x="932611" y="598805"/>
                      </a:lnTo>
                      <a:lnTo>
                        <a:pt x="936371" y="603173"/>
                      </a:lnTo>
                      <a:lnTo>
                        <a:pt x="937082" y="610260"/>
                      </a:lnTo>
                      <a:lnTo>
                        <a:pt x="936612" y="616458"/>
                      </a:lnTo>
                      <a:lnTo>
                        <a:pt x="933627" y="620725"/>
                      </a:lnTo>
                      <a:lnTo>
                        <a:pt x="928128" y="622998"/>
                      </a:lnTo>
                      <a:lnTo>
                        <a:pt x="932802" y="631063"/>
                      </a:lnTo>
                      <a:lnTo>
                        <a:pt x="936548" y="641477"/>
                      </a:lnTo>
                      <a:lnTo>
                        <a:pt x="939355" y="654278"/>
                      </a:lnTo>
                      <a:lnTo>
                        <a:pt x="941222" y="669442"/>
                      </a:lnTo>
                      <a:lnTo>
                        <a:pt x="983843" y="704100"/>
                      </a:lnTo>
                      <a:lnTo>
                        <a:pt x="1002703" y="739279"/>
                      </a:lnTo>
                      <a:lnTo>
                        <a:pt x="997762" y="774979"/>
                      </a:lnTo>
                      <a:lnTo>
                        <a:pt x="969060" y="811187"/>
                      </a:lnTo>
                      <a:lnTo>
                        <a:pt x="905916" y="858735"/>
                      </a:lnTo>
                      <a:lnTo>
                        <a:pt x="867410" y="881697"/>
                      </a:lnTo>
                      <a:lnTo>
                        <a:pt x="824280" y="904125"/>
                      </a:lnTo>
                      <a:lnTo>
                        <a:pt x="776528" y="926033"/>
                      </a:lnTo>
                      <a:lnTo>
                        <a:pt x="724141" y="947394"/>
                      </a:lnTo>
                      <a:lnTo>
                        <a:pt x="670090" y="967828"/>
                      </a:lnTo>
                      <a:lnTo>
                        <a:pt x="617372" y="986929"/>
                      </a:lnTo>
                      <a:lnTo>
                        <a:pt x="565962" y="1004684"/>
                      </a:lnTo>
                      <a:lnTo>
                        <a:pt x="515886" y="1021105"/>
                      </a:lnTo>
                      <a:lnTo>
                        <a:pt x="467118" y="1036180"/>
                      </a:lnTo>
                      <a:lnTo>
                        <a:pt x="419684" y="1049921"/>
                      </a:lnTo>
                      <a:lnTo>
                        <a:pt x="284543" y="1087323"/>
                      </a:lnTo>
                      <a:lnTo>
                        <a:pt x="460794" y="1044168"/>
                      </a:lnTo>
                      <a:lnTo>
                        <a:pt x="575259" y="1014082"/>
                      </a:lnTo>
                      <a:lnTo>
                        <a:pt x="679399" y="984821"/>
                      </a:lnTo>
                      <a:lnTo>
                        <a:pt x="727595" y="970495"/>
                      </a:lnTo>
                      <a:lnTo>
                        <a:pt x="773214" y="956386"/>
                      </a:lnTo>
                      <a:lnTo>
                        <a:pt x="816241" y="942467"/>
                      </a:lnTo>
                      <a:lnTo>
                        <a:pt x="856691" y="928776"/>
                      </a:lnTo>
                      <a:lnTo>
                        <a:pt x="894562" y="915276"/>
                      </a:lnTo>
                      <a:lnTo>
                        <a:pt x="962545" y="888911"/>
                      </a:lnTo>
                      <a:lnTo>
                        <a:pt x="1030960" y="859129"/>
                      </a:lnTo>
                      <a:lnTo>
                        <a:pt x="1089660" y="830516"/>
                      </a:lnTo>
                      <a:lnTo>
                        <a:pt x="1138656" y="803097"/>
                      </a:lnTo>
                      <a:lnTo>
                        <a:pt x="1177950" y="776859"/>
                      </a:lnTo>
                      <a:lnTo>
                        <a:pt x="1207528" y="751801"/>
                      </a:lnTo>
                      <a:lnTo>
                        <a:pt x="1243977" y="694410"/>
                      </a:lnTo>
                      <a:lnTo>
                        <a:pt x="1248575" y="663689"/>
                      </a:lnTo>
                      <a:close/>
                    </a:path>
                  </a:pathLst>
                </a:custGeom>
                <a:solidFill>
                  <a:srgbClr val="9FD9EE"/>
                </a:solidFill>
              </p:spPr>
              <p:txBody>
                <a:bodyPr wrap="square" lIns="0" tIns="0" rIns="0" bIns="0" rtlCol="0"/>
                <a:lstStyle/>
                <a:p>
                  <a:pPr defTabSz="806867"/>
                  <a:endParaRPr sz="1588" kern="0">
                    <a:solidFill>
                      <a:sysClr val="windowText" lastClr="000000"/>
                    </a:solidFill>
                  </a:endParaRPr>
                </a:p>
              </p:txBody>
            </p:sp>
            <p:sp>
              <p:nvSpPr>
                <p:cNvPr id="16" name="object 16"/>
                <p:cNvSpPr/>
                <p:nvPr/>
              </p:nvSpPr>
              <p:spPr>
                <a:xfrm>
                  <a:off x="502627" y="478561"/>
                  <a:ext cx="840105" cy="1090930"/>
                </a:xfrm>
                <a:custGeom>
                  <a:avLst/>
                  <a:gdLst/>
                  <a:ahLst/>
                  <a:cxnLst/>
                  <a:rect l="l" t="t" r="r" b="b"/>
                  <a:pathLst>
                    <a:path w="840105" h="1090930">
                      <a:moveTo>
                        <a:pt x="813473" y="739267"/>
                      </a:moveTo>
                      <a:lnTo>
                        <a:pt x="794626" y="704100"/>
                      </a:lnTo>
                      <a:lnTo>
                        <a:pt x="752005" y="669442"/>
                      </a:lnTo>
                      <a:lnTo>
                        <a:pt x="752322" y="677011"/>
                      </a:lnTo>
                      <a:lnTo>
                        <a:pt x="751878" y="681596"/>
                      </a:lnTo>
                      <a:lnTo>
                        <a:pt x="749579" y="684555"/>
                      </a:lnTo>
                      <a:lnTo>
                        <a:pt x="739267" y="687793"/>
                      </a:lnTo>
                      <a:lnTo>
                        <a:pt x="730999" y="688797"/>
                      </a:lnTo>
                      <a:lnTo>
                        <a:pt x="720686" y="689051"/>
                      </a:lnTo>
                      <a:lnTo>
                        <a:pt x="710133" y="688797"/>
                      </a:lnTo>
                      <a:lnTo>
                        <a:pt x="701789" y="687793"/>
                      </a:lnTo>
                      <a:lnTo>
                        <a:pt x="691451" y="684555"/>
                      </a:lnTo>
                      <a:lnTo>
                        <a:pt x="689127" y="681596"/>
                      </a:lnTo>
                      <a:lnTo>
                        <a:pt x="688682" y="675309"/>
                      </a:lnTo>
                      <a:lnTo>
                        <a:pt x="689127" y="665899"/>
                      </a:lnTo>
                      <a:lnTo>
                        <a:pt x="690079" y="657313"/>
                      </a:lnTo>
                      <a:lnTo>
                        <a:pt x="691540" y="649554"/>
                      </a:lnTo>
                      <a:lnTo>
                        <a:pt x="693508" y="642620"/>
                      </a:lnTo>
                      <a:lnTo>
                        <a:pt x="672211" y="634784"/>
                      </a:lnTo>
                      <a:lnTo>
                        <a:pt x="648957" y="627126"/>
                      </a:lnTo>
                      <a:lnTo>
                        <a:pt x="623709" y="619645"/>
                      </a:lnTo>
                      <a:lnTo>
                        <a:pt x="596506" y="612317"/>
                      </a:lnTo>
                      <a:lnTo>
                        <a:pt x="570687" y="622287"/>
                      </a:lnTo>
                      <a:lnTo>
                        <a:pt x="576554" y="642251"/>
                      </a:lnTo>
                      <a:lnTo>
                        <a:pt x="646506" y="666953"/>
                      </a:lnTo>
                      <a:lnTo>
                        <a:pt x="697306" y="692886"/>
                      </a:lnTo>
                      <a:lnTo>
                        <a:pt x="728967" y="720064"/>
                      </a:lnTo>
                      <a:lnTo>
                        <a:pt x="741464" y="748474"/>
                      </a:lnTo>
                      <a:lnTo>
                        <a:pt x="734809" y="778141"/>
                      </a:lnTo>
                      <a:lnTo>
                        <a:pt x="684212" y="837907"/>
                      </a:lnTo>
                      <a:lnTo>
                        <a:pt x="645134" y="867219"/>
                      </a:lnTo>
                      <a:lnTo>
                        <a:pt x="596861" y="896162"/>
                      </a:lnTo>
                      <a:lnTo>
                        <a:pt x="539394" y="924712"/>
                      </a:lnTo>
                      <a:lnTo>
                        <a:pt x="487934" y="947648"/>
                      </a:lnTo>
                      <a:lnTo>
                        <a:pt x="436994" y="969225"/>
                      </a:lnTo>
                      <a:lnTo>
                        <a:pt x="386562" y="989444"/>
                      </a:lnTo>
                      <a:lnTo>
                        <a:pt x="336651" y="1008316"/>
                      </a:lnTo>
                      <a:lnTo>
                        <a:pt x="287261" y="1025829"/>
                      </a:lnTo>
                      <a:lnTo>
                        <a:pt x="238379" y="1041984"/>
                      </a:lnTo>
                      <a:lnTo>
                        <a:pt x="125984" y="1077404"/>
                      </a:lnTo>
                      <a:lnTo>
                        <a:pt x="80492" y="1090841"/>
                      </a:lnTo>
                      <a:lnTo>
                        <a:pt x="93472" y="1087767"/>
                      </a:lnTo>
                      <a:lnTo>
                        <a:pt x="230479" y="1049909"/>
                      </a:lnTo>
                      <a:lnTo>
                        <a:pt x="277914" y="1036167"/>
                      </a:lnTo>
                      <a:lnTo>
                        <a:pt x="326669" y="1021092"/>
                      </a:lnTo>
                      <a:lnTo>
                        <a:pt x="376745" y="1004684"/>
                      </a:lnTo>
                      <a:lnTo>
                        <a:pt x="428155" y="986929"/>
                      </a:lnTo>
                      <a:lnTo>
                        <a:pt x="480885" y="967828"/>
                      </a:lnTo>
                      <a:lnTo>
                        <a:pt x="534936" y="947394"/>
                      </a:lnTo>
                      <a:lnTo>
                        <a:pt x="587311" y="926020"/>
                      </a:lnTo>
                      <a:lnTo>
                        <a:pt x="635063" y="904113"/>
                      </a:lnTo>
                      <a:lnTo>
                        <a:pt x="678192" y="881684"/>
                      </a:lnTo>
                      <a:lnTo>
                        <a:pt x="716699" y="858710"/>
                      </a:lnTo>
                      <a:lnTo>
                        <a:pt x="750582" y="835215"/>
                      </a:lnTo>
                      <a:lnTo>
                        <a:pt x="808545" y="774966"/>
                      </a:lnTo>
                      <a:lnTo>
                        <a:pt x="813473" y="739267"/>
                      </a:lnTo>
                      <a:close/>
                    </a:path>
                    <a:path w="840105" h="1090930">
                      <a:moveTo>
                        <a:pt x="839939" y="508444"/>
                      </a:moveTo>
                      <a:lnTo>
                        <a:pt x="416001" y="381736"/>
                      </a:lnTo>
                      <a:lnTo>
                        <a:pt x="411175" y="381495"/>
                      </a:lnTo>
                      <a:lnTo>
                        <a:pt x="407974" y="382181"/>
                      </a:lnTo>
                      <a:lnTo>
                        <a:pt x="318147" y="406260"/>
                      </a:lnTo>
                      <a:lnTo>
                        <a:pt x="253199" y="379018"/>
                      </a:lnTo>
                      <a:lnTo>
                        <a:pt x="202450" y="352298"/>
                      </a:lnTo>
                      <a:lnTo>
                        <a:pt x="165976" y="326123"/>
                      </a:lnTo>
                      <a:lnTo>
                        <a:pt x="143738" y="300469"/>
                      </a:lnTo>
                      <a:lnTo>
                        <a:pt x="135775" y="275348"/>
                      </a:lnTo>
                      <a:lnTo>
                        <a:pt x="142062" y="250761"/>
                      </a:lnTo>
                      <a:lnTo>
                        <a:pt x="193802" y="194906"/>
                      </a:lnTo>
                      <a:lnTo>
                        <a:pt x="234530" y="169049"/>
                      </a:lnTo>
                      <a:lnTo>
                        <a:pt x="285178" y="144564"/>
                      </a:lnTo>
                      <a:lnTo>
                        <a:pt x="345732" y="121450"/>
                      </a:lnTo>
                      <a:lnTo>
                        <a:pt x="400024" y="103301"/>
                      </a:lnTo>
                      <a:lnTo>
                        <a:pt x="453783" y="86487"/>
                      </a:lnTo>
                      <a:lnTo>
                        <a:pt x="506971" y="71031"/>
                      </a:lnTo>
                      <a:lnTo>
                        <a:pt x="559612" y="56896"/>
                      </a:lnTo>
                      <a:lnTo>
                        <a:pt x="611695" y="44119"/>
                      </a:lnTo>
                      <a:lnTo>
                        <a:pt x="663232" y="32677"/>
                      </a:lnTo>
                      <a:lnTo>
                        <a:pt x="731215" y="18643"/>
                      </a:lnTo>
                      <a:lnTo>
                        <a:pt x="781405" y="8509"/>
                      </a:lnTo>
                      <a:lnTo>
                        <a:pt x="828357" y="0"/>
                      </a:lnTo>
                      <a:lnTo>
                        <a:pt x="812292" y="2044"/>
                      </a:lnTo>
                      <a:lnTo>
                        <a:pt x="720953" y="17335"/>
                      </a:lnTo>
                      <a:lnTo>
                        <a:pt x="645693" y="30607"/>
                      </a:lnTo>
                      <a:lnTo>
                        <a:pt x="596722" y="39687"/>
                      </a:lnTo>
                      <a:lnTo>
                        <a:pt x="547319" y="49822"/>
                      </a:lnTo>
                      <a:lnTo>
                        <a:pt x="497484" y="61010"/>
                      </a:lnTo>
                      <a:lnTo>
                        <a:pt x="447205" y="73240"/>
                      </a:lnTo>
                      <a:lnTo>
                        <a:pt x="396494" y="86525"/>
                      </a:lnTo>
                      <a:lnTo>
                        <a:pt x="345351" y="100876"/>
                      </a:lnTo>
                      <a:lnTo>
                        <a:pt x="293776" y="116281"/>
                      </a:lnTo>
                      <a:lnTo>
                        <a:pt x="226720" y="139547"/>
                      </a:lnTo>
                      <a:lnTo>
                        <a:pt x="170586" y="164490"/>
                      </a:lnTo>
                      <a:lnTo>
                        <a:pt x="125387" y="191122"/>
                      </a:lnTo>
                      <a:lnTo>
                        <a:pt x="91109" y="219417"/>
                      </a:lnTo>
                      <a:lnTo>
                        <a:pt x="60718" y="275678"/>
                      </a:lnTo>
                      <a:lnTo>
                        <a:pt x="69430" y="302907"/>
                      </a:lnTo>
                      <a:lnTo>
                        <a:pt x="93903" y="331101"/>
                      </a:lnTo>
                      <a:lnTo>
                        <a:pt x="134112" y="360248"/>
                      </a:lnTo>
                      <a:lnTo>
                        <a:pt x="190068" y="390359"/>
                      </a:lnTo>
                      <a:lnTo>
                        <a:pt x="261696" y="421386"/>
                      </a:lnTo>
                      <a:lnTo>
                        <a:pt x="13754" y="487807"/>
                      </a:lnTo>
                      <a:lnTo>
                        <a:pt x="0" y="505002"/>
                      </a:lnTo>
                      <a:lnTo>
                        <a:pt x="0" y="513003"/>
                      </a:lnTo>
                      <a:lnTo>
                        <a:pt x="3556" y="518985"/>
                      </a:lnTo>
                      <a:lnTo>
                        <a:pt x="12039" y="523582"/>
                      </a:lnTo>
                      <a:lnTo>
                        <a:pt x="268986" y="621969"/>
                      </a:lnTo>
                      <a:lnTo>
                        <a:pt x="415201" y="678040"/>
                      </a:lnTo>
                      <a:lnTo>
                        <a:pt x="419684" y="678738"/>
                      </a:lnTo>
                      <a:lnTo>
                        <a:pt x="424484" y="678040"/>
                      </a:lnTo>
                      <a:lnTo>
                        <a:pt x="570687" y="621969"/>
                      </a:lnTo>
                      <a:lnTo>
                        <a:pt x="596480" y="612305"/>
                      </a:lnTo>
                      <a:lnTo>
                        <a:pt x="704850" y="570687"/>
                      </a:lnTo>
                      <a:lnTo>
                        <a:pt x="704850" y="551103"/>
                      </a:lnTo>
                      <a:lnTo>
                        <a:pt x="420331" y="659790"/>
                      </a:lnTo>
                      <a:lnTo>
                        <a:pt x="418312" y="659460"/>
                      </a:lnTo>
                      <a:lnTo>
                        <a:pt x="28879" y="510260"/>
                      </a:lnTo>
                      <a:lnTo>
                        <a:pt x="27851" y="508762"/>
                      </a:lnTo>
                      <a:lnTo>
                        <a:pt x="28067" y="504393"/>
                      </a:lnTo>
                      <a:lnTo>
                        <a:pt x="29222" y="503021"/>
                      </a:lnTo>
                      <a:lnTo>
                        <a:pt x="412673" y="400202"/>
                      </a:lnTo>
                      <a:lnTo>
                        <a:pt x="414159" y="400392"/>
                      </a:lnTo>
                      <a:lnTo>
                        <a:pt x="810463" y="503021"/>
                      </a:lnTo>
                      <a:lnTo>
                        <a:pt x="811606" y="504393"/>
                      </a:lnTo>
                      <a:lnTo>
                        <a:pt x="811834" y="508762"/>
                      </a:lnTo>
                      <a:lnTo>
                        <a:pt x="810806" y="510260"/>
                      </a:lnTo>
                      <a:lnTo>
                        <a:pt x="808761" y="511187"/>
                      </a:lnTo>
                      <a:lnTo>
                        <a:pt x="736523" y="538695"/>
                      </a:lnTo>
                      <a:lnTo>
                        <a:pt x="736523" y="558330"/>
                      </a:lnTo>
                      <a:lnTo>
                        <a:pt x="832231" y="521741"/>
                      </a:lnTo>
                      <a:lnTo>
                        <a:pt x="835571" y="518617"/>
                      </a:lnTo>
                      <a:lnTo>
                        <a:pt x="837653" y="514286"/>
                      </a:lnTo>
                      <a:lnTo>
                        <a:pt x="839266" y="511530"/>
                      </a:lnTo>
                      <a:lnTo>
                        <a:pt x="839939" y="508444"/>
                      </a:lnTo>
                      <a:close/>
                    </a:path>
                  </a:pathLst>
                </a:custGeom>
                <a:solidFill>
                  <a:srgbClr val="FFFFFF"/>
                </a:solidFill>
              </p:spPr>
              <p:txBody>
                <a:bodyPr wrap="square" lIns="0" tIns="0" rIns="0" bIns="0" rtlCol="0"/>
                <a:lstStyle/>
                <a:p>
                  <a:pPr defTabSz="806867"/>
                  <a:endParaRPr sz="1588" kern="0">
                    <a:solidFill>
                      <a:sysClr val="windowText" lastClr="000000"/>
                    </a:solidFill>
                  </a:endParaRPr>
                </a:p>
              </p:txBody>
            </p:sp>
            <p:sp>
              <p:nvSpPr>
                <p:cNvPr id="17" name="object 17"/>
                <p:cNvSpPr/>
                <p:nvPr/>
              </p:nvSpPr>
              <p:spPr>
                <a:xfrm>
                  <a:off x="530479" y="878649"/>
                  <a:ext cx="784225" cy="373380"/>
                </a:xfrm>
                <a:custGeom>
                  <a:avLst/>
                  <a:gdLst/>
                  <a:ahLst/>
                  <a:cxnLst/>
                  <a:rect l="l" t="t" r="r" b="b"/>
                  <a:pathLst>
                    <a:path w="784225" h="373380">
                      <a:moveTo>
                        <a:pt x="578967" y="343306"/>
                      </a:moveTo>
                      <a:lnTo>
                        <a:pt x="548690" y="242176"/>
                      </a:lnTo>
                      <a:lnTo>
                        <a:pt x="542823" y="222199"/>
                      </a:lnTo>
                      <a:lnTo>
                        <a:pt x="396646" y="278307"/>
                      </a:lnTo>
                      <a:lnTo>
                        <a:pt x="394462" y="278650"/>
                      </a:lnTo>
                      <a:lnTo>
                        <a:pt x="389851" y="278650"/>
                      </a:lnTo>
                      <a:lnTo>
                        <a:pt x="387591" y="278307"/>
                      </a:lnTo>
                      <a:lnTo>
                        <a:pt x="385292" y="277596"/>
                      </a:lnTo>
                      <a:lnTo>
                        <a:pt x="241134" y="222199"/>
                      </a:lnTo>
                      <a:lnTo>
                        <a:pt x="240118" y="226339"/>
                      </a:lnTo>
                      <a:lnTo>
                        <a:pt x="205016" y="343306"/>
                      </a:lnTo>
                      <a:lnTo>
                        <a:pt x="205359" y="343306"/>
                      </a:lnTo>
                      <a:lnTo>
                        <a:pt x="231749" y="355625"/>
                      </a:lnTo>
                      <a:lnTo>
                        <a:pt x="271691" y="364718"/>
                      </a:lnTo>
                      <a:lnTo>
                        <a:pt x="325158" y="370586"/>
                      </a:lnTo>
                      <a:lnTo>
                        <a:pt x="392176" y="373240"/>
                      </a:lnTo>
                      <a:lnTo>
                        <a:pt x="459041" y="370586"/>
                      </a:lnTo>
                      <a:lnTo>
                        <a:pt x="512406" y="364718"/>
                      </a:lnTo>
                      <a:lnTo>
                        <a:pt x="552259" y="355625"/>
                      </a:lnTo>
                      <a:lnTo>
                        <a:pt x="578612" y="343306"/>
                      </a:lnTo>
                      <a:lnTo>
                        <a:pt x="578967" y="343306"/>
                      </a:lnTo>
                      <a:close/>
                    </a:path>
                    <a:path w="784225" h="373380">
                      <a:moveTo>
                        <a:pt x="783945" y="105930"/>
                      </a:moveTo>
                      <a:lnTo>
                        <a:pt x="699706" y="81216"/>
                      </a:lnTo>
                      <a:lnTo>
                        <a:pt x="699706" y="133807"/>
                      </a:lnTo>
                      <a:lnTo>
                        <a:pt x="699706" y="196748"/>
                      </a:lnTo>
                      <a:lnTo>
                        <a:pt x="685965" y="196748"/>
                      </a:lnTo>
                      <a:lnTo>
                        <a:pt x="685965" y="150647"/>
                      </a:lnTo>
                      <a:lnTo>
                        <a:pt x="685965" y="139649"/>
                      </a:lnTo>
                      <a:lnTo>
                        <a:pt x="391121" y="113525"/>
                      </a:lnTo>
                      <a:lnTo>
                        <a:pt x="387235" y="112572"/>
                      </a:lnTo>
                      <a:lnTo>
                        <a:pt x="385292" y="110070"/>
                      </a:lnTo>
                      <a:lnTo>
                        <a:pt x="385292" y="105930"/>
                      </a:lnTo>
                      <a:lnTo>
                        <a:pt x="385800" y="102844"/>
                      </a:lnTo>
                      <a:lnTo>
                        <a:pt x="385914" y="102158"/>
                      </a:lnTo>
                      <a:lnTo>
                        <a:pt x="385965" y="101803"/>
                      </a:lnTo>
                      <a:lnTo>
                        <a:pt x="388378" y="99860"/>
                      </a:lnTo>
                      <a:lnTo>
                        <a:pt x="392493" y="100063"/>
                      </a:lnTo>
                      <a:lnTo>
                        <a:pt x="693508" y="126923"/>
                      </a:lnTo>
                      <a:lnTo>
                        <a:pt x="697191" y="127609"/>
                      </a:lnTo>
                      <a:lnTo>
                        <a:pt x="699262" y="129895"/>
                      </a:lnTo>
                      <a:lnTo>
                        <a:pt x="699706" y="133807"/>
                      </a:lnTo>
                      <a:lnTo>
                        <a:pt x="699706" y="81216"/>
                      </a:lnTo>
                      <a:lnTo>
                        <a:pt x="386308" y="0"/>
                      </a:lnTo>
                      <a:lnTo>
                        <a:pt x="383908" y="0"/>
                      </a:lnTo>
                      <a:lnTo>
                        <a:pt x="3441" y="102158"/>
                      </a:lnTo>
                      <a:lnTo>
                        <a:pt x="0" y="108673"/>
                      </a:lnTo>
                      <a:lnTo>
                        <a:pt x="927" y="110070"/>
                      </a:lnTo>
                      <a:lnTo>
                        <a:pt x="2743" y="110744"/>
                      </a:lnTo>
                      <a:lnTo>
                        <a:pt x="390474" y="259372"/>
                      </a:lnTo>
                      <a:lnTo>
                        <a:pt x="390918" y="259575"/>
                      </a:lnTo>
                      <a:lnTo>
                        <a:pt x="391363" y="259715"/>
                      </a:lnTo>
                      <a:lnTo>
                        <a:pt x="392493" y="259715"/>
                      </a:lnTo>
                      <a:lnTo>
                        <a:pt x="393103" y="259575"/>
                      </a:lnTo>
                      <a:lnTo>
                        <a:pt x="393547" y="259372"/>
                      </a:lnTo>
                      <a:lnTo>
                        <a:pt x="676998" y="150647"/>
                      </a:lnTo>
                      <a:lnTo>
                        <a:pt x="676998" y="197104"/>
                      </a:lnTo>
                      <a:lnTo>
                        <a:pt x="670128" y="198704"/>
                      </a:lnTo>
                      <a:lnTo>
                        <a:pt x="666445" y="203060"/>
                      </a:lnTo>
                      <a:lnTo>
                        <a:pt x="666000" y="210159"/>
                      </a:lnTo>
                      <a:lnTo>
                        <a:pt x="666203" y="212699"/>
                      </a:lnTo>
                      <a:lnTo>
                        <a:pt x="666318" y="214287"/>
                      </a:lnTo>
                      <a:lnTo>
                        <a:pt x="666445" y="215900"/>
                      </a:lnTo>
                      <a:lnTo>
                        <a:pt x="669201" y="220014"/>
                      </a:lnTo>
                      <a:lnTo>
                        <a:pt x="674255" y="222554"/>
                      </a:lnTo>
                      <a:lnTo>
                        <a:pt x="671271" y="227368"/>
                      </a:lnTo>
                      <a:lnTo>
                        <a:pt x="661593" y="265785"/>
                      </a:lnTo>
                      <a:lnTo>
                        <a:pt x="661416" y="281266"/>
                      </a:lnTo>
                      <a:lnTo>
                        <a:pt x="663587" y="284124"/>
                      </a:lnTo>
                      <a:lnTo>
                        <a:pt x="667702" y="285508"/>
                      </a:lnTo>
                      <a:lnTo>
                        <a:pt x="673925" y="287337"/>
                      </a:lnTo>
                      <a:lnTo>
                        <a:pt x="682282" y="288366"/>
                      </a:lnTo>
                      <a:lnTo>
                        <a:pt x="692835" y="288620"/>
                      </a:lnTo>
                      <a:lnTo>
                        <a:pt x="703148" y="288366"/>
                      </a:lnTo>
                      <a:lnTo>
                        <a:pt x="724344" y="271157"/>
                      </a:lnTo>
                      <a:lnTo>
                        <a:pt x="722299" y="254038"/>
                      </a:lnTo>
                      <a:lnTo>
                        <a:pt x="719569" y="241147"/>
                      </a:lnTo>
                      <a:lnTo>
                        <a:pt x="715937" y="230644"/>
                      </a:lnTo>
                      <a:lnTo>
                        <a:pt x="715543" y="229946"/>
                      </a:lnTo>
                      <a:lnTo>
                        <a:pt x="715543" y="275209"/>
                      </a:lnTo>
                      <a:lnTo>
                        <a:pt x="715543" y="276910"/>
                      </a:lnTo>
                      <a:lnTo>
                        <a:pt x="709574" y="278511"/>
                      </a:lnTo>
                      <a:lnTo>
                        <a:pt x="701992" y="279412"/>
                      </a:lnTo>
                      <a:lnTo>
                        <a:pt x="692835" y="279654"/>
                      </a:lnTo>
                      <a:lnTo>
                        <a:pt x="683653" y="279412"/>
                      </a:lnTo>
                      <a:lnTo>
                        <a:pt x="676097" y="278511"/>
                      </a:lnTo>
                      <a:lnTo>
                        <a:pt x="670128" y="276910"/>
                      </a:lnTo>
                      <a:lnTo>
                        <a:pt x="670128" y="275209"/>
                      </a:lnTo>
                      <a:lnTo>
                        <a:pt x="672045" y="257149"/>
                      </a:lnTo>
                      <a:lnTo>
                        <a:pt x="672058" y="257009"/>
                      </a:lnTo>
                      <a:lnTo>
                        <a:pt x="675106" y="242341"/>
                      </a:lnTo>
                      <a:lnTo>
                        <a:pt x="679284" y="231203"/>
                      </a:lnTo>
                      <a:lnTo>
                        <a:pt x="684593" y="223596"/>
                      </a:lnTo>
                      <a:lnTo>
                        <a:pt x="701078" y="223596"/>
                      </a:lnTo>
                      <a:lnTo>
                        <a:pt x="715543" y="275209"/>
                      </a:lnTo>
                      <a:lnTo>
                        <a:pt x="715543" y="229946"/>
                      </a:lnTo>
                      <a:lnTo>
                        <a:pt x="711987" y="223596"/>
                      </a:lnTo>
                      <a:lnTo>
                        <a:pt x="711403" y="222554"/>
                      </a:lnTo>
                      <a:lnTo>
                        <a:pt x="716673" y="220268"/>
                      </a:lnTo>
                      <a:lnTo>
                        <a:pt x="719543" y="216128"/>
                      </a:lnTo>
                      <a:lnTo>
                        <a:pt x="719569" y="215900"/>
                      </a:lnTo>
                      <a:lnTo>
                        <a:pt x="719696" y="214287"/>
                      </a:lnTo>
                      <a:lnTo>
                        <a:pt x="720013" y="210159"/>
                      </a:lnTo>
                      <a:lnTo>
                        <a:pt x="719607" y="205943"/>
                      </a:lnTo>
                      <a:lnTo>
                        <a:pt x="719582" y="205689"/>
                      </a:lnTo>
                      <a:lnTo>
                        <a:pt x="719328" y="203060"/>
                      </a:lnTo>
                      <a:lnTo>
                        <a:pt x="719302" y="202819"/>
                      </a:lnTo>
                      <a:lnTo>
                        <a:pt x="715543" y="198361"/>
                      </a:lnTo>
                      <a:lnTo>
                        <a:pt x="711060" y="197307"/>
                      </a:lnTo>
                      <a:lnTo>
                        <a:pt x="711060" y="210159"/>
                      </a:lnTo>
                      <a:lnTo>
                        <a:pt x="710603" y="212699"/>
                      </a:lnTo>
                      <a:lnTo>
                        <a:pt x="709117" y="214071"/>
                      </a:lnTo>
                      <a:lnTo>
                        <a:pt x="706602" y="214287"/>
                      </a:lnTo>
                      <a:lnTo>
                        <a:pt x="679424" y="214287"/>
                      </a:lnTo>
                      <a:lnTo>
                        <a:pt x="676884" y="214071"/>
                      </a:lnTo>
                      <a:lnTo>
                        <a:pt x="675386" y="212699"/>
                      </a:lnTo>
                      <a:lnTo>
                        <a:pt x="674928" y="210159"/>
                      </a:lnTo>
                      <a:lnTo>
                        <a:pt x="675386" y="207416"/>
                      </a:lnTo>
                      <a:lnTo>
                        <a:pt x="676884" y="205943"/>
                      </a:lnTo>
                      <a:lnTo>
                        <a:pt x="679424" y="205689"/>
                      </a:lnTo>
                      <a:lnTo>
                        <a:pt x="706602" y="205689"/>
                      </a:lnTo>
                      <a:lnTo>
                        <a:pt x="709345" y="205943"/>
                      </a:lnTo>
                      <a:lnTo>
                        <a:pt x="710857" y="207416"/>
                      </a:lnTo>
                      <a:lnTo>
                        <a:pt x="711060" y="210159"/>
                      </a:lnTo>
                      <a:lnTo>
                        <a:pt x="711060" y="197307"/>
                      </a:lnTo>
                      <a:lnTo>
                        <a:pt x="708685" y="196748"/>
                      </a:lnTo>
                      <a:lnTo>
                        <a:pt x="708685" y="138620"/>
                      </a:lnTo>
                      <a:lnTo>
                        <a:pt x="780910" y="110744"/>
                      </a:lnTo>
                      <a:lnTo>
                        <a:pt x="782955" y="110070"/>
                      </a:lnTo>
                      <a:lnTo>
                        <a:pt x="783907" y="108673"/>
                      </a:lnTo>
                      <a:lnTo>
                        <a:pt x="783945" y="105930"/>
                      </a:lnTo>
                      <a:close/>
                    </a:path>
                  </a:pathLst>
                </a:custGeom>
                <a:solidFill>
                  <a:srgbClr val="23527C"/>
                </a:solidFill>
              </p:spPr>
              <p:txBody>
                <a:bodyPr wrap="square" lIns="0" tIns="0" rIns="0" bIns="0" rtlCol="0"/>
                <a:lstStyle/>
                <a:p>
                  <a:pPr defTabSz="806867"/>
                  <a:endParaRPr sz="1588" kern="0">
                    <a:solidFill>
                      <a:sysClr val="windowText" lastClr="000000"/>
                    </a:solidFill>
                  </a:endParaRPr>
                </a:p>
              </p:txBody>
            </p:sp>
          </p:grpSp>
          <p:sp>
            <p:nvSpPr>
              <p:cNvPr id="19" name="object 19">
                <a:extLst>
                  <a:ext uri="{C183D7F6-B498-43B3-948B-1728B52AA6E4}">
                    <adec:decorative xmlns:adec="http://schemas.microsoft.com/office/drawing/2017/decorative" val="1"/>
                  </a:ext>
                </a:extLst>
              </p:cNvPr>
              <p:cNvSpPr txBox="1"/>
              <p:nvPr/>
            </p:nvSpPr>
            <p:spPr>
              <a:xfrm>
                <a:off x="1147102" y="2074117"/>
                <a:ext cx="126626" cy="229184"/>
              </a:xfrm>
              <a:prstGeom prst="rect">
                <a:avLst/>
              </a:prstGeom>
            </p:spPr>
            <p:txBody>
              <a:bodyPr vert="horz" wrap="square" lIns="0" tIns="11766" rIns="0" bIns="0" rtlCol="0">
                <a:spAutoFit/>
              </a:bodyPr>
              <a:lstStyle/>
              <a:p>
                <a:pPr marL="11206" defTabSz="806867">
                  <a:spcBef>
                    <a:spcPts val="93"/>
                  </a:spcBef>
                </a:pPr>
                <a:r>
                  <a:rPr sz="1412" b="1" kern="0" spc="-44" dirty="0">
                    <a:solidFill>
                      <a:srgbClr val="FFFFFF"/>
                    </a:solidFill>
                    <a:latin typeface="Trebuchet MS"/>
                    <a:cs typeface="Trebuchet MS"/>
                  </a:rPr>
                  <a:t>P</a:t>
                </a:r>
                <a:endParaRPr sz="1412" kern="0" dirty="0">
                  <a:solidFill>
                    <a:sysClr val="windowText" lastClr="000000"/>
                  </a:solidFill>
                  <a:latin typeface="Trebuchet MS"/>
                  <a:cs typeface="Trebuchet MS"/>
                </a:endParaRPr>
              </a:p>
            </p:txBody>
          </p:sp>
          <p:sp>
            <p:nvSpPr>
              <p:cNvPr id="20" name="object 20">
                <a:extLst>
                  <a:ext uri="{C183D7F6-B498-43B3-948B-1728B52AA6E4}">
                    <adec:decorative xmlns:adec="http://schemas.microsoft.com/office/drawing/2017/decorative" val="1"/>
                  </a:ext>
                </a:extLst>
              </p:cNvPr>
              <p:cNvSpPr txBox="1"/>
              <p:nvPr/>
            </p:nvSpPr>
            <p:spPr>
              <a:xfrm>
                <a:off x="3170703" y="2098195"/>
                <a:ext cx="126626" cy="229184"/>
              </a:xfrm>
              <a:prstGeom prst="rect">
                <a:avLst/>
              </a:prstGeom>
            </p:spPr>
            <p:txBody>
              <a:bodyPr vert="horz" wrap="square" lIns="0" tIns="11766" rIns="0" bIns="0" rtlCol="0">
                <a:spAutoFit/>
              </a:bodyPr>
              <a:lstStyle/>
              <a:p>
                <a:pPr marL="11206" defTabSz="806867">
                  <a:spcBef>
                    <a:spcPts val="93"/>
                  </a:spcBef>
                </a:pPr>
                <a:r>
                  <a:rPr sz="1412" b="1" kern="0" spc="-44" dirty="0">
                    <a:solidFill>
                      <a:srgbClr val="FFFFFF"/>
                    </a:solidFill>
                    <a:latin typeface="Trebuchet MS"/>
                    <a:cs typeface="Trebuchet MS"/>
                  </a:rPr>
                  <a:t>P</a:t>
                </a:r>
                <a:endParaRPr sz="1412" kern="0" dirty="0">
                  <a:solidFill>
                    <a:sysClr val="windowText" lastClr="000000"/>
                  </a:solidFill>
                  <a:latin typeface="Trebuchet MS"/>
                  <a:cs typeface="Trebuchet MS"/>
                </a:endParaRPr>
              </a:p>
            </p:txBody>
          </p:sp>
          <p:sp>
            <p:nvSpPr>
              <p:cNvPr id="21" name="object 21">
                <a:extLst>
                  <a:ext uri="{C183D7F6-B498-43B3-948B-1728B52AA6E4}">
                    <adec:decorative xmlns:adec="http://schemas.microsoft.com/office/drawing/2017/decorative" val="1"/>
                  </a:ext>
                </a:extLst>
              </p:cNvPr>
              <p:cNvSpPr txBox="1"/>
              <p:nvPr/>
            </p:nvSpPr>
            <p:spPr>
              <a:xfrm>
                <a:off x="3286467" y="5259112"/>
                <a:ext cx="581025" cy="147058"/>
              </a:xfrm>
              <a:prstGeom prst="rect">
                <a:avLst/>
              </a:prstGeom>
            </p:spPr>
            <p:txBody>
              <a:bodyPr vert="horz" wrap="square" lIns="0" tIns="11206" rIns="0" bIns="0" rtlCol="0">
                <a:spAutoFit/>
              </a:bodyPr>
              <a:lstStyle/>
              <a:p>
                <a:pPr marL="11206" defTabSz="806867">
                  <a:spcBef>
                    <a:spcPts val="88"/>
                  </a:spcBef>
                </a:pPr>
                <a:r>
                  <a:rPr sz="882" kern="0" spc="-71">
                    <a:solidFill>
                      <a:srgbClr val="717275"/>
                    </a:solidFill>
                    <a:latin typeface="Tahoma"/>
                    <a:cs typeface="Tahoma"/>
                  </a:rPr>
                  <a:t>Planning</a:t>
                </a:r>
                <a:r>
                  <a:rPr sz="882" kern="0" spc="-66">
                    <a:solidFill>
                      <a:srgbClr val="717275"/>
                    </a:solidFill>
                    <a:latin typeface="Tahoma"/>
                    <a:cs typeface="Tahoma"/>
                  </a:rPr>
                  <a:t> </a:t>
                </a:r>
                <a:r>
                  <a:rPr sz="882" kern="0" spc="-57">
                    <a:solidFill>
                      <a:srgbClr val="717275"/>
                    </a:solidFill>
                    <a:latin typeface="Tahoma"/>
                    <a:cs typeface="Tahoma"/>
                  </a:rPr>
                  <a:t>year</a:t>
                </a:r>
                <a:endParaRPr sz="882" kern="0">
                  <a:solidFill>
                    <a:sysClr val="windowText" lastClr="000000"/>
                  </a:solidFill>
                  <a:latin typeface="Tahoma"/>
                  <a:cs typeface="Tahoma"/>
                </a:endParaRPr>
              </a:p>
            </p:txBody>
          </p:sp>
          <p:sp>
            <p:nvSpPr>
              <p:cNvPr id="22" name="object 22">
                <a:extLst>
                  <a:ext uri="{C183D7F6-B498-43B3-948B-1728B52AA6E4}">
                    <adec:decorative xmlns:adec="http://schemas.microsoft.com/office/drawing/2017/decorative" val="1"/>
                  </a:ext>
                </a:extLst>
              </p:cNvPr>
              <p:cNvSpPr txBox="1"/>
              <p:nvPr/>
            </p:nvSpPr>
            <p:spPr>
              <a:xfrm>
                <a:off x="3187855" y="5247448"/>
                <a:ext cx="98612" cy="169775"/>
              </a:xfrm>
              <a:prstGeom prst="rect">
                <a:avLst/>
              </a:prstGeom>
            </p:spPr>
            <p:txBody>
              <a:bodyPr vert="horz" wrap="square" lIns="0" tIns="13447" rIns="0" bIns="0" rtlCol="0">
                <a:spAutoFit/>
              </a:bodyPr>
              <a:lstStyle/>
              <a:p>
                <a:pPr marL="11206" defTabSz="806867">
                  <a:spcBef>
                    <a:spcPts val="106"/>
                  </a:spcBef>
                </a:pPr>
                <a:r>
                  <a:rPr sz="1015" b="1" kern="0" spc="-44">
                    <a:solidFill>
                      <a:srgbClr val="231F20"/>
                    </a:solidFill>
                    <a:latin typeface="Trebuchet MS"/>
                    <a:cs typeface="Trebuchet MS"/>
                  </a:rPr>
                  <a:t>P</a:t>
                </a:r>
                <a:endParaRPr sz="1015" kern="0">
                  <a:solidFill>
                    <a:sysClr val="windowText" lastClr="000000"/>
                  </a:solidFill>
                  <a:latin typeface="Trebuchet MS"/>
                  <a:cs typeface="Trebuchet MS"/>
                </a:endParaRPr>
              </a:p>
            </p:txBody>
          </p:sp>
          <p:sp>
            <p:nvSpPr>
              <p:cNvPr id="23" name="object 23">
                <a:extLst>
                  <a:ext uri="{C183D7F6-B498-43B3-948B-1728B52AA6E4}">
                    <adec:decorative xmlns:adec="http://schemas.microsoft.com/office/drawing/2017/decorative" val="1"/>
                  </a:ext>
                </a:extLst>
              </p:cNvPr>
              <p:cNvSpPr txBox="1"/>
              <p:nvPr/>
            </p:nvSpPr>
            <p:spPr>
              <a:xfrm>
                <a:off x="5812940" y="2835280"/>
                <a:ext cx="126626" cy="229184"/>
              </a:xfrm>
              <a:prstGeom prst="rect">
                <a:avLst/>
              </a:prstGeom>
            </p:spPr>
            <p:txBody>
              <a:bodyPr vert="horz" wrap="square" lIns="0" tIns="11766" rIns="0" bIns="0" rtlCol="0">
                <a:spAutoFit/>
              </a:bodyPr>
              <a:lstStyle/>
              <a:p>
                <a:pPr marL="11206" defTabSz="806867">
                  <a:spcBef>
                    <a:spcPts val="93"/>
                  </a:spcBef>
                </a:pPr>
                <a:r>
                  <a:rPr sz="1412" b="1" kern="0" spc="-44" dirty="0">
                    <a:solidFill>
                      <a:srgbClr val="FFFFFF"/>
                    </a:solidFill>
                    <a:latin typeface="Trebuchet MS"/>
                    <a:cs typeface="Trebuchet MS"/>
                  </a:rPr>
                  <a:t>P</a:t>
                </a:r>
                <a:endParaRPr sz="1412" kern="0" dirty="0">
                  <a:solidFill>
                    <a:sysClr val="windowText" lastClr="000000"/>
                  </a:solidFill>
                  <a:latin typeface="Trebuchet MS"/>
                  <a:cs typeface="Trebuchet MS"/>
                </a:endParaRPr>
              </a:p>
            </p:txBody>
          </p:sp>
          <p:sp>
            <p:nvSpPr>
              <p:cNvPr id="24" name="object 24">
                <a:extLst>
                  <a:ext uri="{C183D7F6-B498-43B3-948B-1728B52AA6E4}">
                    <adec:decorative xmlns:adec="http://schemas.microsoft.com/office/drawing/2017/decorative" val="1"/>
                  </a:ext>
                </a:extLst>
              </p:cNvPr>
              <p:cNvSpPr txBox="1"/>
              <p:nvPr/>
            </p:nvSpPr>
            <p:spPr>
              <a:xfrm>
                <a:off x="7624376" y="3337614"/>
                <a:ext cx="126626" cy="229184"/>
              </a:xfrm>
              <a:prstGeom prst="rect">
                <a:avLst/>
              </a:prstGeom>
            </p:spPr>
            <p:txBody>
              <a:bodyPr vert="horz" wrap="square" lIns="0" tIns="11766" rIns="0" bIns="0" rtlCol="0">
                <a:spAutoFit/>
              </a:bodyPr>
              <a:lstStyle/>
              <a:p>
                <a:pPr marL="11206" defTabSz="806867">
                  <a:spcBef>
                    <a:spcPts val="93"/>
                  </a:spcBef>
                </a:pPr>
                <a:r>
                  <a:rPr sz="1412" b="1" kern="0" spc="-44" dirty="0">
                    <a:solidFill>
                      <a:srgbClr val="FFFFFF"/>
                    </a:solidFill>
                    <a:latin typeface="Trebuchet MS"/>
                    <a:cs typeface="Trebuchet MS"/>
                  </a:rPr>
                  <a:t>P</a:t>
                </a:r>
                <a:endParaRPr sz="1412" kern="0" dirty="0">
                  <a:solidFill>
                    <a:sysClr val="windowText" lastClr="000000"/>
                  </a:solidFill>
                  <a:latin typeface="Trebuchet MS"/>
                  <a:cs typeface="Trebuchet MS"/>
                </a:endParaRPr>
              </a:p>
            </p:txBody>
          </p:sp>
          <p:sp>
            <p:nvSpPr>
              <p:cNvPr id="25" name="object 25">
                <a:extLst>
                  <a:ext uri="{C183D7F6-B498-43B3-948B-1728B52AA6E4}">
                    <adec:decorative xmlns:adec="http://schemas.microsoft.com/office/drawing/2017/decorative" val="1"/>
                  </a:ext>
                </a:extLst>
              </p:cNvPr>
              <p:cNvSpPr txBox="1"/>
              <p:nvPr/>
            </p:nvSpPr>
            <p:spPr>
              <a:xfrm>
                <a:off x="5882761" y="2747682"/>
                <a:ext cx="1016803" cy="1074955"/>
              </a:xfrm>
              <a:prstGeom prst="rect">
                <a:avLst/>
              </a:prstGeom>
            </p:spPr>
            <p:txBody>
              <a:bodyPr vert="horz" wrap="square" lIns="0" tIns="35859" rIns="0" bIns="0" rtlCol="0">
                <a:spAutoFit/>
              </a:bodyPr>
              <a:lstStyle/>
              <a:p>
                <a:pPr marL="202837" marR="4483" defTabSz="806867">
                  <a:lnSpc>
                    <a:spcPts val="971"/>
                  </a:lnSpc>
                  <a:spcBef>
                    <a:spcPts val="282"/>
                  </a:spcBef>
                </a:pPr>
                <a:r>
                  <a:rPr sz="971" kern="0" spc="-84" dirty="0" err="1">
                    <a:solidFill>
                      <a:srgbClr val="231F20"/>
                    </a:solidFill>
                    <a:latin typeface="Tahoma"/>
                    <a:cs typeface="Tahoma"/>
                  </a:rPr>
                  <a:t>Quinsigamond</a:t>
                </a:r>
                <a:r>
                  <a:rPr sz="971" kern="0" spc="-84" dirty="0">
                    <a:solidFill>
                      <a:srgbClr val="231F20"/>
                    </a:solidFill>
                    <a:latin typeface="Tahoma"/>
                    <a:cs typeface="Tahoma"/>
                  </a:rPr>
                  <a:t> </a:t>
                </a:r>
                <a:r>
                  <a:rPr sz="971" kern="0" spc="-9" dirty="0">
                    <a:solidFill>
                      <a:srgbClr val="231F20"/>
                    </a:solidFill>
                    <a:latin typeface="Tahoma"/>
                    <a:cs typeface="Tahoma"/>
                  </a:rPr>
                  <a:t>Community College</a:t>
                </a:r>
                <a:endParaRPr sz="971" kern="0" dirty="0">
                  <a:solidFill>
                    <a:sysClr val="windowText" lastClr="000000"/>
                  </a:solidFill>
                  <a:latin typeface="Tahoma"/>
                  <a:cs typeface="Tahoma"/>
                </a:endParaRPr>
              </a:p>
              <a:p>
                <a:pPr marR="277360" algn="r" defTabSz="806867">
                  <a:lnSpc>
                    <a:spcPts val="1068"/>
                  </a:lnSpc>
                  <a:spcBef>
                    <a:spcPts val="781"/>
                  </a:spcBef>
                </a:pPr>
                <a:r>
                  <a:rPr lang="en-US" sz="971" kern="0" spc="-79" dirty="0">
                    <a:solidFill>
                      <a:srgbClr val="231F20"/>
                    </a:solidFill>
                    <a:latin typeface="Tahoma"/>
                    <a:cs typeface="Tahoma"/>
                  </a:rPr>
                  <a:t>	</a:t>
                </a:r>
                <a:r>
                  <a:rPr sz="971" kern="0" spc="-79" dirty="0">
                    <a:solidFill>
                      <a:srgbClr val="231F20"/>
                    </a:solidFill>
                    <a:latin typeface="Tahoma"/>
                    <a:cs typeface="Tahoma"/>
                  </a:rPr>
                  <a:t>Framingham</a:t>
                </a:r>
                <a:endParaRPr sz="971" kern="0" dirty="0">
                  <a:solidFill>
                    <a:sysClr val="windowText" lastClr="000000"/>
                  </a:solidFill>
                  <a:latin typeface="Tahoma"/>
                  <a:cs typeface="Tahoma"/>
                </a:endParaRPr>
              </a:p>
              <a:p>
                <a:pPr marL="126633" marR="277360" indent="216845" algn="r" defTabSz="806867">
                  <a:lnSpc>
                    <a:spcPts val="971"/>
                  </a:lnSpc>
                  <a:spcBef>
                    <a:spcPts val="97"/>
                  </a:spcBef>
                </a:pPr>
                <a:r>
                  <a:rPr sz="971" kern="0" spc="-66" dirty="0">
                    <a:solidFill>
                      <a:srgbClr val="231F20"/>
                    </a:solidFill>
                    <a:latin typeface="Tahoma"/>
                    <a:cs typeface="Tahoma"/>
                  </a:rPr>
                  <a:t>State University</a:t>
                </a:r>
                <a:endParaRPr sz="971" kern="0" dirty="0">
                  <a:solidFill>
                    <a:sysClr val="windowText" lastClr="000000"/>
                  </a:solidFill>
                  <a:latin typeface="Tahoma"/>
                  <a:cs typeface="Tahoma"/>
                </a:endParaRPr>
              </a:p>
            </p:txBody>
          </p:sp>
          <p:sp>
            <p:nvSpPr>
              <p:cNvPr id="26" name="object 26">
                <a:extLst>
                  <a:ext uri="{C183D7F6-B498-43B3-948B-1728B52AA6E4}">
                    <adec:decorative xmlns:adec="http://schemas.microsoft.com/office/drawing/2017/decorative" val="1"/>
                  </a:ext>
                </a:extLst>
              </p:cNvPr>
              <p:cNvSpPr txBox="1"/>
              <p:nvPr/>
            </p:nvSpPr>
            <p:spPr>
              <a:xfrm>
                <a:off x="7358239" y="3229087"/>
                <a:ext cx="3853551" cy="447204"/>
              </a:xfrm>
              <a:prstGeom prst="rect">
                <a:avLst/>
              </a:prstGeom>
            </p:spPr>
            <p:txBody>
              <a:bodyPr vert="horz" wrap="square" lIns="0" tIns="11206" rIns="0" bIns="0" rtlCol="0">
                <a:spAutoFit/>
              </a:bodyPr>
              <a:lstStyle/>
              <a:p>
                <a:pPr marL="11206" marR="4483" indent="444897" defTabSz="806867">
                  <a:lnSpc>
                    <a:spcPct val="151800"/>
                  </a:lnSpc>
                  <a:spcBef>
                    <a:spcPts val="88"/>
                  </a:spcBef>
                </a:pPr>
                <a:r>
                  <a:rPr lang="en-US" sz="971" kern="0" spc="-66" dirty="0">
                    <a:solidFill>
                      <a:srgbClr val="231F20"/>
                    </a:solidFill>
                    <a:latin typeface="Tahoma"/>
                    <a:cs typeface="Tahoma"/>
                  </a:rPr>
                  <a:t>	         </a:t>
                </a:r>
                <a:r>
                  <a:rPr sz="971" kern="0" spc="-66" dirty="0">
                    <a:solidFill>
                      <a:srgbClr val="231F20"/>
                    </a:solidFill>
                    <a:latin typeface="Tahoma"/>
                    <a:cs typeface="Tahoma"/>
                  </a:rPr>
                  <a:t>University</a:t>
                </a:r>
                <a:r>
                  <a:rPr sz="971" kern="0" spc="-79" dirty="0">
                    <a:solidFill>
                      <a:srgbClr val="231F20"/>
                    </a:solidFill>
                    <a:latin typeface="Tahoma"/>
                    <a:cs typeface="Tahoma"/>
                  </a:rPr>
                  <a:t> </a:t>
                </a:r>
                <a:r>
                  <a:rPr sz="971" kern="0" spc="-71" dirty="0">
                    <a:solidFill>
                      <a:srgbClr val="231F20"/>
                    </a:solidFill>
                    <a:latin typeface="Tahoma"/>
                    <a:cs typeface="Tahoma"/>
                  </a:rPr>
                  <a:t>of</a:t>
                </a:r>
                <a:r>
                  <a:rPr sz="971" kern="0" spc="-79" dirty="0">
                    <a:solidFill>
                      <a:srgbClr val="231F20"/>
                    </a:solidFill>
                    <a:latin typeface="Tahoma"/>
                    <a:cs typeface="Tahoma"/>
                  </a:rPr>
                  <a:t> </a:t>
                </a:r>
                <a:r>
                  <a:rPr sz="971" kern="0" spc="-66" dirty="0">
                    <a:solidFill>
                      <a:srgbClr val="231F20"/>
                    </a:solidFill>
                    <a:latin typeface="Tahoma"/>
                    <a:cs typeface="Tahoma"/>
                  </a:rPr>
                  <a:t>Massachusetts</a:t>
                </a:r>
                <a:r>
                  <a:rPr sz="971" kern="0" spc="-79" dirty="0">
                    <a:solidFill>
                      <a:srgbClr val="231F20"/>
                    </a:solidFill>
                    <a:latin typeface="Tahoma"/>
                    <a:cs typeface="Tahoma"/>
                  </a:rPr>
                  <a:t> </a:t>
                </a:r>
                <a:r>
                  <a:rPr sz="971" kern="0" spc="-71" dirty="0">
                    <a:solidFill>
                      <a:srgbClr val="231F20"/>
                    </a:solidFill>
                    <a:latin typeface="Tahoma"/>
                    <a:cs typeface="Tahoma"/>
                  </a:rPr>
                  <a:t>Boston </a:t>
                </a:r>
                <a:endParaRPr lang="en-US" sz="971" kern="0" spc="-71" dirty="0">
                  <a:solidFill>
                    <a:srgbClr val="231F20"/>
                  </a:solidFill>
                  <a:latin typeface="Tahoma"/>
                  <a:cs typeface="Tahoma"/>
                </a:endParaRPr>
              </a:p>
              <a:p>
                <a:pPr marL="11206" marR="4483" indent="444897" defTabSz="806867">
                  <a:lnSpc>
                    <a:spcPct val="151800"/>
                  </a:lnSpc>
                  <a:spcBef>
                    <a:spcPts val="88"/>
                  </a:spcBef>
                </a:pPr>
                <a:r>
                  <a:rPr sz="971" kern="0" spc="-93" dirty="0">
                    <a:solidFill>
                      <a:srgbClr val="231F20"/>
                    </a:solidFill>
                    <a:latin typeface="Tahoma"/>
                    <a:cs typeface="Tahoma"/>
                  </a:rPr>
                  <a:t>Roxbury</a:t>
                </a:r>
                <a:r>
                  <a:rPr sz="971" kern="0" spc="-84" dirty="0">
                    <a:solidFill>
                      <a:srgbClr val="231F20"/>
                    </a:solidFill>
                    <a:latin typeface="Tahoma"/>
                    <a:cs typeface="Tahoma"/>
                  </a:rPr>
                  <a:t> </a:t>
                </a:r>
                <a:r>
                  <a:rPr sz="971" kern="0" spc="-88" dirty="0">
                    <a:solidFill>
                      <a:srgbClr val="231F20"/>
                    </a:solidFill>
                    <a:latin typeface="Tahoma"/>
                    <a:cs typeface="Tahoma"/>
                  </a:rPr>
                  <a:t>Community</a:t>
                </a:r>
                <a:r>
                  <a:rPr sz="971" kern="0" spc="-84" dirty="0">
                    <a:solidFill>
                      <a:srgbClr val="231F20"/>
                    </a:solidFill>
                    <a:latin typeface="Tahoma"/>
                    <a:cs typeface="Tahoma"/>
                  </a:rPr>
                  <a:t> </a:t>
                </a:r>
                <a:r>
                  <a:rPr sz="971" kern="0" spc="-9" dirty="0">
                    <a:solidFill>
                      <a:srgbClr val="231F20"/>
                    </a:solidFill>
                    <a:latin typeface="Tahoma"/>
                    <a:cs typeface="Tahoma"/>
                  </a:rPr>
                  <a:t>College</a:t>
                </a:r>
                <a:endParaRPr sz="971" kern="0" dirty="0">
                  <a:solidFill>
                    <a:sysClr val="windowText" lastClr="000000"/>
                  </a:solidFill>
                  <a:latin typeface="Tahoma"/>
                  <a:cs typeface="Tahoma"/>
                </a:endParaRPr>
              </a:p>
            </p:txBody>
          </p:sp>
          <p:sp>
            <p:nvSpPr>
              <p:cNvPr id="27" name="object 27">
                <a:extLst>
                  <a:ext uri="{C183D7F6-B498-43B3-948B-1728B52AA6E4}">
                    <adec:decorative xmlns:adec="http://schemas.microsoft.com/office/drawing/2017/decorative" val="1"/>
                  </a:ext>
                </a:extLst>
              </p:cNvPr>
              <p:cNvSpPr txBox="1"/>
              <p:nvPr/>
            </p:nvSpPr>
            <p:spPr>
              <a:xfrm>
                <a:off x="3389561" y="2016235"/>
                <a:ext cx="550769" cy="420930"/>
              </a:xfrm>
              <a:prstGeom prst="rect">
                <a:avLst/>
              </a:prstGeom>
            </p:spPr>
            <p:txBody>
              <a:bodyPr vert="horz" wrap="square" lIns="0" tIns="35859" rIns="0" bIns="0" rtlCol="0">
                <a:spAutoFit/>
              </a:bodyPr>
              <a:lstStyle/>
              <a:p>
                <a:pPr marL="11206" marR="4483" defTabSz="806867">
                  <a:lnSpc>
                    <a:spcPts val="971"/>
                  </a:lnSpc>
                  <a:spcBef>
                    <a:spcPts val="282"/>
                  </a:spcBef>
                </a:pPr>
                <a:r>
                  <a:rPr sz="971" kern="0" spc="-31" dirty="0">
                    <a:solidFill>
                      <a:srgbClr val="231F20"/>
                    </a:solidFill>
                    <a:latin typeface="Tahoma"/>
                    <a:cs typeface="Tahoma"/>
                  </a:rPr>
                  <a:t>Greenfield </a:t>
                </a:r>
                <a:r>
                  <a:rPr sz="971" kern="0" spc="-88" dirty="0">
                    <a:solidFill>
                      <a:srgbClr val="231F20"/>
                    </a:solidFill>
                    <a:latin typeface="Tahoma"/>
                    <a:cs typeface="Tahoma"/>
                  </a:rPr>
                  <a:t>Community </a:t>
                </a:r>
                <a:r>
                  <a:rPr sz="971" kern="0" spc="-9" dirty="0">
                    <a:solidFill>
                      <a:srgbClr val="231F20"/>
                    </a:solidFill>
                    <a:latin typeface="Tahoma"/>
                    <a:cs typeface="Tahoma"/>
                  </a:rPr>
                  <a:t>College</a:t>
                </a:r>
                <a:endParaRPr sz="971" kern="0" dirty="0">
                  <a:solidFill>
                    <a:sysClr val="windowText" lastClr="000000"/>
                  </a:solidFill>
                  <a:latin typeface="Tahoma"/>
                  <a:cs typeface="Tahoma"/>
                </a:endParaRPr>
              </a:p>
            </p:txBody>
          </p:sp>
          <p:sp>
            <p:nvSpPr>
              <p:cNvPr id="28" name="object 28">
                <a:extLst>
                  <a:ext uri="{C183D7F6-B498-43B3-948B-1728B52AA6E4}">
                    <adec:decorative xmlns:adec="http://schemas.microsoft.com/office/drawing/2017/decorative" val="1"/>
                  </a:ext>
                </a:extLst>
              </p:cNvPr>
              <p:cNvSpPr txBox="1"/>
              <p:nvPr/>
            </p:nvSpPr>
            <p:spPr>
              <a:xfrm>
                <a:off x="1499016" y="1978244"/>
                <a:ext cx="713254" cy="420930"/>
              </a:xfrm>
              <a:prstGeom prst="rect">
                <a:avLst/>
              </a:prstGeom>
            </p:spPr>
            <p:txBody>
              <a:bodyPr vert="horz" wrap="square" lIns="0" tIns="35859" rIns="0" bIns="0" rtlCol="0">
                <a:spAutoFit/>
              </a:bodyPr>
              <a:lstStyle/>
              <a:p>
                <a:pPr marL="11206" marR="4483" defTabSz="806867">
                  <a:lnSpc>
                    <a:spcPts val="971"/>
                  </a:lnSpc>
                  <a:spcBef>
                    <a:spcPts val="282"/>
                  </a:spcBef>
                </a:pPr>
                <a:r>
                  <a:rPr sz="971" kern="0" spc="-66">
                    <a:solidFill>
                      <a:srgbClr val="231F20"/>
                    </a:solidFill>
                    <a:latin typeface="Tahoma"/>
                    <a:cs typeface="Tahoma"/>
                  </a:rPr>
                  <a:t>Massachusetts </a:t>
                </a:r>
                <a:r>
                  <a:rPr sz="971" kern="0" spc="-84">
                    <a:solidFill>
                      <a:srgbClr val="231F20"/>
                    </a:solidFill>
                    <a:latin typeface="Tahoma"/>
                    <a:cs typeface="Tahoma"/>
                  </a:rPr>
                  <a:t>College</a:t>
                </a:r>
                <a:r>
                  <a:rPr sz="971" kern="0" spc="-110">
                    <a:solidFill>
                      <a:srgbClr val="231F20"/>
                    </a:solidFill>
                    <a:latin typeface="Tahoma"/>
                    <a:cs typeface="Tahoma"/>
                  </a:rPr>
                  <a:t> </a:t>
                </a:r>
                <a:r>
                  <a:rPr sz="971" kern="0" spc="-22">
                    <a:solidFill>
                      <a:srgbClr val="231F20"/>
                    </a:solidFill>
                    <a:latin typeface="Tahoma"/>
                    <a:cs typeface="Tahoma"/>
                  </a:rPr>
                  <a:t>of </a:t>
                </a:r>
                <a:r>
                  <a:rPr sz="971" kern="0" spc="-71">
                    <a:solidFill>
                      <a:srgbClr val="231F20"/>
                    </a:solidFill>
                    <a:latin typeface="Tahoma"/>
                    <a:cs typeface="Tahoma"/>
                  </a:rPr>
                  <a:t>Liberal</a:t>
                </a:r>
                <a:r>
                  <a:rPr sz="971" kern="0" spc="-106">
                    <a:solidFill>
                      <a:srgbClr val="231F20"/>
                    </a:solidFill>
                    <a:latin typeface="Tahoma"/>
                    <a:cs typeface="Tahoma"/>
                  </a:rPr>
                  <a:t> </a:t>
                </a:r>
                <a:r>
                  <a:rPr sz="971" kern="0" spc="-18">
                    <a:solidFill>
                      <a:srgbClr val="231F20"/>
                    </a:solidFill>
                    <a:latin typeface="Tahoma"/>
                    <a:cs typeface="Tahoma"/>
                  </a:rPr>
                  <a:t>Arts</a:t>
                </a:r>
                <a:endParaRPr sz="971" kern="0">
                  <a:solidFill>
                    <a:sysClr val="windowText" lastClr="000000"/>
                  </a:solidFill>
                  <a:latin typeface="Tahoma"/>
                  <a:cs typeface="Tahoma"/>
                </a:endParaRPr>
              </a:p>
            </p:txBody>
          </p:sp>
          <p:sp>
            <p:nvSpPr>
              <p:cNvPr id="29" name="object 29">
                <a:extLst>
                  <a:ext uri="{C183D7F6-B498-43B3-948B-1728B52AA6E4}">
                    <adec:decorative xmlns:adec="http://schemas.microsoft.com/office/drawing/2017/decorative" val="1"/>
                  </a:ext>
                </a:extLst>
              </p:cNvPr>
              <p:cNvSpPr txBox="1"/>
              <p:nvPr/>
            </p:nvSpPr>
            <p:spPr>
              <a:xfrm>
                <a:off x="5939566" y="2073983"/>
                <a:ext cx="607252" cy="420930"/>
              </a:xfrm>
              <a:prstGeom prst="rect">
                <a:avLst/>
              </a:prstGeom>
            </p:spPr>
            <p:txBody>
              <a:bodyPr vert="horz" wrap="square" lIns="0" tIns="35859" rIns="0" bIns="0" rtlCol="0">
                <a:spAutoFit/>
              </a:bodyPr>
              <a:lstStyle/>
              <a:p>
                <a:pPr marL="11206" marR="4483" defTabSz="806867">
                  <a:lnSpc>
                    <a:spcPts val="971"/>
                  </a:lnSpc>
                  <a:spcBef>
                    <a:spcPts val="282"/>
                  </a:spcBef>
                </a:pPr>
                <a:r>
                  <a:rPr sz="971" kern="0" spc="-53" dirty="0">
                    <a:solidFill>
                      <a:srgbClr val="231F20"/>
                    </a:solidFill>
                    <a:latin typeface="Tahoma"/>
                    <a:cs typeface="Tahoma"/>
                  </a:rPr>
                  <a:t>Fitchburg </a:t>
                </a:r>
                <a:r>
                  <a:rPr sz="971" kern="0" spc="-9" dirty="0">
                    <a:solidFill>
                      <a:srgbClr val="231F20"/>
                    </a:solidFill>
                    <a:latin typeface="Tahoma"/>
                    <a:cs typeface="Tahoma"/>
                  </a:rPr>
                  <a:t>State </a:t>
                </a:r>
                <a:r>
                  <a:rPr sz="971" kern="0" spc="-66" dirty="0">
                    <a:solidFill>
                      <a:srgbClr val="231F20"/>
                    </a:solidFill>
                    <a:latin typeface="Tahoma"/>
                    <a:cs typeface="Tahoma"/>
                  </a:rPr>
                  <a:t>University</a:t>
                </a:r>
                <a:endParaRPr sz="971" kern="0" dirty="0">
                  <a:solidFill>
                    <a:sysClr val="windowText" lastClr="000000"/>
                  </a:solidFill>
                  <a:latin typeface="Tahoma"/>
                  <a:cs typeface="Tahoma"/>
                </a:endParaRPr>
              </a:p>
            </p:txBody>
          </p:sp>
          <p:sp>
            <p:nvSpPr>
              <p:cNvPr id="30" name="object 30">
                <a:extLst>
                  <a:ext uri="{C183D7F6-B498-43B3-948B-1728B52AA6E4}">
                    <adec:decorative xmlns:adec="http://schemas.microsoft.com/office/drawing/2017/decorative" val="1"/>
                  </a:ext>
                </a:extLst>
              </p:cNvPr>
              <p:cNvSpPr txBox="1"/>
              <p:nvPr/>
            </p:nvSpPr>
            <p:spPr>
              <a:xfrm>
                <a:off x="7475612" y="1999406"/>
                <a:ext cx="1632137" cy="471185"/>
              </a:xfrm>
              <a:prstGeom prst="rect">
                <a:avLst/>
              </a:prstGeom>
            </p:spPr>
            <p:txBody>
              <a:bodyPr vert="horz" wrap="square" lIns="0" tIns="11206" rIns="0" bIns="0" rtlCol="0">
                <a:spAutoFit/>
              </a:bodyPr>
              <a:lstStyle/>
              <a:p>
                <a:pPr marL="11206" marR="4483" indent="11206" defTabSz="806867">
                  <a:lnSpc>
                    <a:spcPct val="111200"/>
                  </a:lnSpc>
                  <a:spcBef>
                    <a:spcPts val="88"/>
                  </a:spcBef>
                </a:pPr>
                <a:r>
                  <a:rPr sz="971" kern="0" spc="-66" dirty="0">
                    <a:solidFill>
                      <a:srgbClr val="231F20"/>
                    </a:solidFill>
                    <a:latin typeface="Tahoma"/>
                    <a:cs typeface="Tahoma"/>
                  </a:rPr>
                  <a:t>University</a:t>
                </a:r>
                <a:r>
                  <a:rPr sz="971" kern="0" spc="-79" dirty="0">
                    <a:solidFill>
                      <a:srgbClr val="231F20"/>
                    </a:solidFill>
                    <a:latin typeface="Tahoma"/>
                    <a:cs typeface="Tahoma"/>
                  </a:rPr>
                  <a:t> </a:t>
                </a:r>
                <a:r>
                  <a:rPr sz="971" kern="0" spc="-71" dirty="0">
                    <a:solidFill>
                      <a:srgbClr val="231F20"/>
                    </a:solidFill>
                    <a:latin typeface="Tahoma"/>
                    <a:cs typeface="Tahoma"/>
                  </a:rPr>
                  <a:t>of</a:t>
                </a:r>
                <a:r>
                  <a:rPr sz="971" kern="0" spc="-79" dirty="0">
                    <a:solidFill>
                      <a:srgbClr val="231F20"/>
                    </a:solidFill>
                    <a:latin typeface="Tahoma"/>
                    <a:cs typeface="Tahoma"/>
                  </a:rPr>
                  <a:t> </a:t>
                </a:r>
                <a:r>
                  <a:rPr sz="971" kern="0" spc="-66" dirty="0">
                    <a:solidFill>
                      <a:srgbClr val="231F20"/>
                    </a:solidFill>
                    <a:latin typeface="Tahoma"/>
                    <a:cs typeface="Tahoma"/>
                  </a:rPr>
                  <a:t>Massachusetts</a:t>
                </a:r>
                <a:r>
                  <a:rPr sz="971" kern="0" spc="-79" dirty="0">
                    <a:solidFill>
                      <a:srgbClr val="231F20"/>
                    </a:solidFill>
                    <a:latin typeface="Tahoma"/>
                    <a:cs typeface="Tahoma"/>
                  </a:rPr>
                  <a:t> </a:t>
                </a:r>
                <a:r>
                  <a:rPr sz="971" kern="0" spc="-66" dirty="0">
                    <a:solidFill>
                      <a:srgbClr val="231F20"/>
                    </a:solidFill>
                    <a:latin typeface="Tahoma"/>
                    <a:cs typeface="Tahoma"/>
                  </a:rPr>
                  <a:t>Lowell </a:t>
                </a:r>
                <a:r>
                  <a:rPr sz="971" kern="0" spc="-9" dirty="0">
                    <a:solidFill>
                      <a:srgbClr val="231F20"/>
                    </a:solidFill>
                    <a:latin typeface="Tahoma"/>
                    <a:cs typeface="Tahoma"/>
                  </a:rPr>
                  <a:t>Middlesex</a:t>
                </a:r>
                <a:endParaRPr sz="971" kern="0" dirty="0">
                  <a:solidFill>
                    <a:sysClr val="windowText" lastClr="000000"/>
                  </a:solidFill>
                  <a:latin typeface="Tahoma"/>
                  <a:cs typeface="Tahoma"/>
                </a:endParaRPr>
              </a:p>
              <a:p>
                <a:pPr marL="11206" defTabSz="806867">
                  <a:lnSpc>
                    <a:spcPts val="971"/>
                  </a:lnSpc>
                </a:pPr>
                <a:r>
                  <a:rPr sz="971" kern="0" spc="-9" dirty="0">
                    <a:solidFill>
                      <a:srgbClr val="231F20"/>
                    </a:solidFill>
                    <a:latin typeface="Tahoma"/>
                    <a:cs typeface="Tahoma"/>
                  </a:rPr>
                  <a:t>Community</a:t>
                </a:r>
                <a:endParaRPr sz="971" kern="0" dirty="0">
                  <a:solidFill>
                    <a:sysClr val="windowText" lastClr="000000"/>
                  </a:solidFill>
                  <a:latin typeface="Tahoma"/>
                  <a:cs typeface="Tahoma"/>
                </a:endParaRPr>
              </a:p>
            </p:txBody>
          </p:sp>
          <p:sp>
            <p:nvSpPr>
              <p:cNvPr id="31" name="object 31">
                <a:extLst>
                  <a:ext uri="{C183D7F6-B498-43B3-948B-1728B52AA6E4}">
                    <adec:decorative xmlns:adec="http://schemas.microsoft.com/office/drawing/2017/decorative" val="1"/>
                  </a:ext>
                </a:extLst>
              </p:cNvPr>
              <p:cNvSpPr txBox="1"/>
              <p:nvPr/>
            </p:nvSpPr>
            <p:spPr>
              <a:xfrm>
                <a:off x="5035933" y="2988512"/>
                <a:ext cx="490818" cy="420930"/>
              </a:xfrm>
              <a:prstGeom prst="rect">
                <a:avLst/>
              </a:prstGeom>
            </p:spPr>
            <p:txBody>
              <a:bodyPr vert="horz" wrap="square" lIns="0" tIns="35859" rIns="0" bIns="0" rtlCol="0">
                <a:spAutoFit/>
              </a:bodyPr>
              <a:lstStyle/>
              <a:p>
                <a:pPr marL="11206" marR="4483" defTabSz="806867">
                  <a:lnSpc>
                    <a:spcPts val="971"/>
                  </a:lnSpc>
                  <a:spcBef>
                    <a:spcPts val="282"/>
                  </a:spcBef>
                </a:pPr>
                <a:r>
                  <a:rPr sz="971" kern="0" spc="-79" dirty="0">
                    <a:solidFill>
                      <a:srgbClr val="231F20"/>
                    </a:solidFill>
                    <a:latin typeface="Tahoma"/>
                    <a:cs typeface="Tahoma"/>
                  </a:rPr>
                  <a:t>Worcester </a:t>
                </a:r>
                <a:r>
                  <a:rPr sz="971" kern="0" spc="-9" dirty="0">
                    <a:solidFill>
                      <a:srgbClr val="231F20"/>
                    </a:solidFill>
                    <a:latin typeface="Tahoma"/>
                    <a:cs typeface="Tahoma"/>
                  </a:rPr>
                  <a:t>State </a:t>
                </a:r>
                <a:r>
                  <a:rPr sz="971" kern="0" spc="-62" dirty="0">
                    <a:solidFill>
                      <a:srgbClr val="231F20"/>
                    </a:solidFill>
                    <a:latin typeface="Tahoma"/>
                    <a:cs typeface="Tahoma"/>
                  </a:rPr>
                  <a:t>University</a:t>
                </a:r>
                <a:endParaRPr sz="971" kern="0" dirty="0">
                  <a:solidFill>
                    <a:sysClr val="windowText" lastClr="000000"/>
                  </a:solidFill>
                  <a:latin typeface="Tahoma"/>
                  <a:cs typeface="Tahoma"/>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F3F92C-D8C2-EF94-89F3-8309BFB2DE64}"/>
              </a:ext>
            </a:extLst>
          </p:cNvPr>
          <p:cNvSpPr>
            <a:spLocks noGrp="1"/>
          </p:cNvSpPr>
          <p:nvPr>
            <p:ph type="title"/>
          </p:nvPr>
        </p:nvSpPr>
        <p:spPr/>
        <p:txBody>
          <a:bodyPr/>
          <a:lstStyle/>
          <a:p>
            <a:r>
              <a:rPr lang="en-US">
                <a:latin typeface="Calibri"/>
                <a:ea typeface="Calibri"/>
                <a:cs typeface="Arial"/>
              </a:rPr>
              <a:t>Interagency Review Team (IRT)</a:t>
            </a:r>
            <a:endParaRPr lang="en-US">
              <a:latin typeface="Calibri"/>
              <a:ea typeface="Calibri"/>
            </a:endParaRPr>
          </a:p>
        </p:txBody>
      </p:sp>
      <p:sp>
        <p:nvSpPr>
          <p:cNvPr id="2" name="Content Placeholder 1">
            <a:extLst>
              <a:ext uri="{FF2B5EF4-FFF2-40B4-BE49-F238E27FC236}">
                <a16:creationId xmlns:a16="http://schemas.microsoft.com/office/drawing/2014/main" id="{483B9803-0B89-5C37-8B36-8289D67987F6}"/>
              </a:ext>
            </a:extLst>
          </p:cNvPr>
          <p:cNvSpPr>
            <a:spLocks noGrp="1"/>
          </p:cNvSpPr>
          <p:nvPr>
            <p:ph idx="1"/>
          </p:nvPr>
        </p:nvSpPr>
        <p:spPr/>
        <p:txBody>
          <a:bodyPr vert="horz" lIns="91440" tIns="45720" rIns="91440" bIns="45720" rtlCol="0" anchor="t">
            <a:normAutofit/>
          </a:bodyPr>
          <a:lstStyle/>
          <a:p>
            <a:r>
              <a:rPr lang="en-US" dirty="0">
                <a:latin typeface="Calibri"/>
                <a:cs typeface="Calibri"/>
              </a:rPr>
              <a:t>The </a:t>
            </a:r>
            <a:r>
              <a:rPr lang="en-US" dirty="0">
                <a:latin typeface="Calibri"/>
                <a:cs typeface="Calibri"/>
                <a:hlinkClick r:id="rId2"/>
              </a:rPr>
              <a:t>Interagency Review Team</a:t>
            </a:r>
            <a:r>
              <a:rPr lang="en-US" dirty="0">
                <a:latin typeface="Calibri"/>
                <a:cs typeface="Calibri"/>
              </a:rPr>
              <a:t> is a group of state agencies and school district(s), as applicable, that conduct reviews and issue determinations for complex cases for youth/young adults under 22 years of age who reside in the Commonwealth of Massachusetts. </a:t>
            </a:r>
            <a:endParaRPr lang="en-US" dirty="0">
              <a:latin typeface="Calibri"/>
              <a:ea typeface="Calibri"/>
            </a:endParaRPr>
          </a:p>
          <a:p>
            <a:r>
              <a:rPr lang="en-US" dirty="0">
                <a:latin typeface="Calibri"/>
                <a:cs typeface="Calibri"/>
              </a:rPr>
              <a:t>We are in the process of finalizing the website.  </a:t>
            </a:r>
            <a:endParaRPr lang="en-US" dirty="0">
              <a:latin typeface="Calibri"/>
              <a:ea typeface="Calibri"/>
              <a:cs typeface="Calibri"/>
            </a:endParaRPr>
          </a:p>
          <a:p>
            <a:r>
              <a:rPr lang="en-US" dirty="0">
                <a:latin typeface="Calibri"/>
                <a:cs typeface="Calibri"/>
              </a:rPr>
              <a:t>Email for IRT: </a:t>
            </a:r>
            <a:r>
              <a:rPr lang="en-US" dirty="0">
                <a:latin typeface="Calibri"/>
                <a:cs typeface="Arial"/>
                <a:hlinkClick r:id="rId3"/>
              </a:rPr>
              <a:t>irt-complexcases@mass.gov</a:t>
            </a:r>
            <a:r>
              <a:rPr lang="en-US" dirty="0">
                <a:latin typeface="Calibri"/>
                <a:cs typeface="Arial"/>
              </a:rPr>
              <a:t> </a:t>
            </a:r>
            <a:endParaRPr lang="en-US" dirty="0">
              <a:latin typeface="Calibri"/>
              <a:ea typeface="Calibri"/>
              <a:cs typeface="Calibri"/>
            </a:endParaRPr>
          </a:p>
          <a:p>
            <a:pPr marL="0" indent="0">
              <a:buNone/>
            </a:pPr>
            <a:endParaRPr lang="en-US">
              <a:latin typeface="Calibri"/>
              <a:cs typeface="Calibri"/>
            </a:endParaRPr>
          </a:p>
          <a:p>
            <a:pPr marL="0" indent="0">
              <a:buNone/>
            </a:pPr>
            <a:endParaRPr lang="en-US">
              <a:latin typeface="Calibri"/>
              <a:cs typeface="Calibri"/>
            </a:endParaRPr>
          </a:p>
          <a:p>
            <a:endParaRPr lang="en-US"/>
          </a:p>
        </p:txBody>
      </p:sp>
    </p:spTree>
    <p:extLst>
      <p:ext uri="{BB962C8B-B14F-4D97-AF65-F5344CB8AC3E}">
        <p14:creationId xmlns:p14="http://schemas.microsoft.com/office/powerpoint/2010/main" val="2632050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E9DDC-B43D-1B41-6274-0780BFA50B35}"/>
              </a:ext>
            </a:extLst>
          </p:cNvPr>
          <p:cNvSpPr>
            <a:spLocks noGrp="1"/>
          </p:cNvSpPr>
          <p:nvPr>
            <p:ph type="title"/>
          </p:nvPr>
        </p:nvSpPr>
        <p:spPr/>
        <p:txBody>
          <a:bodyPr/>
          <a:lstStyle/>
          <a:p>
            <a:r>
              <a:rPr lang="en-US">
                <a:latin typeface="Arial"/>
                <a:cs typeface="Arial"/>
              </a:rPr>
              <a:t>What is a Complex Case? </a:t>
            </a:r>
            <a:endParaRPr lang="en-US"/>
          </a:p>
        </p:txBody>
      </p:sp>
      <p:sp>
        <p:nvSpPr>
          <p:cNvPr id="2" name="Content Placeholder 1">
            <a:extLst>
              <a:ext uri="{FF2B5EF4-FFF2-40B4-BE49-F238E27FC236}">
                <a16:creationId xmlns:a16="http://schemas.microsoft.com/office/drawing/2014/main" id="{E3377F82-862E-4097-0787-C1BC5E4225FA}"/>
              </a:ext>
            </a:extLst>
          </p:cNvPr>
          <p:cNvSpPr>
            <a:spLocks noGrp="1"/>
          </p:cNvSpPr>
          <p:nvPr>
            <p:ph idx="1"/>
          </p:nvPr>
        </p:nvSpPr>
        <p:spPr/>
        <p:txBody>
          <a:bodyPr vert="horz" lIns="91440" tIns="45720" rIns="91440" bIns="45720" rtlCol="0" anchor="t">
            <a:normAutofit fontScale="77500" lnSpcReduction="20000"/>
          </a:bodyPr>
          <a:lstStyle/>
          <a:p>
            <a:pPr marL="0" indent="0">
              <a:buNone/>
            </a:pPr>
            <a:endParaRPr lang="en-US" sz="1800" b="1">
              <a:latin typeface="Calibri"/>
              <a:cs typeface="Calibri"/>
            </a:endParaRPr>
          </a:p>
          <a:p>
            <a:r>
              <a:rPr lang="en-US">
                <a:latin typeface="Calibri"/>
                <a:cs typeface="Calibri"/>
              </a:rPr>
              <a:t>A Complex Case is a case involving an individual as defined in 101 CMR 27.03 ( </a:t>
            </a:r>
            <a:r>
              <a:rPr lang="en-US">
                <a:solidFill>
                  <a:srgbClr val="0000FF"/>
                </a:solidFill>
                <a:latin typeface="Calibri"/>
                <a:cs typeface="Arial"/>
                <a:hlinkClick r:id="rId2"/>
              </a:rPr>
              <a:t>101 CMR 27.00: Interagency review of complex cases | Mass.gov</a:t>
            </a:r>
            <a:r>
              <a:rPr lang="en-US">
                <a:latin typeface="Calibri"/>
                <a:cs typeface="Calibri"/>
              </a:rPr>
              <a:t>),where there is a lack of consensus or resolution between state agencies as to the individual’s current service needs or placement, and the individual is waiting in a hospital emergency department, a medical bed, at home or other location and in urgent need of a disposition (placement or identifying entity responsible for payment). </a:t>
            </a:r>
            <a:endParaRPr lang="en-US">
              <a:latin typeface="Calibri"/>
            </a:endParaRPr>
          </a:p>
          <a:p>
            <a:r>
              <a:rPr lang="en-US" b="1">
                <a:latin typeface="Calibri"/>
                <a:cs typeface="Calibri"/>
              </a:rPr>
              <a:t>A complex case will not include: </a:t>
            </a:r>
            <a:r>
              <a:rPr lang="en-US">
                <a:latin typeface="Calibri"/>
                <a:cs typeface="Calibri"/>
              </a:rPr>
              <a:t>Individuals who are deemed to meet hospital level of care requiring admission to an acute care hospital or inpatient psychiatric facility inclusive of the Department of Mental Health (DMH) Adolescent Continuing Care Unit (ACCU), an Intensive Residential Treatment Program (IRTP), or at a psychiatric inpatient developmentally disabled unit; or cases where there is agreement as to the services or placement necessary for the individual, including agreement as to which entity is responsible for payment, and the individual has been on the waiting list for such services or placement for less than 60 days.</a:t>
            </a:r>
            <a:endParaRPr lang="en-US"/>
          </a:p>
          <a:p>
            <a:endParaRPr lang="en-US">
              <a:latin typeface="Calibri"/>
              <a:cs typeface="Calibri"/>
            </a:endParaRPr>
          </a:p>
          <a:p>
            <a:endParaRPr lang="en-US"/>
          </a:p>
        </p:txBody>
      </p:sp>
    </p:spTree>
    <p:extLst>
      <p:ext uri="{BB962C8B-B14F-4D97-AF65-F5344CB8AC3E}">
        <p14:creationId xmlns:p14="http://schemas.microsoft.com/office/powerpoint/2010/main" val="428428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4258" y="2473720"/>
            <a:ext cx="10523483" cy="1910560"/>
          </a:xfrm>
        </p:spPr>
        <p:txBody>
          <a:bodyPr>
            <a:normAutofit fontScale="90000"/>
          </a:bodyPr>
          <a:lstStyle/>
          <a:p>
            <a:r>
              <a:rPr lang="en-US">
                <a:latin typeface="Aptos" panose="020B0004020202020204" pitchFamily="34" charset="0"/>
              </a:rPr>
              <a:t>1. Disproportionality Applied to</a:t>
            </a:r>
            <a:br>
              <a:rPr lang="en-US">
                <a:latin typeface="Aptos" panose="020B0004020202020204" pitchFamily="34" charset="0"/>
              </a:rPr>
            </a:br>
            <a:r>
              <a:rPr lang="en-US">
                <a:latin typeface="Aptos" panose="020B0004020202020204" pitchFamily="34" charset="0"/>
              </a:rPr>
              <a:t>Alternate Assessment Decisions (MCAS-Alt)</a:t>
            </a:r>
          </a:p>
        </p:txBody>
      </p:sp>
    </p:spTree>
    <p:extLst>
      <p:ext uri="{BB962C8B-B14F-4D97-AF65-F5344CB8AC3E}">
        <p14:creationId xmlns:p14="http://schemas.microsoft.com/office/powerpoint/2010/main" val="66776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ptos" panose="020B0004020202020204" pitchFamily="34" charset="0"/>
              </a:rPr>
              <a:t>Background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2" y="1135118"/>
            <a:ext cx="11095387" cy="5171089"/>
          </a:xfrm>
        </p:spPr>
        <p:txBody>
          <a:bodyPr>
            <a:normAutofit fontScale="92500"/>
          </a:bodyPr>
          <a:lstStyle/>
          <a:p>
            <a:pPr marL="342900" indent="-342900">
              <a:buFont typeface="Arial" panose="020B0604020202020204" pitchFamily="34" charset="0"/>
              <a:buChar char="•"/>
            </a:pPr>
            <a:r>
              <a:rPr lang="en-US" sz="2400">
                <a:latin typeface="Aptos" panose="020B0004020202020204" pitchFamily="34" charset="0"/>
              </a:rPr>
              <a:t>The 2015 reauthorization of the Elementary and Secondary Education Act (ESSA) includes a 1.0% cap on state-level participation rates in the alternate assessment aligned to alternate academic achievement standards (MCAS-Alt in Massachusetts). </a:t>
            </a:r>
          </a:p>
          <a:p>
            <a:pPr marL="342900" indent="-342900">
              <a:buFont typeface="Arial" panose="020B0604020202020204" pitchFamily="34" charset="0"/>
              <a:buChar char="•"/>
            </a:pPr>
            <a:r>
              <a:rPr lang="en-US" sz="2400">
                <a:latin typeface="Aptos" panose="020B0004020202020204" pitchFamily="34" charset="0"/>
              </a:rPr>
              <a:t>This assessment is for students with the </a:t>
            </a:r>
            <a:r>
              <a:rPr lang="en-US" sz="2400" b="1">
                <a:latin typeface="Aptos" panose="020B0004020202020204" pitchFamily="34" charset="0"/>
              </a:rPr>
              <a:t>most significant cognitive disabilities</a:t>
            </a:r>
            <a:r>
              <a:rPr lang="en-US" sz="2400">
                <a:latin typeface="Aptos" panose="020B0004020202020204" pitchFamily="34" charset="0"/>
              </a:rPr>
              <a:t>. Massachusetts was required (per ESSA) to establish guidelines to apply in determining, on a case-by-case basis, which “students with the most significant cognitive disabilities” will participate in the alternate assessment (MCAS-Alt).</a:t>
            </a:r>
          </a:p>
          <a:p>
            <a:pPr marL="342900" indent="-342900">
              <a:buFont typeface="Arial" panose="020B0604020202020204" pitchFamily="34" charset="0"/>
              <a:buChar char="•"/>
            </a:pPr>
            <a:r>
              <a:rPr lang="en-US" sz="2400">
                <a:latin typeface="Aptos" panose="020B0004020202020204" pitchFamily="34" charset="0"/>
              </a:rPr>
              <a:t>DESE must apply for a waiver if we expect to exceed the 1.0% cap (34 CFR 200.6(c)(4)). </a:t>
            </a:r>
          </a:p>
          <a:p>
            <a:pPr marL="342900" indent="-342900">
              <a:buFont typeface="Arial" panose="020B0604020202020204" pitchFamily="34" charset="0"/>
              <a:buChar char="•"/>
            </a:pPr>
            <a:r>
              <a:rPr lang="en-US" sz="2400">
                <a:latin typeface="Aptos" panose="020B0004020202020204" pitchFamily="34" charset="0"/>
              </a:rPr>
              <a:t>One component of a state’s waiver application requires that it </a:t>
            </a:r>
            <a:r>
              <a:rPr lang="en-US" sz="2400" b="1">
                <a:latin typeface="Aptos" panose="020B0004020202020204" pitchFamily="34" charset="0"/>
              </a:rPr>
              <a:t>address any disproportionality</a:t>
            </a:r>
            <a:r>
              <a:rPr lang="en-US" sz="2400">
                <a:latin typeface="Aptos" panose="020B0004020202020204" pitchFamily="34" charset="0"/>
              </a:rPr>
              <a:t> in the identification of students with the most significant cognitive disabilities that are assigned the MCAS-Alt. </a:t>
            </a:r>
          </a:p>
          <a:p>
            <a:pPr marL="342900" indent="-342900">
              <a:buFont typeface="Arial" panose="020B0604020202020204" pitchFamily="34" charset="0"/>
              <a:buChar char="•"/>
            </a:pPr>
            <a:r>
              <a:rPr lang="en-US" sz="2400">
                <a:latin typeface="Aptos" panose="020B0004020202020204" pitchFamily="34" charset="0"/>
              </a:rPr>
              <a:t>Disproportionality exists in the MCAS-Alt participation when there are atypical differences in the proportions of participants from a student group who took the MCAS-Alt compared to those who took the general assessment. </a:t>
            </a:r>
          </a:p>
        </p:txBody>
      </p:sp>
    </p:spTree>
    <p:extLst>
      <p:ext uri="{BB962C8B-B14F-4D97-AF65-F5344CB8AC3E}">
        <p14:creationId xmlns:p14="http://schemas.microsoft.com/office/powerpoint/2010/main" val="55234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ptos"/>
                <a:cs typeface="Arial"/>
              </a:rPr>
              <a:t>Requirements for DESE</a:t>
            </a:r>
            <a:endParaRPr lang="en-US" sz="4000">
              <a:latin typeface="Aptos" panose="020B0004020202020204" pitchFamily="34" charset="0"/>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283557" cy="5416567"/>
          </a:xfrm>
        </p:spPr>
        <p:txBody>
          <a:bodyPr>
            <a:normAutofit/>
          </a:bodyPr>
          <a:lstStyle/>
          <a:p>
            <a:pPr marL="342900" indent="-342900">
              <a:buFont typeface="Arial" panose="020B0604020202020204" pitchFamily="34" charset="0"/>
              <a:buChar char="•"/>
            </a:pPr>
            <a:r>
              <a:rPr lang="en-US" sz="2400">
                <a:latin typeface="Aptos" panose="020B0004020202020204" pitchFamily="34" charset="0"/>
              </a:rPr>
              <a:t>DESE must provide evidence that it has verified that each district that anticipates testing more than 1.0% of its assessed students in any subject using an alternate assessment: </a:t>
            </a:r>
          </a:p>
          <a:p>
            <a:pPr marL="800100" lvl="1" indent="-342900">
              <a:buFont typeface="Arial" panose="020B0604020202020204" pitchFamily="34" charset="0"/>
              <a:buChar char="•"/>
            </a:pPr>
            <a:r>
              <a:rPr lang="en-US" sz="2400">
                <a:solidFill>
                  <a:srgbClr val="000000"/>
                </a:solidFill>
                <a:latin typeface="Aptos" panose="020B0004020202020204" pitchFamily="34" charset="0"/>
              </a:rPr>
              <a:t>(1) followed the state’s guidelines for participation in the MCAS-Alt; and </a:t>
            </a:r>
          </a:p>
          <a:p>
            <a:pPr marL="800100" lvl="1" indent="-342900">
              <a:buFont typeface="Arial" panose="020B0604020202020204" pitchFamily="34" charset="0"/>
              <a:buChar char="•"/>
            </a:pPr>
            <a:r>
              <a:rPr lang="en-US" sz="2400">
                <a:solidFill>
                  <a:srgbClr val="000000"/>
                </a:solidFill>
                <a:latin typeface="Aptos" panose="020B0004020202020204" pitchFamily="34" charset="0"/>
              </a:rPr>
              <a:t>(2) </a:t>
            </a:r>
            <a:r>
              <a:rPr lang="en-US" sz="2400" b="1">
                <a:solidFill>
                  <a:srgbClr val="000000"/>
                </a:solidFill>
                <a:latin typeface="Aptos" panose="020B0004020202020204" pitchFamily="34" charset="0"/>
              </a:rPr>
              <a:t>will address any disproportionality in the percentage of students in any subgroup under section 1111(c)(2)(A), (B), or (D) of the Act taking an alternative assessment aligned with alternate academic achievement standards (34 CFR 200.6(d)), </a:t>
            </a:r>
            <a:r>
              <a:rPr lang="en-US" sz="2400">
                <a:solidFill>
                  <a:srgbClr val="000000"/>
                </a:solidFill>
                <a:latin typeface="Aptos" panose="020B0004020202020204" pitchFamily="34" charset="0"/>
              </a:rPr>
              <a:t>consistent with section 612(a)(16) (C) of the IDEA. </a:t>
            </a:r>
          </a:p>
          <a:p>
            <a:pPr marL="800100" lvl="1" indent="-342900">
              <a:buFont typeface="Arial" panose="020B0604020202020204" pitchFamily="34" charset="0"/>
              <a:buChar char="•"/>
            </a:pPr>
            <a:r>
              <a:rPr lang="en-US" sz="2400">
                <a:solidFill>
                  <a:srgbClr val="000000"/>
                </a:solidFill>
                <a:latin typeface="Aptos" panose="020B0004020202020204" pitchFamily="34" charset="0"/>
              </a:rPr>
              <a:t>These student subgroups include: </a:t>
            </a:r>
          </a:p>
          <a:p>
            <a:pPr marL="1257300" lvl="2" indent="-342900">
              <a:buFont typeface="Arial" panose="020B0604020202020204" pitchFamily="34" charset="0"/>
              <a:buChar char="•"/>
            </a:pPr>
            <a:r>
              <a:rPr lang="en-US" sz="2200">
                <a:solidFill>
                  <a:srgbClr val="000000"/>
                </a:solidFill>
                <a:latin typeface="Aptos" panose="020B0004020202020204" pitchFamily="34" charset="0"/>
              </a:rPr>
              <a:t>White, Black or African American, Hispanic, Native American or Alaska Native, Asian, Pacific Islander, and Multiracial; and </a:t>
            </a:r>
          </a:p>
          <a:p>
            <a:pPr marL="1257300" lvl="2" indent="-342900">
              <a:buFont typeface="Arial" panose="020B0604020202020204" pitchFamily="34" charset="0"/>
              <a:buChar char="•"/>
            </a:pPr>
            <a:r>
              <a:rPr lang="en-US" sz="2200">
                <a:solidFill>
                  <a:srgbClr val="000000"/>
                </a:solidFill>
                <a:latin typeface="Aptos" panose="020B0004020202020204" pitchFamily="34" charset="0"/>
              </a:rPr>
              <a:t>Low-income students and English learners.  </a:t>
            </a:r>
          </a:p>
          <a:p>
            <a:pPr marL="342900" indent="-342900">
              <a:buFont typeface="Arial" panose="020B0604020202020204" pitchFamily="34" charset="0"/>
              <a:buChar char="•"/>
            </a:pPr>
            <a:endParaRPr lang="en-US" sz="2400"/>
          </a:p>
        </p:txBody>
      </p:sp>
    </p:spTree>
    <p:extLst>
      <p:ext uri="{BB962C8B-B14F-4D97-AF65-F5344CB8AC3E}">
        <p14:creationId xmlns:p14="http://schemas.microsoft.com/office/powerpoint/2010/main" val="2243104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ptos"/>
                <a:cs typeface="Arial"/>
              </a:rPr>
              <a:t>Additional Requirements for DESE</a:t>
            </a:r>
            <a:endParaRPr lang="en-US" sz="4000">
              <a:latin typeface="Aptos" panose="020B0004020202020204" pitchFamily="34" charset="0"/>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283557" cy="4747845"/>
          </a:xfrm>
        </p:spPr>
        <p:txBody>
          <a:bodyPr>
            <a:normAutofit/>
          </a:bodyPr>
          <a:lstStyle/>
          <a:p>
            <a:pPr marL="342900" indent="-342900">
              <a:buFont typeface="Arial" panose="020B0604020202020204" pitchFamily="34" charset="0"/>
              <a:buChar char="•"/>
            </a:pPr>
            <a:r>
              <a:rPr lang="en-US">
                <a:latin typeface="Aptos" panose="020B0004020202020204" pitchFamily="34" charset="0"/>
              </a:rPr>
              <a:t>DESE must also provide a plan and timeline to address any disproportionality in the percentage of students taking the MCAS-Alt (34 CFR 200.6(c)(4)(iv)(C)). </a:t>
            </a:r>
          </a:p>
          <a:p>
            <a:pPr marL="342900" indent="-342900">
              <a:buFont typeface="Arial" panose="020B0604020202020204" pitchFamily="34" charset="0"/>
              <a:buChar char="•"/>
            </a:pPr>
            <a:r>
              <a:rPr lang="en-US">
                <a:latin typeface="Aptos" panose="020B0004020202020204" pitchFamily="34" charset="0"/>
              </a:rPr>
              <a:t>The law does not explicitly define the term “disproportionality” or provide specific guidance on methodology for analysis of disproportionality for students taking alternate assessments.</a:t>
            </a:r>
          </a:p>
          <a:p>
            <a:pPr marL="342900" indent="-342900">
              <a:buFont typeface="Arial" panose="020B0604020202020204" pitchFamily="34" charset="0"/>
              <a:buChar char="•"/>
            </a:pPr>
            <a:r>
              <a:rPr lang="en-US">
                <a:latin typeface="Aptos" panose="020B0004020202020204" pitchFamily="34" charset="0"/>
              </a:rPr>
              <a:t>DESE is therefore charged with developing the following guidance, methodology, and plan for districts. </a:t>
            </a:r>
          </a:p>
        </p:txBody>
      </p:sp>
    </p:spTree>
    <p:extLst>
      <p:ext uri="{BB962C8B-B14F-4D97-AF65-F5344CB8AC3E}">
        <p14:creationId xmlns:p14="http://schemas.microsoft.com/office/powerpoint/2010/main" val="84653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ptos" panose="020B0004020202020204" pitchFamily="34" charset="0"/>
              </a:rPr>
              <a:t>Guidance and Methodology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283557" cy="4747845"/>
          </a:xfrm>
        </p:spPr>
        <p:txBody>
          <a:bodyPr>
            <a:normAutofit/>
          </a:bodyPr>
          <a:lstStyle/>
          <a:p>
            <a:pPr marL="342900" indent="-342900">
              <a:buFont typeface="Arial" panose="020B0604020202020204" pitchFamily="34" charset="0"/>
              <a:buChar char="•"/>
            </a:pPr>
            <a:r>
              <a:rPr lang="en-US" sz="2400">
                <a:latin typeface="Aptos" panose="020B0004020202020204" pitchFamily="34" charset="0"/>
              </a:rPr>
              <a:t>First: DESE will provide guidance and methodology to help districts determine if disproportionality exists.</a:t>
            </a:r>
          </a:p>
          <a:p>
            <a:pPr marL="342900" indent="-342900">
              <a:buFont typeface="Arial" panose="020B0604020202020204" pitchFamily="34" charset="0"/>
              <a:buChar char="•"/>
            </a:pPr>
            <a:r>
              <a:rPr lang="en-US" sz="2400">
                <a:latin typeface="Aptos" panose="020B0004020202020204" pitchFamily="34" charset="0"/>
              </a:rPr>
              <a:t>Second: DESE will provide districts with an outline to develop actionable steps and a reasonable timeline to implement revised processes to determine which students are designated for the MCAS-Alt.</a:t>
            </a:r>
          </a:p>
        </p:txBody>
      </p:sp>
    </p:spTree>
    <p:extLst>
      <p:ext uri="{BB962C8B-B14F-4D97-AF65-F5344CB8AC3E}">
        <p14:creationId xmlns:p14="http://schemas.microsoft.com/office/powerpoint/2010/main" val="370841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Our Educational Vision</a:t>
            </a:r>
            <a:endParaRPr lang="en-US">
              <a:latin typeface="Calibri"/>
            </a:endParaRPr>
          </a:p>
        </p:txBody>
      </p:sp>
      <p:sp>
        <p:nvSpPr>
          <p:cNvPr id="7" name="Content Placeholder 6">
            <a:extLst>
              <a:ext uri="{FF2B5EF4-FFF2-40B4-BE49-F238E27FC236}">
                <a16:creationId xmlns:a16="http://schemas.microsoft.com/office/drawing/2014/main" id="{8DF83D2F-4500-4ACB-BDBD-F868346F1172}"/>
              </a:ext>
            </a:extLst>
          </p:cNvPr>
          <p:cNvSpPr>
            <a:spLocks noGrp="1"/>
          </p:cNvSpPr>
          <p:nvPr>
            <p:ph idx="1"/>
          </p:nvPr>
        </p:nvSpPr>
        <p:spPr>
          <a:xfrm>
            <a:off x="838200" y="2087563"/>
            <a:ext cx="10515600" cy="405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chemeClr val="bg1"/>
                </a:solidFill>
                <a:effectLst/>
                <a:uLnTx/>
                <a:uFillTx/>
                <a:latin typeface="Calibri" panose="020F0502020204030204"/>
                <a:ea typeface="+mn-lt"/>
                <a:cs typeface="Calibri" panose="020F0502020204030204"/>
              </a:rPr>
              <a:t>From </a:t>
            </a:r>
            <a:r>
              <a:rPr kumimoji="0" lang="en-US" sz="2800" b="0" i="1" u="sng" strike="noStrike" kern="1200" cap="none" spc="0" normalizeH="0" baseline="0" noProof="0" dirty="0">
                <a:ln>
                  <a:noFill/>
                </a:ln>
                <a:solidFill>
                  <a:schemeClr val="bg1"/>
                </a:solidFill>
                <a:effectLst/>
                <a:uLnTx/>
                <a:uFillTx/>
                <a:latin typeface="Calibri" panose="020F0502020204030204"/>
                <a:ea typeface="+mn-lt"/>
                <a:cs typeface="Calibri" panose="020F0502020204030204"/>
                <a:hlinkClick r:id="rId3">
                  <a:extLst>
                    <a:ext uri="{A12FA001-AC4F-418D-AE19-62706E023703}">
                      <ahyp:hlinkClr xmlns:ahyp="http://schemas.microsoft.com/office/drawing/2018/hyperlinkcolor" val="tx"/>
                    </a:ext>
                  </a:extLst>
                </a:hlinkClick>
              </a:rPr>
              <a:t>DESE's Educational Vision</a:t>
            </a:r>
            <a:r>
              <a:rPr kumimoji="0" lang="en-US" sz="2800" b="0" i="1" u="sng" strike="noStrike" kern="1200" cap="none" spc="0" normalizeH="0" baseline="0" noProof="0" dirty="0">
                <a:ln>
                  <a:noFill/>
                </a:ln>
                <a:solidFill>
                  <a:schemeClr val="bg1"/>
                </a:solidFill>
                <a:effectLst/>
                <a:uLnTx/>
                <a:uFillTx/>
                <a:latin typeface="Calibri" panose="020F0502020204030204"/>
                <a:ea typeface="+mn-lt"/>
                <a:cs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dirty="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dirty="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dirty="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dirty="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998482" y="1975946"/>
            <a:ext cx="9301656" cy="3142592"/>
          </a:xfrm>
        </p:spPr>
        <p:txBody>
          <a:bodyPr>
            <a:normAutofit/>
          </a:bodyPr>
          <a:lstStyle/>
          <a:p>
            <a:r>
              <a:rPr lang="en-US">
                <a:latin typeface="Aptos" panose="020B0004020202020204" pitchFamily="34" charset="0"/>
              </a:rPr>
              <a:t>2</a:t>
            </a:r>
            <a:r>
              <a:rPr lang="en-US" sz="5400">
                <a:latin typeface="Aptos" panose="020B0004020202020204" pitchFamily="34" charset="0"/>
              </a:rPr>
              <a:t>. How to Calculate Disproportionality for the MCAS-ALT  </a:t>
            </a:r>
          </a:p>
        </p:txBody>
      </p:sp>
    </p:spTree>
    <p:extLst>
      <p:ext uri="{BB962C8B-B14F-4D97-AF65-F5344CB8AC3E}">
        <p14:creationId xmlns:p14="http://schemas.microsoft.com/office/powerpoint/2010/main" val="356817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50">
                <a:latin typeface="Aptos" panose="020B0004020202020204" pitchFamily="34" charset="0"/>
                <a:cs typeface="Arial"/>
              </a:rPr>
              <a:t>Disproportionality Defined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285555"/>
            <a:ext cx="10987523" cy="5352551"/>
          </a:xfrm>
        </p:spPr>
        <p:txBody>
          <a:bodyPr vert="horz" lIns="91440" tIns="45720" rIns="91440" bIns="45720" rtlCol="0" anchor="t">
            <a:normAutofit/>
          </a:bodyPr>
          <a:lstStyle/>
          <a:p>
            <a:pPr marL="342900" indent="-342900">
              <a:buFont typeface="Arial" panose="020B0604020202020204" pitchFamily="34" charset="0"/>
              <a:buChar char="•"/>
            </a:pPr>
            <a:r>
              <a:rPr lang="en-US" sz="3600">
                <a:solidFill>
                  <a:srgbClr val="010203"/>
                </a:solidFill>
                <a:latin typeface="Aptos"/>
                <a:cs typeface="Arial"/>
              </a:rPr>
              <a:t>Disproportionality for the MCAS-Alt occurs when one of</a:t>
            </a:r>
            <a:r>
              <a:rPr lang="en-US" sz="3600">
                <a:solidFill>
                  <a:srgbClr val="000000"/>
                </a:solidFill>
                <a:latin typeface="Aptos"/>
                <a:cs typeface="Arial"/>
              </a:rPr>
              <a:t> the student subgroups is designated at a significantly different rate than the proportion that participated in the general assessment.</a:t>
            </a:r>
            <a:endParaRPr lang="en-US" sz="3600">
              <a:solidFill>
                <a:srgbClr val="010203"/>
              </a:solidFill>
              <a:latin typeface="Aptos"/>
              <a:cs typeface="Arial"/>
            </a:endParaRPr>
          </a:p>
          <a:p>
            <a:pPr marL="342900" indent="-342900">
              <a:buFont typeface="Arial" panose="020B0604020202020204" pitchFamily="34" charset="0"/>
              <a:buChar char="•"/>
            </a:pPr>
            <a:r>
              <a:rPr lang="en-US" sz="3600">
                <a:solidFill>
                  <a:srgbClr val="010203"/>
                </a:solidFill>
                <a:latin typeface="Aptos"/>
                <a:cs typeface="Arial"/>
              </a:rPr>
              <a:t>Defined as an overrepresentation and under-representation of a particular population of demographic subgroup in the overall student population.</a:t>
            </a:r>
          </a:p>
        </p:txBody>
      </p:sp>
    </p:spTree>
    <p:extLst>
      <p:ext uri="{BB962C8B-B14F-4D97-AF65-F5344CB8AC3E}">
        <p14:creationId xmlns:p14="http://schemas.microsoft.com/office/powerpoint/2010/main" val="2485572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50">
                <a:latin typeface="Aptos" panose="020B0004020202020204" pitchFamily="34" charset="0"/>
                <a:cs typeface="Arial"/>
              </a:rPr>
              <a:t>Disproportionality Guidance</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285555"/>
                <a:ext cx="10987523" cy="5352551"/>
              </a:xfrm>
            </p:spPr>
            <p:txBody>
              <a:bodyPr vert="horz" lIns="91440" tIns="45720" rIns="91440" bIns="45720" rtlCol="0" anchor="t">
                <a:normAutofit/>
              </a:bodyPr>
              <a:lstStyle/>
              <a:p>
                <a:pPr marL="342900" indent="-342900">
                  <a:buFont typeface="Arial" panose="020B0604020202020204" pitchFamily="34" charset="0"/>
                  <a:buChar char="•"/>
                </a:pPr>
                <a:r>
                  <a:rPr lang="en-US" b="1">
                    <a:solidFill>
                      <a:srgbClr val="010203"/>
                    </a:solidFill>
                    <a:latin typeface="Aptos" panose="020B0004020202020204" pitchFamily="34" charset="0"/>
                  </a:rPr>
                  <a:t>Risk ratio* </a:t>
                </a:r>
                <a:r>
                  <a:rPr lang="en-US">
                    <a:solidFill>
                      <a:srgbClr val="010203"/>
                    </a:solidFill>
                    <a:latin typeface="Aptos" panose="020B0004020202020204" pitchFamily="34" charset="0"/>
                  </a:rPr>
                  <a:t>is a term often used </a:t>
                </a:r>
                <a:r>
                  <a:rPr lang="en-US">
                    <a:latin typeface="Aptos" panose="020B0004020202020204" pitchFamily="34" charset="0"/>
                  </a:rPr>
                  <a:t>to describe the relationship of observed versus expected proportions.</a:t>
                </a:r>
              </a:p>
              <a:p>
                <a:pPr marL="800100" lvl="1" indent="-342900">
                  <a:buFont typeface="Arial" panose="020B0604020202020204" pitchFamily="34" charset="0"/>
                  <a:buChar char="•"/>
                </a:pPr>
                <a:r>
                  <a:rPr lang="en-US">
                    <a:solidFill>
                      <a:srgbClr val="000000"/>
                    </a:solidFill>
                    <a:latin typeface="Aptos" panose="020B0004020202020204" pitchFamily="34" charset="0"/>
                  </a:rPr>
                  <a:t>Calculated by dividing the proportion of MCAS-Alt participants in a particular subgroup by the proportion of students in the same subgroup who take the standard MCAS. </a:t>
                </a:r>
              </a:p>
              <a:p>
                <a:pPr marL="800100" lvl="1" indent="-342900">
                  <a:buFont typeface="Arial" panose="020B0604020202020204" pitchFamily="34" charset="0"/>
                  <a:buChar char="•"/>
                </a:pPr>
                <a:r>
                  <a:rPr lang="en-US">
                    <a:solidFill>
                      <a:srgbClr val="000000"/>
                    </a:solidFill>
                    <a:latin typeface="Aptos" panose="020B0004020202020204" pitchFamily="34" charset="0"/>
                  </a:rPr>
                  <a:t>A risk ratio of 1.0 indicates that the proportion of students in a subgroup who are MCAS-Alt participants is the same as the proportion of students in that subgroup who take the standard MCAS. Therefore, there would be no evidence of disproportionality when the risk ratio is at or very near 1.</a:t>
                </a:r>
              </a:p>
              <a:p>
                <a:pPr marL="342900" indent="-342900">
                  <a:buFont typeface="Arial" panose="020B0604020202020204" pitchFamily="34" charset="0"/>
                  <a:buChar char="•"/>
                </a:pPr>
                <a:r>
                  <a:rPr lang="en-US">
                    <a:solidFill>
                      <a:srgbClr val="010203"/>
                    </a:solidFill>
                    <a:latin typeface="Aptos" panose="020B0004020202020204" pitchFamily="34" charset="0"/>
                  </a:rPr>
                  <a:t>Significantly disproportionality occurs when the risk ratio is </a:t>
                </a:r>
                <a14:m>
                  <m:oMath xmlns:m="http://schemas.openxmlformats.org/officeDocument/2006/math">
                    <m:r>
                      <a:rPr lang="en-US" i="1" smtClean="0">
                        <a:solidFill>
                          <a:srgbClr val="010203"/>
                        </a:solidFill>
                        <a:latin typeface="Cambria Math" panose="02040503050406030204" pitchFamily="18" charset="0"/>
                        <a:ea typeface="Cambria Math" panose="02040503050406030204" pitchFamily="18" charset="0"/>
                        <a:cs typeface="Arial"/>
                      </a:rPr>
                      <m:t>≥</m:t>
                    </m:r>
                    <m:r>
                      <a:rPr lang="en-US" b="0" i="0" smtClean="0">
                        <a:solidFill>
                          <a:srgbClr val="010203"/>
                        </a:solidFill>
                        <a:latin typeface="Cambria Math" panose="02040503050406030204" pitchFamily="18" charset="0"/>
                        <a:ea typeface="Cambria Math" panose="02040503050406030204" pitchFamily="18" charset="0"/>
                        <a:cs typeface="Arial"/>
                      </a:rPr>
                      <m:t>3</m:t>
                    </m:r>
                  </m:oMath>
                </a14:m>
                <a:r>
                  <a:rPr lang="en-US">
                    <a:solidFill>
                      <a:srgbClr val="010203"/>
                    </a:solidFill>
                    <a:latin typeface="Aptos" panose="020B0004020202020204" pitchFamily="34" charset="0"/>
                  </a:rPr>
                  <a:t> times the percent of students that participate in the MCAS-Alt compared to the general assessment.</a:t>
                </a:r>
              </a:p>
              <a:p>
                <a:pPr marL="182880">
                  <a:buClr>
                    <a:schemeClr val="bg2">
                      <a:lumMod val="10000"/>
                    </a:schemeClr>
                  </a:buClr>
                </a:pPr>
                <a:r>
                  <a:rPr lang="en-US" sz="2000">
                    <a:solidFill>
                      <a:srgbClr val="000000"/>
                    </a:solidFill>
                    <a:latin typeface="Aptos" panose="020B0004020202020204" pitchFamily="34" charset="0"/>
                  </a:rPr>
                  <a:t>	*A risk ratio is one method to analyze for disproportionality. Districts may develop their 	own reasonable strategy (e.g., use percentages).</a:t>
                </a:r>
              </a:p>
              <a:p>
                <a:pPr marL="457200" indent="-457200">
                  <a:buClr>
                    <a:schemeClr val="bg2">
                      <a:lumMod val="10000"/>
                    </a:schemeClr>
                  </a:buClr>
                  <a:buFont typeface="Arial" panose="020B0604020202020204" pitchFamily="34" charset="0"/>
                  <a:buChar char="•"/>
                </a:pPr>
                <a:endParaRPr lang="en-US" sz="3200">
                  <a:solidFill>
                    <a:srgbClr val="010203"/>
                  </a:solidFill>
                </a:endParaRPr>
              </a:p>
            </p:txBody>
          </p:sp>
        </mc:Choice>
        <mc:Fallback xmlns="">
          <p:sp>
            <p:nvSpPr>
              <p:cNvPr id="3" name="Text Placeholder 2">
                <a:extLst>
                  <a:ext uri="{FF2B5EF4-FFF2-40B4-BE49-F238E27FC236}">
                    <a16:creationId xmlns:a16="http://schemas.microsoft.com/office/drawing/2014/main" id="{016D24D2-B23A-7E18-05C3-1A77A0F61E79}"/>
                  </a:ext>
                </a:extLst>
              </p:cNvPr>
              <p:cNvSpPr>
                <a:spLocks noGrp="1" noRot="1" noChangeAspect="1" noMove="1" noResize="1" noEditPoints="1" noAdjustHandles="1" noChangeArrowheads="1" noChangeShapeType="1" noTextEdit="1"/>
              </p:cNvSpPr>
              <p:nvPr>
                <p:ph type="body" idx="1"/>
              </p:nvPr>
            </p:nvSpPr>
            <p:spPr>
              <a:xfrm>
                <a:off x="467459" y="1285555"/>
                <a:ext cx="10987523" cy="5352551"/>
              </a:xfrm>
              <a:blipFill>
                <a:blip r:embed="rId2"/>
                <a:stretch>
                  <a:fillRect l="-999" t="-1936" r="-832"/>
                </a:stretch>
              </a:blipFill>
            </p:spPr>
            <p:txBody>
              <a:bodyPr/>
              <a:lstStyle/>
              <a:p>
                <a:r>
                  <a:rPr lang="en-US">
                    <a:noFill/>
                  </a:rPr>
                  <a:t> </a:t>
                </a:r>
              </a:p>
            </p:txBody>
          </p:sp>
        </mc:Fallback>
      </mc:AlternateContent>
    </p:spTree>
    <p:extLst>
      <p:ext uri="{BB962C8B-B14F-4D97-AF65-F5344CB8AC3E}">
        <p14:creationId xmlns:p14="http://schemas.microsoft.com/office/powerpoint/2010/main" val="3820528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50">
                <a:latin typeface="Aptos" panose="020B0004020202020204" pitchFamily="34" charset="0"/>
                <a:cs typeface="Arial"/>
              </a:rPr>
              <a:t>Risk Ratio Formula</a:t>
            </a:r>
          </a:p>
        </p:txBody>
      </p:sp>
      <p:sp>
        <p:nvSpPr>
          <p:cNvPr id="3" name="Text Placeholder 2">
            <a:extLst>
              <a:ext uri="{FF2B5EF4-FFF2-40B4-BE49-F238E27FC236}">
                <a16:creationId xmlns:a16="http://schemas.microsoft.com/office/drawing/2014/main" id="{016D24D2-B23A-7E18-05C3-1A77A0F61E79}"/>
              </a:ext>
              <a:ext uri="{C183D7F6-B498-43B3-948B-1728B52AA6E4}">
                <adec:decorative xmlns:adec="http://schemas.microsoft.com/office/drawing/2017/decorative" val="1"/>
              </a:ext>
            </a:extLst>
          </p:cNvPr>
          <p:cNvSpPr>
            <a:spLocks noGrp="1"/>
          </p:cNvSpPr>
          <p:nvPr>
            <p:ph type="body" idx="1"/>
          </p:nvPr>
        </p:nvSpPr>
        <p:spPr>
          <a:xfrm>
            <a:off x="260650" y="1020536"/>
            <a:ext cx="10987523" cy="5352551"/>
          </a:xfrm>
        </p:spPr>
        <p:txBody>
          <a:bodyPr vert="horz" lIns="91440" tIns="45720" rIns="91440" bIns="45720" rtlCol="0" anchor="t">
            <a:normAutofit/>
          </a:bodyPr>
          <a:lstStyle/>
          <a:p>
            <a:pPr marL="0" indent="0" algn="ctr">
              <a:spcBef>
                <a:spcPts val="0"/>
              </a:spcBef>
              <a:buNone/>
            </a:pPr>
            <a:endParaRPr lang="en-US" sz="2400"/>
          </a:p>
          <a:p>
            <a:pPr marL="0" indent="0" algn="ctr">
              <a:spcBef>
                <a:spcPts val="0"/>
              </a:spcBef>
              <a:buNone/>
            </a:pPr>
            <a:endParaRPr lang="en-US" sz="2400"/>
          </a:p>
          <a:p>
            <a:pPr marL="0" indent="0" algn="ctr">
              <a:spcBef>
                <a:spcPts val="0"/>
              </a:spcBef>
              <a:buNone/>
            </a:pPr>
            <a:endParaRPr lang="en-US" sz="2400"/>
          </a:p>
          <a:p>
            <a:pPr>
              <a:buClr>
                <a:schemeClr val="bg2">
                  <a:lumMod val="10000"/>
                </a:schemeClr>
              </a:buClr>
            </a:pPr>
            <a:endParaRPr lang="en-US" sz="3200">
              <a:solidFill>
                <a:srgbClr val="010203"/>
              </a:solidFill>
            </a:endParaRPr>
          </a:p>
        </p:txBody>
      </p:sp>
      <p:sp>
        <p:nvSpPr>
          <p:cNvPr id="5" name="Rectangle 1">
            <a:extLst>
              <a:ext uri="{FF2B5EF4-FFF2-40B4-BE49-F238E27FC236}">
                <a16:creationId xmlns:a16="http://schemas.microsoft.com/office/drawing/2014/main" id="{EFAF86E7-6567-497B-07E6-6B5F4F128BD3}"/>
              </a:ext>
              <a:ext uri="{C183D7F6-B498-43B3-948B-1728B52AA6E4}">
                <adec:decorative xmlns:adec="http://schemas.microsoft.com/office/drawing/2017/decorative" val="1"/>
              </a:ext>
            </a:extLst>
          </p:cNvPr>
          <p:cNvSpPr>
            <a:spLocks noChangeArrowheads="1"/>
          </p:cNvSpPr>
          <p:nvPr/>
        </p:nvSpPr>
        <p:spPr bwMode="auto">
          <a:xfrm>
            <a:off x="467459" y="982397"/>
            <a:ext cx="89903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0B0004020202020204" pitchFamily="34" charset="0"/>
                <a:ea typeface="MS Mincho" panose="02020609040205080304" pitchFamily="49" charset="-128"/>
                <a:cs typeface="Arial" panose="020B0604020202020204" pitchFamily="34" charset="0"/>
              </a:rPr>
              <a:t>Illustration of MCAS-Alt and Standard MCAS Test Proportions for a Subgroup </a:t>
            </a:r>
            <a:endParaRPr kumimoji="0" lang="en-US" altLang="en-US" sz="28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2D689723-8B7F-0A98-083D-CA757FA60AE6}"/>
              </a:ext>
            </a:extLst>
          </p:cNvPr>
          <p:cNvGraphicFramePr>
            <a:graphicFrameLocks noGrp="1"/>
          </p:cNvGraphicFramePr>
          <p:nvPr>
            <p:extLst>
              <p:ext uri="{D42A27DB-BD31-4B8C-83A1-F6EECF244321}">
                <p14:modId xmlns:p14="http://schemas.microsoft.com/office/powerpoint/2010/main" val="428704662"/>
              </p:ext>
            </p:extLst>
          </p:nvPr>
        </p:nvGraphicFramePr>
        <p:xfrm>
          <a:off x="467459" y="1389869"/>
          <a:ext cx="8119494" cy="2926087"/>
        </p:xfrm>
        <a:graphic>
          <a:graphicData uri="http://schemas.openxmlformats.org/drawingml/2006/table">
            <a:tbl>
              <a:tblPr firstRow="1" bandRow="1">
                <a:tableStyleId>{5C22544A-7EE6-4342-B048-85BDC9FD1C3A}</a:tableStyleId>
              </a:tblPr>
              <a:tblGrid>
                <a:gridCol w="2706498">
                  <a:extLst>
                    <a:ext uri="{9D8B030D-6E8A-4147-A177-3AD203B41FA5}">
                      <a16:colId xmlns:a16="http://schemas.microsoft.com/office/drawing/2014/main" val="822008959"/>
                    </a:ext>
                  </a:extLst>
                </a:gridCol>
                <a:gridCol w="2706498">
                  <a:extLst>
                    <a:ext uri="{9D8B030D-6E8A-4147-A177-3AD203B41FA5}">
                      <a16:colId xmlns:a16="http://schemas.microsoft.com/office/drawing/2014/main" val="2301154609"/>
                    </a:ext>
                  </a:extLst>
                </a:gridCol>
                <a:gridCol w="2706498">
                  <a:extLst>
                    <a:ext uri="{9D8B030D-6E8A-4147-A177-3AD203B41FA5}">
                      <a16:colId xmlns:a16="http://schemas.microsoft.com/office/drawing/2014/main" val="1000666102"/>
                    </a:ext>
                  </a:extLst>
                </a:gridCol>
              </a:tblGrid>
              <a:tr h="812626">
                <a:tc>
                  <a:txBody>
                    <a:bodyPr/>
                    <a:lstStyle/>
                    <a:p>
                      <a:endParaRPr lang="en-US" sz="2000">
                        <a:latin typeface="Aptos" panose="020B0004020202020204" pitchFamily="34" charset="0"/>
                      </a:endParaRPr>
                    </a:p>
                  </a:txBody>
                  <a:tcPr/>
                </a:tc>
                <a:tc>
                  <a:txBody>
                    <a:bodyPr/>
                    <a:lstStyle/>
                    <a:p>
                      <a:pPr algn="ctr"/>
                      <a:r>
                        <a:rPr lang="en-US" sz="2000">
                          <a:latin typeface="Aptos"/>
                        </a:rPr>
                        <a:t>MCAS-Alt Participants</a:t>
                      </a:r>
                    </a:p>
                  </a:txBody>
                  <a:tcPr/>
                </a:tc>
                <a:tc>
                  <a:txBody>
                    <a:bodyPr/>
                    <a:lstStyle/>
                    <a:p>
                      <a:pPr algn="ctr"/>
                      <a:r>
                        <a:rPr lang="en-US" sz="2000">
                          <a:latin typeface="Aptos"/>
                        </a:rPr>
                        <a:t>Standard MCAS test participants</a:t>
                      </a:r>
                    </a:p>
                  </a:txBody>
                  <a:tcPr/>
                </a:tc>
                <a:extLst>
                  <a:ext uri="{0D108BD9-81ED-4DB2-BD59-A6C34878D82A}">
                    <a16:rowId xmlns:a16="http://schemas.microsoft.com/office/drawing/2014/main" val="3070215085"/>
                  </a:ext>
                </a:extLst>
              </a:tr>
              <a:tr h="470807">
                <a:tc>
                  <a:txBody>
                    <a:bodyPr/>
                    <a:lstStyle/>
                    <a:p>
                      <a:r>
                        <a:rPr lang="en-US" sz="2000">
                          <a:latin typeface="Aptos"/>
                        </a:rPr>
                        <a:t>Subgroup</a:t>
                      </a:r>
                    </a:p>
                  </a:txBody>
                  <a:tcPr/>
                </a:tc>
                <a:tc>
                  <a:txBody>
                    <a:bodyPr/>
                    <a:lstStyle/>
                    <a:p>
                      <a:pPr algn="ctr"/>
                      <a:r>
                        <a:rPr lang="en-US" sz="2000">
                          <a:latin typeface="Aptos"/>
                        </a:rPr>
                        <a:t>148</a:t>
                      </a:r>
                    </a:p>
                  </a:txBody>
                  <a:tcPr/>
                </a:tc>
                <a:tc>
                  <a:txBody>
                    <a:bodyPr/>
                    <a:lstStyle/>
                    <a:p>
                      <a:pPr algn="ctr"/>
                      <a:r>
                        <a:rPr lang="en-US" sz="2000">
                          <a:latin typeface="Aptos"/>
                        </a:rPr>
                        <a:t>15,000</a:t>
                      </a:r>
                    </a:p>
                  </a:txBody>
                  <a:tcPr/>
                </a:tc>
                <a:extLst>
                  <a:ext uri="{0D108BD9-81ED-4DB2-BD59-A6C34878D82A}">
                    <a16:rowId xmlns:a16="http://schemas.microsoft.com/office/drawing/2014/main" val="2908519209"/>
                  </a:ext>
                </a:extLst>
              </a:tr>
              <a:tr h="470807">
                <a:tc>
                  <a:txBody>
                    <a:bodyPr/>
                    <a:lstStyle/>
                    <a:p>
                      <a:r>
                        <a:rPr lang="en-US" sz="2000">
                          <a:latin typeface="Aptos"/>
                        </a:rPr>
                        <a:t>Non subgroup</a:t>
                      </a:r>
                    </a:p>
                  </a:txBody>
                  <a:tcPr/>
                </a:tc>
                <a:tc>
                  <a:txBody>
                    <a:bodyPr/>
                    <a:lstStyle/>
                    <a:p>
                      <a:pPr algn="ctr"/>
                      <a:r>
                        <a:rPr lang="en-US" sz="2000">
                          <a:latin typeface="Aptos"/>
                        </a:rPr>
                        <a:t>302</a:t>
                      </a:r>
                    </a:p>
                  </a:txBody>
                  <a:tcPr/>
                </a:tc>
                <a:tc>
                  <a:txBody>
                    <a:bodyPr/>
                    <a:lstStyle/>
                    <a:p>
                      <a:pPr algn="ctr"/>
                      <a:r>
                        <a:rPr lang="en-US" sz="2000">
                          <a:latin typeface="Aptos"/>
                        </a:rPr>
                        <a:t>35,000</a:t>
                      </a:r>
                    </a:p>
                  </a:txBody>
                  <a:tcPr/>
                </a:tc>
                <a:extLst>
                  <a:ext uri="{0D108BD9-81ED-4DB2-BD59-A6C34878D82A}">
                    <a16:rowId xmlns:a16="http://schemas.microsoft.com/office/drawing/2014/main" val="1970087074"/>
                  </a:ext>
                </a:extLst>
              </a:tr>
              <a:tr h="470807">
                <a:tc>
                  <a:txBody>
                    <a:bodyPr/>
                    <a:lstStyle/>
                    <a:p>
                      <a:r>
                        <a:rPr lang="en-US" sz="2000">
                          <a:latin typeface="Aptos"/>
                        </a:rPr>
                        <a:t>Total</a:t>
                      </a:r>
                    </a:p>
                  </a:txBody>
                  <a:tcPr/>
                </a:tc>
                <a:tc>
                  <a:txBody>
                    <a:bodyPr/>
                    <a:lstStyle/>
                    <a:p>
                      <a:pPr algn="ctr"/>
                      <a:r>
                        <a:rPr lang="en-US" sz="2000">
                          <a:latin typeface="Aptos"/>
                        </a:rPr>
                        <a:t>450</a:t>
                      </a:r>
                    </a:p>
                  </a:txBody>
                  <a:tcPr/>
                </a:tc>
                <a:tc>
                  <a:txBody>
                    <a:bodyPr/>
                    <a:lstStyle/>
                    <a:p>
                      <a:pPr algn="ctr"/>
                      <a:r>
                        <a:rPr lang="en-US" sz="2000">
                          <a:latin typeface="Aptos"/>
                        </a:rPr>
                        <a:t>50,000</a:t>
                      </a:r>
                    </a:p>
                  </a:txBody>
                  <a:tcPr/>
                </a:tc>
                <a:extLst>
                  <a:ext uri="{0D108BD9-81ED-4DB2-BD59-A6C34878D82A}">
                    <a16:rowId xmlns:a16="http://schemas.microsoft.com/office/drawing/2014/main" val="77189986"/>
                  </a:ext>
                </a:extLst>
              </a:tr>
              <a:tr h="681727">
                <a:tc>
                  <a:txBody>
                    <a:bodyPr/>
                    <a:lstStyle/>
                    <a:p>
                      <a:r>
                        <a:rPr lang="en-US" sz="2000">
                          <a:latin typeface="Aptos"/>
                        </a:rPr>
                        <a:t>Subgroup Proportions (%)</a:t>
                      </a:r>
                    </a:p>
                  </a:txBody>
                  <a:tcPr/>
                </a:tc>
                <a:tc>
                  <a:txBody>
                    <a:bodyPr/>
                    <a:lstStyle/>
                    <a:p>
                      <a:pPr algn="ctr"/>
                      <a:r>
                        <a:rPr lang="en-US" sz="2000">
                          <a:latin typeface="Aptos"/>
                        </a:rPr>
                        <a:t>32.9%</a:t>
                      </a:r>
                    </a:p>
                  </a:txBody>
                  <a:tcPr/>
                </a:tc>
                <a:tc>
                  <a:txBody>
                    <a:bodyPr/>
                    <a:lstStyle/>
                    <a:p>
                      <a:pPr algn="ctr"/>
                      <a:r>
                        <a:rPr lang="en-US" sz="2000">
                          <a:latin typeface="Aptos"/>
                        </a:rPr>
                        <a:t>30.0%</a:t>
                      </a:r>
                    </a:p>
                  </a:txBody>
                  <a:tcPr/>
                </a:tc>
                <a:extLst>
                  <a:ext uri="{0D108BD9-81ED-4DB2-BD59-A6C34878D82A}">
                    <a16:rowId xmlns:a16="http://schemas.microsoft.com/office/drawing/2014/main" val="1045506830"/>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A7FC53-D88B-6C85-3264-541769969C6A}"/>
                  </a:ext>
                </a:extLst>
              </p:cNvPr>
              <p:cNvSpPr txBox="1"/>
              <p:nvPr/>
            </p:nvSpPr>
            <p:spPr>
              <a:xfrm>
                <a:off x="376264" y="4308622"/>
                <a:ext cx="11348277" cy="20524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Risk ratio: </a:t>
                </a: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This is simply calculated by dividing the proportion of Subgroup MCAS-Alt participants by the proportion of subgroup students who are non-participants. Drawing from the previous example, the calculation is as follows: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𝑃𝑟𝑜𝑝𝑜𝑟𝑡𝑖𝑜𝑛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𝑜𝑓</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𝑠𝑢𝑏𝑔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𝑟𝑜𝑢𝑝</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𝑃𝑎𝑟𝑡𝑖𝑐𝑖𝑝𝑎𝑛𝑡𝑠</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𝑃𝑟𝑜𝑝𝑜𝑟𝑡𝑖𝑜𝑛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𝑜𝑓</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𝑠𝑢𝑏𝑔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𝑟𝑜𝑢𝑝</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𝑁𝑜𝑛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𝑃𝑎𝑟𝑡𝑖𝑐𝑖𝑝𝑎𝑛𝑡𝑠</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32.9</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30.0</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1.10</m:t>
                      </m:r>
                    </m:oMath>
                  </m:oMathPara>
                </a14:m>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In the example above, a risk ratio of 1.10 does not represent significant disproportionality.</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mc:Choice>
        <mc:Fallback xmlns="">
          <p:sp>
            <p:nvSpPr>
              <p:cNvPr id="8" name="TextBox 7">
                <a:extLst>
                  <a:ext uri="{FF2B5EF4-FFF2-40B4-BE49-F238E27FC236}">
                    <a16:creationId xmlns:a16="http://schemas.microsoft.com/office/drawing/2014/main" id="{94A7FC53-D88B-6C85-3264-541769969C6A}"/>
                  </a:ext>
                </a:extLst>
              </p:cNvPr>
              <p:cNvSpPr txBox="1">
                <a:spLocks noRot="1" noChangeAspect="1" noMove="1" noResize="1" noEditPoints="1" noAdjustHandles="1" noChangeArrowheads="1" noChangeShapeType="1" noTextEdit="1"/>
              </p:cNvSpPr>
              <p:nvPr/>
            </p:nvSpPr>
            <p:spPr>
              <a:xfrm>
                <a:off x="376264" y="4308622"/>
                <a:ext cx="11348277" cy="2052485"/>
              </a:xfrm>
              <a:prstGeom prst="rect">
                <a:avLst/>
              </a:prstGeom>
              <a:blipFill>
                <a:blip r:embed="rId2"/>
                <a:stretch>
                  <a:fillRect l="-484" t="-1786" r="-430" b="-4167"/>
                </a:stretch>
              </a:blipFill>
            </p:spPr>
            <p:txBody>
              <a:bodyPr/>
              <a:lstStyle/>
              <a:p>
                <a:r>
                  <a:rPr lang="en-US">
                    <a:noFill/>
                  </a:rPr>
                  <a:t> </a:t>
                </a:r>
              </a:p>
            </p:txBody>
          </p:sp>
        </mc:Fallback>
      </mc:AlternateContent>
    </p:spTree>
    <p:extLst>
      <p:ext uri="{BB962C8B-B14F-4D97-AF65-F5344CB8AC3E}">
        <p14:creationId xmlns:p14="http://schemas.microsoft.com/office/powerpoint/2010/main" val="412213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8" y="417608"/>
            <a:ext cx="10987523" cy="800642"/>
          </a:xfrm>
        </p:spPr>
        <p:txBody>
          <a:bodyPr>
            <a:normAutofit/>
          </a:bodyPr>
          <a:lstStyle/>
          <a:p>
            <a:r>
              <a:rPr lang="en-US" sz="3950">
                <a:latin typeface="Aptos" panose="020B0004020202020204" pitchFamily="34" charset="0"/>
                <a:cs typeface="Arial"/>
                <a:hlinkClick r:id="rId2"/>
              </a:rPr>
              <a:t>Worksheet to Calculate Risk Ratio</a:t>
            </a:r>
            <a:endParaRPr lang="en-US" sz="3950">
              <a:latin typeface="Aptos" panose="020B0004020202020204" pitchFamily="34" charset="0"/>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0" y="1218250"/>
            <a:ext cx="3621741" cy="5352551"/>
          </a:xfrm>
        </p:spPr>
        <p:txBody>
          <a:bodyPr vert="horz" lIns="91440" tIns="45720" rIns="91440" bIns="45720" rtlCol="0" anchor="t">
            <a:normAutofit/>
          </a:bodyPr>
          <a:lstStyle/>
          <a:p>
            <a:pPr marL="0" indent="0" algn="ctr">
              <a:spcBef>
                <a:spcPts val="0"/>
              </a:spcBef>
              <a:buNone/>
            </a:pPr>
            <a:endParaRPr lang="en-US" sz="2400">
              <a:latin typeface="Aptos" panose="020B0004020202020204" pitchFamily="34" charset="0"/>
            </a:endParaRPr>
          </a:p>
          <a:p>
            <a:pPr marL="182880" indent="-182880">
              <a:lnSpc>
                <a:spcPct val="100000"/>
              </a:lnSpc>
              <a:spcBef>
                <a:spcPts val="600"/>
              </a:spcBef>
              <a:spcAft>
                <a:spcPts val="600"/>
              </a:spcAft>
              <a:buClr>
                <a:schemeClr val="bg2">
                  <a:lumMod val="10000"/>
                </a:schemeClr>
              </a:buClr>
              <a:buFont typeface="Arial" panose="020B0604020202020204" pitchFamily="34" charset="0"/>
              <a:buChar char="•"/>
            </a:pPr>
            <a:r>
              <a:rPr lang="en-US" sz="2400">
                <a:solidFill>
                  <a:srgbClr val="010203"/>
                </a:solidFill>
                <a:latin typeface="Aptos" panose="020B0004020202020204" pitchFamily="34" charset="0"/>
              </a:rPr>
              <a:t>Districts can use the risk ratio template worksheet to help determine if disproportionality exists.</a:t>
            </a:r>
          </a:p>
          <a:p>
            <a:pPr marL="182880" indent="-182880">
              <a:lnSpc>
                <a:spcPct val="100000"/>
              </a:lnSpc>
              <a:spcBef>
                <a:spcPts val="600"/>
              </a:spcBef>
              <a:spcAft>
                <a:spcPts val="600"/>
              </a:spcAft>
              <a:buClr>
                <a:schemeClr val="bg2">
                  <a:lumMod val="10000"/>
                </a:schemeClr>
              </a:buClr>
              <a:buFont typeface="Arial" panose="020B0604020202020204" pitchFamily="34" charset="0"/>
              <a:buChar char="•"/>
            </a:pPr>
            <a:r>
              <a:rPr lang="en-US" sz="2400">
                <a:solidFill>
                  <a:srgbClr val="010203"/>
                </a:solidFill>
                <a:latin typeface="Aptos" panose="020B0004020202020204" pitchFamily="34" charset="0"/>
              </a:rPr>
              <a:t>District staff members will enter their MCAS-Alt and MCAS participation data in the highlighted yellow cells.</a:t>
            </a:r>
          </a:p>
          <a:p>
            <a:pPr marL="285750" indent="-285750">
              <a:lnSpc>
                <a:spcPct val="100000"/>
              </a:lnSpc>
              <a:spcBef>
                <a:spcPts val="600"/>
              </a:spcBef>
              <a:buClr>
                <a:schemeClr val="bg2">
                  <a:lumMod val="10000"/>
                </a:schemeClr>
              </a:buClr>
              <a:buFont typeface="Arial" panose="020B0604020202020204" pitchFamily="34" charset="0"/>
              <a:buChar char="•"/>
            </a:pPr>
            <a:endParaRPr lang="en-US" sz="1600">
              <a:solidFill>
                <a:srgbClr val="010203"/>
              </a:solidFill>
            </a:endParaRPr>
          </a:p>
        </p:txBody>
      </p:sp>
      <p:pic>
        <p:nvPicPr>
          <p:cNvPr id="5" name="Picture 4" descr="Screenshot of worksheet used to calculate risk ratio.">
            <a:hlinkClick r:id="rId3"/>
            <a:extLst>
              <a:ext uri="{FF2B5EF4-FFF2-40B4-BE49-F238E27FC236}">
                <a16:creationId xmlns:a16="http://schemas.microsoft.com/office/drawing/2014/main" id="{4A81483F-8016-951C-4A10-A4A1A332D4A5}"/>
              </a:ext>
            </a:extLst>
          </p:cNvPr>
          <p:cNvPicPr>
            <a:picLocks noChangeAspect="1"/>
          </p:cNvPicPr>
          <p:nvPr/>
        </p:nvPicPr>
        <p:blipFill>
          <a:blip r:embed="rId4"/>
          <a:stretch>
            <a:fillRect/>
          </a:stretch>
        </p:blipFill>
        <p:spPr>
          <a:xfrm>
            <a:off x="3621741" y="1503014"/>
            <a:ext cx="8020064" cy="4136736"/>
          </a:xfrm>
          <a:prstGeom prst="rect">
            <a:avLst/>
          </a:prstGeom>
        </p:spPr>
      </p:pic>
      <p:sp>
        <p:nvSpPr>
          <p:cNvPr id="6" name="TextBox 5">
            <a:extLst>
              <a:ext uri="{FF2B5EF4-FFF2-40B4-BE49-F238E27FC236}">
                <a16:creationId xmlns:a16="http://schemas.microsoft.com/office/drawing/2014/main" id="{303F8BF2-E54C-9E7F-2BA1-AF091956BBB8}"/>
              </a:ext>
            </a:extLst>
          </p:cNvPr>
          <p:cNvSpPr txBox="1"/>
          <p:nvPr/>
        </p:nvSpPr>
        <p:spPr>
          <a:xfrm>
            <a:off x="3384331" y="5735943"/>
            <a:ext cx="72731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sng" strike="noStrike" kern="1200" cap="none" spc="0" normalizeH="0" baseline="0" noProof="0">
                <a:ln>
                  <a:noFill/>
                </a:ln>
                <a:solidFill>
                  <a:srgbClr val="0056B3"/>
                </a:solidFill>
                <a:effectLst/>
                <a:highlight>
                  <a:srgbClr val="FFFFFF"/>
                </a:highlight>
                <a:uLnTx/>
                <a:uFillTx/>
                <a:latin typeface="-apple-system"/>
                <a:ea typeface="+mn-ea"/>
                <a:cs typeface="+mn-cs"/>
                <a:hlinkClick r:id="rId2"/>
              </a:rPr>
              <a:t>Sample Formula Worksheet to Calculate Disproportionality Risk Ratio </a:t>
            </a:r>
            <a:endParaRPr kumimoji="0" lang="en-US" sz="1800" b="0" i="0" u="none" strike="noStrike" kern="1200" cap="none" spc="0" normalizeH="0" baseline="0" noProof="0">
              <a:ln>
                <a:noFill/>
              </a:ln>
              <a:solidFill>
                <a:srgbClr val="212529"/>
              </a:solidFill>
              <a:effectLst/>
              <a:highlight>
                <a:srgbClr val="FFFFFF"/>
              </a:highlight>
              <a:uLnTx/>
              <a:uFillTx/>
              <a:latin typeface="-apple-system"/>
              <a:ea typeface="+mn-ea"/>
              <a:cs typeface="+mn-cs"/>
            </a:endParaRPr>
          </a:p>
        </p:txBody>
      </p:sp>
    </p:spTree>
    <p:extLst>
      <p:ext uri="{BB962C8B-B14F-4D97-AF65-F5344CB8AC3E}">
        <p14:creationId xmlns:p14="http://schemas.microsoft.com/office/powerpoint/2010/main" val="57062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a:latin typeface="Aptos" panose="020B0004020202020204" pitchFamily="34" charset="0"/>
              </a:rPr>
              <a:t>3. Evaluating Disproportionality Data for MCAS-ALT and Developing a Local Action Plan</a:t>
            </a:r>
          </a:p>
        </p:txBody>
      </p:sp>
    </p:spTree>
    <p:extLst>
      <p:ext uri="{BB962C8B-B14F-4D97-AF65-F5344CB8AC3E}">
        <p14:creationId xmlns:p14="http://schemas.microsoft.com/office/powerpoint/2010/main" val="298528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01638-A8D7-A645-4815-D987D6E2261D}"/>
              </a:ext>
            </a:extLst>
          </p:cNvPr>
          <p:cNvSpPr>
            <a:spLocks noGrp="1"/>
          </p:cNvSpPr>
          <p:nvPr>
            <p:ph type="title" idx="4294967295"/>
          </p:nvPr>
        </p:nvSpPr>
        <p:spPr>
          <a:xfrm>
            <a:off x="437743" y="277576"/>
            <a:ext cx="11439931" cy="1042988"/>
          </a:xfrm>
        </p:spPr>
        <p:txBody>
          <a:bodyPr>
            <a:normAutofit fontScale="90000"/>
          </a:bodyPr>
          <a:lstStyle/>
          <a:p>
            <a:r>
              <a:rPr lang="en-US" sz="3800">
                <a:solidFill>
                  <a:srgbClr val="4948B6"/>
                </a:solidFill>
                <a:latin typeface="Aptos" panose="020B0004020202020204" pitchFamily="34" charset="0"/>
              </a:rPr>
              <a:t>Questions to Guide MCAS-Alt Disproportionality Discussion</a:t>
            </a:r>
          </a:p>
        </p:txBody>
      </p:sp>
      <p:sp>
        <p:nvSpPr>
          <p:cNvPr id="5" name="TextBox 4">
            <a:extLst>
              <a:ext uri="{FF2B5EF4-FFF2-40B4-BE49-F238E27FC236}">
                <a16:creationId xmlns:a16="http://schemas.microsoft.com/office/drawing/2014/main" id="{5661D508-4CDE-4328-B0C6-9127E32B6A02}"/>
              </a:ext>
            </a:extLst>
          </p:cNvPr>
          <p:cNvSpPr txBox="1"/>
          <p:nvPr/>
        </p:nvSpPr>
        <p:spPr>
          <a:xfrm>
            <a:off x="404405" y="1320564"/>
            <a:ext cx="11473270" cy="4998804"/>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Is the number of students in the identified group large enough to have a valid result?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For example, in very small districts, the number of students in some subgroups may be so small that even one or two students in a subgroup may have a substantial effect on the results. </a:t>
            </a:r>
          </a:p>
          <a:p>
            <a:pPr marL="342900" marR="0" lvl="0"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600" b="1"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Is there a plausible reason to have the disproportionality? </a:t>
            </a:r>
          </a:p>
          <a:p>
            <a:pPr marL="800100"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For example, if the number of students in a subgroup in the district is small but there is one family in the district in that subgroup that has three students taking the MCAS-Alt, there may appear to be disproportionality, but it could be justified. </a:t>
            </a:r>
          </a:p>
          <a:p>
            <a:pPr marL="342900" marR="0" lvl="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1"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Is the disproportionality significant and is there a need to address it?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10203"/>
                </a:solidFill>
                <a:effectLst/>
                <a:uLnTx/>
                <a:uFillTx/>
                <a:latin typeface="Aptos" panose="020B0004020202020204" pitchFamily="34" charset="0"/>
                <a:ea typeface="+mn-ea"/>
                <a:cs typeface="Arial" panose="020B0604020202020204" pitchFamily="34" charset="0"/>
              </a:rPr>
              <a:t>For example, if the risk ratio is 1.5%, it may not be significant, but a risk ratio of 3.0% may warrant further investigation. </a:t>
            </a:r>
          </a:p>
        </p:txBody>
      </p:sp>
    </p:spTree>
    <p:extLst>
      <p:ext uri="{BB962C8B-B14F-4D97-AF65-F5344CB8AC3E}">
        <p14:creationId xmlns:p14="http://schemas.microsoft.com/office/powerpoint/2010/main" val="1866000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51F55-E50F-1300-291D-36899B9EEA39}"/>
              </a:ext>
            </a:extLst>
          </p:cNvPr>
          <p:cNvSpPr>
            <a:spLocks noGrp="1"/>
          </p:cNvSpPr>
          <p:nvPr>
            <p:ph sz="half" idx="4294967295"/>
          </p:nvPr>
        </p:nvSpPr>
        <p:spPr>
          <a:xfrm>
            <a:off x="415635" y="1254034"/>
            <a:ext cx="11363409" cy="5191432"/>
          </a:xfrm>
        </p:spPr>
        <p:txBody>
          <a:bodyPr vert="horz" lIns="91440" tIns="45720" rIns="91440" bIns="45720" rtlCol="0" anchor="t">
            <a:normAutofit/>
          </a:bodyPr>
          <a:lstStyle/>
          <a:p>
            <a:r>
              <a:rPr lang="en-US" sz="3400">
                <a:latin typeface="Aptos" panose="020B0004020202020204" pitchFamily="34" charset="0"/>
              </a:rPr>
              <a:t>What root cause may be contributing to this disproportionality?</a:t>
            </a:r>
          </a:p>
          <a:p>
            <a:pPr lvl="1">
              <a:spcAft>
                <a:spcPts val="600"/>
              </a:spcAft>
            </a:pPr>
            <a:r>
              <a:rPr lang="en-US" sz="2600">
                <a:latin typeface="Aptos" panose="020B0004020202020204" pitchFamily="34" charset="0"/>
              </a:rPr>
              <a:t>Identify factors contributing to significant disproportionality, such as:</a:t>
            </a:r>
          </a:p>
          <a:p>
            <a:pPr lvl="2">
              <a:spcAft>
                <a:spcPts val="600"/>
              </a:spcAft>
            </a:pPr>
            <a:r>
              <a:rPr lang="en-US" sz="2200">
                <a:latin typeface="Aptos" panose="020B0004020202020204" pitchFamily="34" charset="0"/>
              </a:rPr>
              <a:t>Are IEP Teams considering using special access accommodations for students before assigning the MCAS-Alt?</a:t>
            </a:r>
          </a:p>
          <a:p>
            <a:pPr lvl="2">
              <a:spcAft>
                <a:spcPts val="600"/>
              </a:spcAft>
            </a:pPr>
            <a:r>
              <a:rPr lang="en-US" sz="2200">
                <a:latin typeface="Aptos" panose="020B0004020202020204" pitchFamily="34" charset="0"/>
              </a:rPr>
              <a:t>Do students in your school qualify to participate in the alternate assessment based on the new eligibility criteria?</a:t>
            </a:r>
          </a:p>
          <a:p>
            <a:pPr lvl="2">
              <a:spcAft>
                <a:spcPts val="600"/>
              </a:spcAft>
            </a:pPr>
            <a:r>
              <a:rPr lang="en-US" sz="2200">
                <a:latin typeface="Aptos" panose="020B0004020202020204" pitchFamily="34" charset="0"/>
              </a:rPr>
              <a:t>Are IEP Teams considering how economic, cultural, or linguistic barriers may affect their process? </a:t>
            </a:r>
          </a:p>
        </p:txBody>
      </p:sp>
      <p:sp>
        <p:nvSpPr>
          <p:cNvPr id="3" name="Title 2">
            <a:extLst>
              <a:ext uri="{FF2B5EF4-FFF2-40B4-BE49-F238E27FC236}">
                <a16:creationId xmlns:a16="http://schemas.microsoft.com/office/drawing/2014/main" id="{D98146E0-50CC-0281-22B3-2D157848481B}"/>
              </a:ext>
            </a:extLst>
          </p:cNvPr>
          <p:cNvSpPr>
            <a:spLocks noGrp="1"/>
          </p:cNvSpPr>
          <p:nvPr>
            <p:ph type="title" idx="4294967295"/>
          </p:nvPr>
        </p:nvSpPr>
        <p:spPr>
          <a:xfrm>
            <a:off x="531628" y="412534"/>
            <a:ext cx="10509752" cy="948171"/>
          </a:xfrm>
        </p:spPr>
        <p:txBody>
          <a:bodyPr>
            <a:normAutofit/>
          </a:bodyPr>
          <a:lstStyle/>
          <a:p>
            <a:r>
              <a:rPr lang="en-US">
                <a:solidFill>
                  <a:srgbClr val="4948B6"/>
                </a:solidFill>
                <a:latin typeface="Aptos" panose="020B0004020202020204" pitchFamily="34" charset="0"/>
              </a:rPr>
              <a:t>Causes and Action Plan  </a:t>
            </a:r>
          </a:p>
        </p:txBody>
      </p:sp>
    </p:spTree>
    <p:extLst>
      <p:ext uri="{BB962C8B-B14F-4D97-AF65-F5344CB8AC3E}">
        <p14:creationId xmlns:p14="http://schemas.microsoft.com/office/powerpoint/2010/main" val="642089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51F55-E50F-1300-291D-36899B9EEA39}"/>
              </a:ext>
            </a:extLst>
          </p:cNvPr>
          <p:cNvSpPr>
            <a:spLocks noGrp="1"/>
          </p:cNvSpPr>
          <p:nvPr>
            <p:ph sz="half" idx="4294967295"/>
          </p:nvPr>
        </p:nvSpPr>
        <p:spPr>
          <a:xfrm>
            <a:off x="415636" y="1254034"/>
            <a:ext cx="11195990" cy="4922929"/>
          </a:xfrm>
        </p:spPr>
        <p:txBody>
          <a:bodyPr vert="horz" lIns="91440" tIns="45720" rIns="91440" bIns="45720" rtlCol="0" anchor="t">
            <a:normAutofit lnSpcReduction="10000"/>
          </a:bodyPr>
          <a:lstStyle/>
          <a:p>
            <a:r>
              <a:rPr lang="en-US" sz="3400">
                <a:latin typeface="Aptos" panose="020B0004020202020204" pitchFamily="34" charset="0"/>
              </a:rPr>
              <a:t>Conduct a review of Policies, Practices, and Procedures (PPP)</a:t>
            </a:r>
          </a:p>
          <a:p>
            <a:pPr lvl="1"/>
            <a:r>
              <a:rPr lang="en-US">
                <a:latin typeface="Aptos" panose="020B0004020202020204" pitchFamily="34" charset="0"/>
                <a:cs typeface="Arial"/>
              </a:rPr>
              <a:t>Based on responses to the root cause questions, how can staff review the PPPs? </a:t>
            </a:r>
          </a:p>
          <a:p>
            <a:r>
              <a:rPr lang="en-US" sz="3400">
                <a:latin typeface="Aptos" panose="020B0004020202020204" pitchFamily="34" charset="0"/>
              </a:rPr>
              <a:t>What timeline makes sense for the school?</a:t>
            </a:r>
          </a:p>
          <a:p>
            <a:pPr lvl="1"/>
            <a:r>
              <a:rPr lang="en-US" sz="3000">
                <a:latin typeface="Aptos" panose="020B0004020202020204" pitchFamily="34" charset="0"/>
              </a:rPr>
              <a:t>Two school years to achieve a desired goal to reduce disproportionality overtime. </a:t>
            </a:r>
          </a:p>
          <a:p>
            <a:pPr lvl="1"/>
            <a:r>
              <a:rPr lang="en-US" sz="3000">
                <a:latin typeface="Aptos" panose="020B0004020202020204" pitchFamily="34" charset="0"/>
              </a:rPr>
              <a:t>Year 1 – revise procedures and policies and train staff</a:t>
            </a:r>
          </a:p>
          <a:p>
            <a:pPr lvl="1"/>
            <a:r>
              <a:rPr lang="en-US" sz="3000">
                <a:latin typeface="Aptos" panose="020B0004020202020204" pitchFamily="34" charset="0"/>
              </a:rPr>
              <a:t>Year 2 – continue to implement procedures and evaluate if disproportionality has reduced</a:t>
            </a:r>
          </a:p>
          <a:p>
            <a:pPr lvl="2"/>
            <a:r>
              <a:rPr lang="en-US" sz="2600">
                <a:latin typeface="Aptos" panose="020B0004020202020204" pitchFamily="34" charset="0"/>
              </a:rPr>
              <a:t>Continue to train staff and revise procedures, if necessary.</a:t>
            </a:r>
          </a:p>
          <a:p>
            <a:pPr lvl="1"/>
            <a:endParaRPr lang="en-US" sz="3000"/>
          </a:p>
        </p:txBody>
      </p:sp>
      <p:sp>
        <p:nvSpPr>
          <p:cNvPr id="3" name="Title 2">
            <a:extLst>
              <a:ext uri="{FF2B5EF4-FFF2-40B4-BE49-F238E27FC236}">
                <a16:creationId xmlns:a16="http://schemas.microsoft.com/office/drawing/2014/main" id="{D98146E0-50CC-0281-22B3-2D157848481B}"/>
              </a:ext>
            </a:extLst>
          </p:cNvPr>
          <p:cNvSpPr>
            <a:spLocks noGrp="1"/>
          </p:cNvSpPr>
          <p:nvPr>
            <p:ph type="title" idx="4294967295"/>
          </p:nvPr>
        </p:nvSpPr>
        <p:spPr>
          <a:xfrm>
            <a:off x="531628" y="412534"/>
            <a:ext cx="10509752" cy="948171"/>
          </a:xfrm>
        </p:spPr>
        <p:txBody>
          <a:bodyPr>
            <a:normAutofit/>
          </a:bodyPr>
          <a:lstStyle/>
          <a:p>
            <a:r>
              <a:rPr lang="en-US">
                <a:solidFill>
                  <a:srgbClr val="4948B6"/>
                </a:solidFill>
                <a:latin typeface="Aptos"/>
                <a:cs typeface="Arial"/>
              </a:rPr>
              <a:t>Recommended Timeline</a:t>
            </a:r>
            <a:r>
              <a:rPr lang="en-US">
                <a:solidFill>
                  <a:srgbClr val="4948B6"/>
                </a:solidFill>
                <a:latin typeface="Arial"/>
                <a:cs typeface="Arial"/>
              </a:rPr>
              <a:t>  </a:t>
            </a:r>
          </a:p>
        </p:txBody>
      </p:sp>
    </p:spTree>
    <p:extLst>
      <p:ext uri="{BB962C8B-B14F-4D97-AF65-F5344CB8AC3E}">
        <p14:creationId xmlns:p14="http://schemas.microsoft.com/office/powerpoint/2010/main" val="282709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Arial"/>
              </a:rPr>
              <a:t>Updates on IDEA Data</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fontScale="77500" lnSpcReduction="20000"/>
          </a:bodyPr>
          <a:lstStyle/>
          <a:p>
            <a:pPr algn="ctr"/>
            <a:endParaRPr lang="en-US"/>
          </a:p>
          <a:p>
            <a:pPr algn="ctr"/>
            <a:r>
              <a:rPr lang="en-US">
                <a:latin typeface="Calibri"/>
                <a:ea typeface="等线"/>
                <a:cs typeface="Arial"/>
              </a:rPr>
              <a:t>Significant Disproportionality</a:t>
            </a:r>
          </a:p>
          <a:p>
            <a:pPr algn="ctr"/>
            <a:r>
              <a:rPr lang="en-US">
                <a:latin typeface="Calibri"/>
                <a:ea typeface="等线"/>
                <a:cs typeface="Arial"/>
              </a:rPr>
              <a:t>Indicator 7</a:t>
            </a:r>
          </a:p>
          <a:p>
            <a:pPr algn="ctr"/>
            <a:r>
              <a:rPr lang="en-US">
                <a:latin typeface="Calibri"/>
                <a:ea typeface="等线"/>
                <a:cs typeface="Arial"/>
              </a:rPr>
              <a:t>Fall 2024 Child Count</a:t>
            </a:r>
          </a:p>
        </p:txBody>
      </p:sp>
    </p:spTree>
    <p:extLst>
      <p:ext uri="{BB962C8B-B14F-4D97-AF65-F5344CB8AC3E}">
        <p14:creationId xmlns:p14="http://schemas.microsoft.com/office/powerpoint/2010/main" val="42263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836BF0-5236-4693-97CC-91F28189BB68}"/>
              </a:ext>
            </a:extLst>
          </p:cNvPr>
          <p:cNvSpPr>
            <a:spLocks noGrp="1"/>
          </p:cNvSpPr>
          <p:nvPr>
            <p:ph type="title"/>
          </p:nvPr>
        </p:nvSpPr>
        <p:spPr>
          <a:xfrm>
            <a:off x="1048753" y="192507"/>
            <a:ext cx="5045118" cy="2027227"/>
          </a:xfrm>
        </p:spPr>
        <p:txBody>
          <a:bodyPr vert="horz" lIns="91440" tIns="45720" rIns="91440" bIns="45720" rtlCol="0" anchor="t">
            <a:normAutofit/>
          </a:bodyPr>
          <a:lstStyle/>
          <a:p>
            <a:r>
              <a:rPr lang="en-US" sz="5400" b="1">
                <a:solidFill>
                  <a:srgbClr val="FFFFFF"/>
                </a:solidFill>
                <a:latin typeface="+mj-lt"/>
                <a:cs typeface="+mj-cs"/>
              </a:rPr>
              <a:t>Today’s Agenda</a:t>
            </a:r>
            <a:endParaRPr lang="en-US" sz="5400" b="1" kern="1200">
              <a:solidFill>
                <a:srgbClr val="FFFFFF"/>
              </a:solidFill>
              <a:latin typeface="+mj-lt"/>
              <a:ea typeface="Calibri Light"/>
              <a:cs typeface="Calibri Light"/>
            </a:endParaRPr>
          </a:p>
        </p:txBody>
      </p:sp>
      <p:graphicFrame>
        <p:nvGraphicFramePr>
          <p:cNvPr id="5" name="Content Placeholder 1" descr="DESE/DDS Residential Prevention Program​&#10;&#10;Special Education Updates​&#10;&#10;New IEP Update​&#10;&#10;General Supervision Updates​">
            <a:extLst>
              <a:ext uri="{FF2B5EF4-FFF2-40B4-BE49-F238E27FC236}">
                <a16:creationId xmlns:a16="http://schemas.microsoft.com/office/drawing/2014/main" id="{2B814884-79AF-D2D8-F0AC-939B6CE974C1}"/>
              </a:ext>
            </a:extLst>
          </p:cNvPr>
          <p:cNvGraphicFramePr>
            <a:graphicFrameLocks noGrp="1"/>
          </p:cNvGraphicFramePr>
          <p:nvPr>
            <p:ph idx="1"/>
            <p:extLst>
              <p:ext uri="{D42A27DB-BD31-4B8C-83A1-F6EECF244321}">
                <p14:modId xmlns:p14="http://schemas.microsoft.com/office/powerpoint/2010/main" val="93808682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5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14DA0-C379-37A1-96C5-A4E1EE103855}"/>
              </a:ext>
            </a:extLst>
          </p:cNvPr>
          <p:cNvSpPr>
            <a:spLocks noGrp="1"/>
          </p:cNvSpPr>
          <p:nvPr>
            <p:ph type="title"/>
          </p:nvPr>
        </p:nvSpPr>
        <p:spPr/>
        <p:txBody>
          <a:bodyPr>
            <a:normAutofit fontScale="90000"/>
          </a:bodyPr>
          <a:lstStyle/>
          <a:p>
            <a:r>
              <a:rPr lang="en-US">
                <a:latin typeface="Calibri"/>
                <a:cs typeface="Arial"/>
              </a:rPr>
              <a:t>DESE must calculate disproportionality with respect to:</a:t>
            </a:r>
            <a:endParaRPr lang="en-US">
              <a:latin typeface="Calibri"/>
            </a:endParaRPr>
          </a:p>
        </p:txBody>
      </p:sp>
      <p:graphicFrame>
        <p:nvGraphicFramePr>
          <p:cNvPr id="5" name="Content Placeholder 4">
            <a:extLst>
              <a:ext uri="{FF2B5EF4-FFF2-40B4-BE49-F238E27FC236}">
                <a16:creationId xmlns:a16="http://schemas.microsoft.com/office/drawing/2014/main" id="{933810A8-9EF1-D6EE-B1B3-2DB1A175E118}"/>
              </a:ext>
            </a:extLst>
          </p:cNvPr>
          <p:cNvGraphicFramePr>
            <a:graphicFrameLocks noGrp="1"/>
          </p:cNvGraphicFramePr>
          <p:nvPr>
            <p:ph idx="1"/>
            <p:extLst>
              <p:ext uri="{D42A27DB-BD31-4B8C-83A1-F6EECF244321}">
                <p14:modId xmlns:p14="http://schemas.microsoft.com/office/powerpoint/2010/main" val="856121997"/>
              </p:ext>
            </p:extLst>
          </p:nvPr>
        </p:nvGraphicFramePr>
        <p:xfrm>
          <a:off x="838200" y="1716088"/>
          <a:ext cx="10515599" cy="4695825"/>
        </p:xfrm>
        <a:graphic>
          <a:graphicData uri="http://schemas.openxmlformats.org/drawingml/2006/table">
            <a:tbl>
              <a:tblPr firstRow="1" bandRow="1">
                <a:tableStyleId>{5C22544A-7EE6-4342-B048-85BDC9FD1C3A}</a:tableStyleId>
              </a:tblPr>
              <a:tblGrid>
                <a:gridCol w="1951724">
                  <a:extLst>
                    <a:ext uri="{9D8B030D-6E8A-4147-A177-3AD203B41FA5}">
                      <a16:colId xmlns:a16="http://schemas.microsoft.com/office/drawing/2014/main" val="2765093784"/>
                    </a:ext>
                  </a:extLst>
                </a:gridCol>
                <a:gridCol w="8563875">
                  <a:extLst>
                    <a:ext uri="{9D8B030D-6E8A-4147-A177-3AD203B41FA5}">
                      <a16:colId xmlns:a16="http://schemas.microsoft.com/office/drawing/2014/main" val="279377028"/>
                    </a:ext>
                  </a:extLst>
                </a:gridCol>
              </a:tblGrid>
              <a:tr h="2181225">
                <a:tc>
                  <a:txBody>
                    <a:bodyPr/>
                    <a:lstStyle/>
                    <a:p>
                      <a:pPr algn="ctr" fontAlgn="base">
                        <a:lnSpc>
                          <a:spcPts val="1650"/>
                        </a:lnSpc>
                      </a:pPr>
                      <a:r>
                        <a:rPr lang="en-US" sz="1400" b="0">
                          <a:solidFill>
                            <a:srgbClr val="203B6A"/>
                          </a:solidFill>
                          <a:effectLst/>
                          <a:highlight>
                            <a:srgbClr val="FFF4E7"/>
                          </a:highlight>
                          <a:latin typeface="Calibri"/>
                        </a:rPr>
                        <a:t>Identification </a:t>
                      </a:r>
                      <a:endParaRPr lang="en-US" b="0">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fontAlgn="base">
                        <a:lnSpc>
                          <a:spcPts val="1950"/>
                        </a:lnSpc>
                      </a:pPr>
                      <a:r>
                        <a:rPr lang="en-US" sz="1600" b="0" dirty="0">
                          <a:solidFill>
                            <a:srgbClr val="203B6A"/>
                          </a:solidFill>
                          <a:effectLst/>
                          <a:highlight>
                            <a:srgbClr val="FFF4E7"/>
                          </a:highlight>
                          <a:latin typeface="Calibri"/>
                        </a:rPr>
                        <a:t>The identification of children ages 3 through 21, as children with :</a:t>
                      </a:r>
                      <a:endParaRPr lang="en-US"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A disability</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An intellectual disability</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A specific learning disability</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Emotional disturbance</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Speech or language impairments</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Other health impairments</a:t>
                      </a:r>
                      <a:endParaRPr lang="en-US" sz="1250" b="0" dirty="0">
                        <a:effectLst/>
                        <a:latin typeface="Calibri"/>
                      </a:endParaRPr>
                    </a:p>
                    <a:p>
                      <a:pPr marL="742950" lvl="1" indent="-285750" fontAlgn="base">
                        <a:lnSpc>
                          <a:spcPts val="1950"/>
                        </a:lnSpc>
                        <a:buFont typeface="+mj-lt"/>
                        <a:buAutoNum type="arabicPeriod"/>
                      </a:pPr>
                      <a:r>
                        <a:rPr lang="en-US" sz="1600" b="0" dirty="0">
                          <a:solidFill>
                            <a:srgbClr val="203B6A"/>
                          </a:solidFill>
                          <a:effectLst/>
                          <a:highlight>
                            <a:srgbClr val="FFF4E7"/>
                          </a:highlight>
                          <a:latin typeface="Calibri"/>
                        </a:rPr>
                        <a:t>Autism </a:t>
                      </a:r>
                      <a:endParaRPr lang="en-US" sz="1250" b="0" dirty="0">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762489218"/>
                  </a:ext>
                </a:extLst>
              </a:tr>
              <a:tr h="866775">
                <a:tc>
                  <a:txBody>
                    <a:bodyPr/>
                    <a:lstStyle/>
                    <a:p>
                      <a:pPr algn="ctr" fontAlgn="base">
                        <a:lnSpc>
                          <a:spcPts val="1650"/>
                        </a:lnSpc>
                      </a:pPr>
                      <a:r>
                        <a:rPr lang="en-US" sz="1400">
                          <a:solidFill>
                            <a:srgbClr val="203B6A"/>
                          </a:solidFill>
                          <a:effectLst/>
                          <a:highlight>
                            <a:srgbClr val="FFE8CB"/>
                          </a:highlight>
                          <a:latin typeface="Calibri"/>
                        </a:rPr>
                        <a:t>Placement</a:t>
                      </a:r>
                      <a:endParaRPr lang="en-US">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E8CB"/>
                    </a:solidFill>
                  </a:tcPr>
                </a:tc>
                <a:tc>
                  <a:txBody>
                    <a:bodyPr/>
                    <a:lstStyle/>
                    <a:p>
                      <a:pPr fontAlgn="base">
                        <a:lnSpc>
                          <a:spcPts val="1950"/>
                        </a:lnSpc>
                      </a:pPr>
                      <a:r>
                        <a:rPr lang="en-US" sz="1600" dirty="0">
                          <a:solidFill>
                            <a:srgbClr val="203B6A"/>
                          </a:solidFill>
                          <a:effectLst/>
                          <a:highlight>
                            <a:srgbClr val="FFE8CB"/>
                          </a:highlight>
                          <a:latin typeface="Calibri"/>
                        </a:rPr>
                        <a:t>Placements of children with disabilities ages 6 through 21:</a:t>
                      </a:r>
                      <a:endParaRPr lang="en-US" dirty="0">
                        <a:effectLst/>
                        <a:latin typeface="Calibri"/>
                      </a:endParaRPr>
                    </a:p>
                    <a:p>
                      <a:pPr marL="742950" lvl="1" indent="-285750" fontAlgn="base">
                        <a:lnSpc>
                          <a:spcPts val="1950"/>
                        </a:lnSpc>
                        <a:buFont typeface="+mj-lt"/>
                        <a:buAutoNum type="arabicPeriod" startAt="8"/>
                      </a:pPr>
                      <a:r>
                        <a:rPr lang="en-US" sz="1600" dirty="0">
                          <a:solidFill>
                            <a:srgbClr val="203B6A"/>
                          </a:solidFill>
                          <a:effectLst/>
                          <a:highlight>
                            <a:srgbClr val="FFE8CB"/>
                          </a:highlight>
                          <a:latin typeface="Calibri"/>
                        </a:rPr>
                        <a:t>Inside a regular class less than 40% of the day </a:t>
                      </a:r>
                      <a:endParaRPr lang="en-US" sz="1250" dirty="0">
                        <a:effectLst/>
                        <a:latin typeface="Calibri"/>
                      </a:endParaRPr>
                    </a:p>
                    <a:p>
                      <a:pPr marL="742950" lvl="1" indent="-285750" fontAlgn="base">
                        <a:lnSpc>
                          <a:spcPts val="1950"/>
                        </a:lnSpc>
                        <a:buFont typeface="+mj-lt"/>
                        <a:buAutoNum type="arabicPeriod" startAt="8"/>
                      </a:pPr>
                      <a:r>
                        <a:rPr lang="en-US" sz="1600" dirty="0">
                          <a:solidFill>
                            <a:srgbClr val="203B6A"/>
                          </a:solidFill>
                          <a:effectLst/>
                          <a:highlight>
                            <a:srgbClr val="FFE8CB"/>
                          </a:highlight>
                          <a:latin typeface="Calibri"/>
                        </a:rPr>
                        <a:t>Inside separate schools and residential facilities</a:t>
                      </a:r>
                      <a:endParaRPr lang="en-US" sz="1250" dirty="0">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E8CB"/>
                    </a:solidFill>
                  </a:tcPr>
                </a:tc>
                <a:extLst>
                  <a:ext uri="{0D108BD9-81ED-4DB2-BD59-A6C34878D82A}">
                    <a16:rowId xmlns:a16="http://schemas.microsoft.com/office/drawing/2014/main" val="691559670"/>
                  </a:ext>
                </a:extLst>
              </a:tr>
              <a:tr h="1647825">
                <a:tc>
                  <a:txBody>
                    <a:bodyPr/>
                    <a:lstStyle/>
                    <a:p>
                      <a:pPr algn="ctr" fontAlgn="base">
                        <a:lnSpc>
                          <a:spcPts val="1650"/>
                        </a:lnSpc>
                      </a:pPr>
                      <a:r>
                        <a:rPr lang="en-US" sz="1400">
                          <a:solidFill>
                            <a:srgbClr val="203B6A"/>
                          </a:solidFill>
                          <a:effectLst/>
                          <a:highlight>
                            <a:srgbClr val="FFF4E7"/>
                          </a:highlight>
                          <a:latin typeface="Calibri"/>
                        </a:rPr>
                        <a:t>Discipline</a:t>
                      </a:r>
                      <a:endParaRPr lang="en-US">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tc>
                  <a:txBody>
                    <a:bodyPr/>
                    <a:lstStyle/>
                    <a:p>
                      <a:pPr fontAlgn="base">
                        <a:lnSpc>
                          <a:spcPts val="1950"/>
                        </a:lnSpc>
                      </a:pPr>
                      <a:r>
                        <a:rPr lang="en-US" sz="1600" dirty="0">
                          <a:solidFill>
                            <a:srgbClr val="203B6A"/>
                          </a:solidFill>
                          <a:effectLst/>
                          <a:highlight>
                            <a:srgbClr val="FFF4E7"/>
                          </a:highlight>
                          <a:latin typeface="Calibri"/>
                        </a:rPr>
                        <a:t>Discipline incidents, including, for children with disabilities ages 3 through 21:</a:t>
                      </a:r>
                      <a:endParaRPr lang="en-US" dirty="0">
                        <a:effectLst/>
                        <a:latin typeface="Calibri"/>
                      </a:endParaRPr>
                    </a:p>
                    <a:p>
                      <a:pPr fontAlgn="base">
                        <a:lnSpc>
                          <a:spcPts val="1950"/>
                        </a:lnSpc>
                      </a:pPr>
                      <a:r>
                        <a:rPr lang="en-US" sz="1600" dirty="0">
                          <a:solidFill>
                            <a:srgbClr val="203B6A"/>
                          </a:solidFill>
                          <a:effectLst/>
                          <a:highlight>
                            <a:srgbClr val="FFF4E7"/>
                          </a:highlight>
                          <a:latin typeface="Calibri"/>
                        </a:rPr>
                        <a:t>10. Out-of-school suspensions and expulsions of 10 days or fewer</a:t>
                      </a:r>
                      <a:endParaRPr lang="en-US" dirty="0">
                        <a:effectLst/>
                        <a:latin typeface="Calibri"/>
                      </a:endParaRPr>
                    </a:p>
                    <a:p>
                      <a:pPr fontAlgn="base">
                        <a:lnSpc>
                          <a:spcPts val="1950"/>
                        </a:lnSpc>
                      </a:pPr>
                      <a:r>
                        <a:rPr lang="en-US" sz="1600" dirty="0">
                          <a:solidFill>
                            <a:srgbClr val="203B6A"/>
                          </a:solidFill>
                          <a:effectLst/>
                          <a:highlight>
                            <a:srgbClr val="FFF4E7"/>
                          </a:highlight>
                          <a:latin typeface="Calibri"/>
                        </a:rPr>
                        <a:t>11. Out-of-school suspensions and expulsions of more than 10 days</a:t>
                      </a:r>
                      <a:endParaRPr lang="en-US" dirty="0">
                        <a:effectLst/>
                        <a:latin typeface="Calibri"/>
                      </a:endParaRPr>
                    </a:p>
                    <a:p>
                      <a:pPr fontAlgn="base">
                        <a:lnSpc>
                          <a:spcPts val="1950"/>
                        </a:lnSpc>
                      </a:pPr>
                      <a:r>
                        <a:rPr lang="en-US" sz="1600" dirty="0">
                          <a:solidFill>
                            <a:srgbClr val="203B6A"/>
                          </a:solidFill>
                          <a:effectLst/>
                          <a:highlight>
                            <a:srgbClr val="FFF4E7"/>
                          </a:highlight>
                          <a:latin typeface="Calibri"/>
                        </a:rPr>
                        <a:t>12. In-school suspensions of 10 days or fewer</a:t>
                      </a:r>
                      <a:endParaRPr lang="en-US" dirty="0">
                        <a:effectLst/>
                        <a:latin typeface="Calibri"/>
                      </a:endParaRPr>
                    </a:p>
                    <a:p>
                      <a:pPr fontAlgn="base">
                        <a:lnSpc>
                          <a:spcPts val="1950"/>
                        </a:lnSpc>
                      </a:pPr>
                      <a:r>
                        <a:rPr lang="en-US" sz="1600" dirty="0">
                          <a:solidFill>
                            <a:srgbClr val="203B6A"/>
                          </a:solidFill>
                          <a:effectLst/>
                          <a:highlight>
                            <a:srgbClr val="FFF4E7"/>
                          </a:highlight>
                          <a:latin typeface="Calibri"/>
                        </a:rPr>
                        <a:t>13. In-school suspensions of more than 10 days</a:t>
                      </a:r>
                      <a:endParaRPr lang="en-US" dirty="0">
                        <a:effectLst/>
                        <a:latin typeface="Calibri"/>
                      </a:endParaRPr>
                    </a:p>
                    <a:p>
                      <a:pPr fontAlgn="base">
                        <a:lnSpc>
                          <a:spcPts val="1950"/>
                        </a:lnSpc>
                      </a:pPr>
                      <a:r>
                        <a:rPr lang="en-US" sz="1600" dirty="0">
                          <a:solidFill>
                            <a:srgbClr val="203B6A"/>
                          </a:solidFill>
                          <a:effectLst/>
                          <a:highlight>
                            <a:srgbClr val="FFF4E7"/>
                          </a:highlight>
                          <a:latin typeface="Calibri"/>
                        </a:rPr>
                        <a:t>14 . Disciplinary removals in total</a:t>
                      </a:r>
                      <a:endParaRPr lang="en-US" dirty="0">
                        <a:effectLst/>
                        <a:latin typeface="Calibri"/>
                      </a:endParaRPr>
                    </a:p>
                  </a:txBody>
                  <a:tcPr anchor="ctr">
                    <a:lnL w="9525" cap="flat" cmpd="sng" algn="ctr">
                      <a:solidFill>
                        <a:srgbClr val="FFC000"/>
                      </a:solidFill>
                      <a:prstDash val="solid"/>
                      <a:round/>
                      <a:headEnd type="none" w="med" len="med"/>
                      <a:tailEnd type="none" w="med" len="med"/>
                    </a:lnL>
                    <a:lnR w="9525" cap="flat" cmpd="sng" algn="ctr">
                      <a:solidFill>
                        <a:srgbClr val="FFC000"/>
                      </a:solidFill>
                      <a:prstDash val="solid"/>
                      <a:round/>
                      <a:headEnd type="none" w="med" len="med"/>
                      <a:tailEnd type="none" w="med" len="med"/>
                    </a:lnR>
                    <a:lnT w="9525" cap="flat" cmpd="sng" algn="ctr">
                      <a:solidFill>
                        <a:srgbClr val="FFC000"/>
                      </a:solidFill>
                      <a:prstDash val="solid"/>
                      <a:round/>
                      <a:headEnd type="none" w="med" len="med"/>
                      <a:tailEnd type="none" w="med" len="med"/>
                    </a:lnT>
                    <a:lnB w="9525" cap="flat" cmpd="sng" algn="ctr">
                      <a:solidFill>
                        <a:srgbClr val="FFC000"/>
                      </a:solidFill>
                      <a:prstDash val="solid"/>
                      <a:round/>
                      <a:headEnd type="none" w="med" len="med"/>
                      <a:tailEnd type="none" w="med" len="med"/>
                    </a:lnB>
                    <a:solidFill>
                      <a:srgbClr val="FFF4E7"/>
                    </a:solidFill>
                  </a:tcPr>
                </a:tc>
                <a:extLst>
                  <a:ext uri="{0D108BD9-81ED-4DB2-BD59-A6C34878D82A}">
                    <a16:rowId xmlns:a16="http://schemas.microsoft.com/office/drawing/2014/main" val="3936057192"/>
                  </a:ext>
                </a:extLst>
              </a:tr>
            </a:tbl>
          </a:graphicData>
        </a:graphic>
      </p:graphicFrame>
    </p:spTree>
    <p:extLst>
      <p:ext uri="{BB962C8B-B14F-4D97-AF65-F5344CB8AC3E}">
        <p14:creationId xmlns:p14="http://schemas.microsoft.com/office/powerpoint/2010/main" val="1900872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2F24D-F6E6-66F0-0640-BBCFF6D47122}"/>
              </a:ext>
            </a:extLst>
          </p:cNvPr>
          <p:cNvSpPr>
            <a:spLocks noGrp="1"/>
          </p:cNvSpPr>
          <p:nvPr>
            <p:ph type="title"/>
          </p:nvPr>
        </p:nvSpPr>
        <p:spPr/>
        <p:txBody>
          <a:bodyPr/>
          <a:lstStyle/>
          <a:p>
            <a:r>
              <a:rPr lang="en-US">
                <a:latin typeface="Calibri"/>
                <a:cs typeface="Arial"/>
              </a:rPr>
              <a:t>SY2024-25 Identifications</a:t>
            </a:r>
          </a:p>
        </p:txBody>
      </p:sp>
      <p:sp>
        <p:nvSpPr>
          <p:cNvPr id="2" name="Content Placeholder 1">
            <a:extLst>
              <a:ext uri="{FF2B5EF4-FFF2-40B4-BE49-F238E27FC236}">
                <a16:creationId xmlns:a16="http://schemas.microsoft.com/office/drawing/2014/main" id="{5713E451-D53D-F798-867E-A1DE9FC3815D}"/>
              </a:ext>
            </a:extLst>
          </p:cNvPr>
          <p:cNvSpPr>
            <a:spLocks noGrp="1"/>
          </p:cNvSpPr>
          <p:nvPr>
            <p:ph idx="1"/>
          </p:nvPr>
        </p:nvSpPr>
        <p:spPr/>
        <p:txBody>
          <a:bodyPr vert="horz" lIns="91440" tIns="45720" rIns="91440" bIns="45720" rtlCol="0" anchor="t">
            <a:normAutofit fontScale="85000" lnSpcReduction="20000"/>
          </a:bodyPr>
          <a:lstStyle/>
          <a:p>
            <a:r>
              <a:rPr lang="en-US">
                <a:latin typeface="Calibri"/>
                <a:cs typeface="Arial"/>
              </a:rPr>
              <a:t>Significant Disproportionality data will be published in Edwin in the coming weeks </a:t>
            </a:r>
          </a:p>
          <a:p>
            <a:pPr lvl="1"/>
            <a:r>
              <a:rPr lang="en-US">
                <a:latin typeface="Calibri"/>
                <a:cs typeface="Arial"/>
              </a:rPr>
              <a:t>Edwin Analytics -&gt; Student Enrollment Indicators -&gt; Special Education -&gt; SP301 Significant Disproportionality in Special Education</a:t>
            </a:r>
          </a:p>
          <a:p>
            <a:pPr lvl="1"/>
            <a:r>
              <a:rPr lang="en-US">
                <a:latin typeface="Calibri"/>
                <a:cs typeface="Arial"/>
              </a:rPr>
              <a:t>A letter will go out to all Superintendent/Charter School Leaders notifying them of their status</a:t>
            </a:r>
          </a:p>
          <a:p>
            <a:r>
              <a:rPr lang="en-US">
                <a:latin typeface="Calibri"/>
                <a:cs typeface="Arial"/>
              </a:rPr>
              <a:t>DESE will follow up with Identified and At-Risk Schools/Districts regarding next steps:</a:t>
            </a:r>
          </a:p>
          <a:p>
            <a:pPr lvl="1"/>
            <a:r>
              <a:rPr lang="en-US">
                <a:latin typeface="Calibri"/>
                <a:cs typeface="Arial"/>
              </a:rPr>
              <a:t>Root Cause Analysis</a:t>
            </a:r>
          </a:p>
          <a:p>
            <a:pPr lvl="1"/>
            <a:r>
              <a:rPr lang="en-US">
                <a:latin typeface="Calibri"/>
                <a:cs typeface="Arial"/>
              </a:rPr>
              <a:t>Internal Policies, Practices, and Procedures Review</a:t>
            </a:r>
          </a:p>
          <a:p>
            <a:pPr lvl="1"/>
            <a:r>
              <a:rPr lang="en-US">
                <a:latin typeface="Calibri"/>
                <a:cs typeface="Arial"/>
              </a:rPr>
              <a:t>Action Plan Development and CCEIS Budgeting for FY26</a:t>
            </a:r>
          </a:p>
          <a:p>
            <a:r>
              <a:rPr lang="en-US">
                <a:latin typeface="Calibri"/>
                <a:cs typeface="Arial"/>
              </a:rPr>
              <a:t>DESE is working to secure a vendor to assist identified schools and districts with conducting root cause analysis and action plan development.</a:t>
            </a:r>
          </a:p>
        </p:txBody>
      </p:sp>
    </p:spTree>
    <p:extLst>
      <p:ext uri="{BB962C8B-B14F-4D97-AF65-F5344CB8AC3E}">
        <p14:creationId xmlns:p14="http://schemas.microsoft.com/office/powerpoint/2010/main" val="523024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latin typeface="Calibri"/>
                <a:ea typeface="Calibri"/>
                <a:cs typeface="Arial"/>
              </a:rPr>
              <a:t>Early Childhood Outcomes: Indicator 7</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325464" y="1782306"/>
            <a:ext cx="11028336" cy="4357238"/>
          </a:xfrm>
        </p:spPr>
        <p:txBody>
          <a:bodyPr vert="horz" lIns="91440" tIns="45720" rIns="91440" bIns="45720" rtlCol="0" anchor="t">
            <a:normAutofit/>
          </a:bodyPr>
          <a:lstStyle/>
          <a:p>
            <a:r>
              <a:rPr lang="en-US">
                <a:latin typeface="Calibri"/>
                <a:ea typeface="Calibri"/>
                <a:cs typeface="Arial"/>
              </a:rPr>
              <a:t>Indicator 7 Data Measures Three Child Outcomes for children receiving early childhood special education services.</a:t>
            </a:r>
          </a:p>
          <a:p>
            <a:pPr marL="914400" lvl="1" indent="-457200">
              <a:buFont typeface="+mj-lt"/>
              <a:buAutoNum type="alphaUcPeriod"/>
            </a:pPr>
            <a:r>
              <a:rPr lang="en-US" sz="2800">
                <a:latin typeface="Calibri"/>
                <a:ea typeface="Calibri"/>
                <a:cs typeface="Arial"/>
              </a:rPr>
              <a:t>Positive social-emotional skills (including social relationships),</a:t>
            </a:r>
          </a:p>
          <a:p>
            <a:pPr marL="914400" lvl="1" indent="-457200">
              <a:buFont typeface="+mj-lt"/>
              <a:buAutoNum type="alphaUcPeriod"/>
            </a:pPr>
            <a:r>
              <a:rPr lang="en-US" sz="2800">
                <a:latin typeface="Calibri"/>
                <a:ea typeface="Calibri"/>
                <a:cs typeface="Arial"/>
              </a:rPr>
              <a:t>Acquisition and use of knowledge and skills (including early language/communication and early literacy), and</a:t>
            </a:r>
          </a:p>
          <a:p>
            <a:pPr marL="914400" lvl="1" indent="-457200">
              <a:buFont typeface="+mj-lt"/>
              <a:buAutoNum type="alphaUcPeriod"/>
            </a:pPr>
            <a:r>
              <a:rPr lang="en-US" sz="2800">
                <a:latin typeface="Calibri"/>
                <a:ea typeface="Calibri"/>
                <a:cs typeface="Arial"/>
              </a:rPr>
              <a:t>Use of appropriate behaviors to meet their needs.</a:t>
            </a:r>
          </a:p>
          <a:p>
            <a:pPr marL="914400" lvl="1" indent="-457200">
              <a:buAutoNum type="alphaUcPeriod"/>
            </a:pPr>
            <a:endParaRPr lang="en-US" sz="2800">
              <a:latin typeface="Calibri"/>
              <a:ea typeface="Calibri"/>
            </a:endParaRPr>
          </a:p>
          <a:p>
            <a:pPr marL="914400" lvl="1" indent="-457200">
              <a:buAutoNum type="alphaUcPeriod"/>
            </a:pPr>
            <a:endParaRPr lang="en-US" sz="2800" b="1">
              <a:latin typeface="Calibri"/>
              <a:ea typeface="Calibri"/>
            </a:endParaRPr>
          </a:p>
          <a:p>
            <a:pPr marL="457200" lvl="1" indent="0">
              <a:buNone/>
            </a:pPr>
            <a:r>
              <a:rPr lang="en-US" sz="2800" b="1">
                <a:latin typeface="Calibri"/>
                <a:ea typeface="Calibri"/>
                <a:cs typeface="Arial"/>
              </a:rPr>
              <a:t>New policy memo regarding Indicator 7 data collect can be found </a:t>
            </a:r>
            <a:r>
              <a:rPr lang="en-US" sz="2800" b="1">
                <a:latin typeface="Calibri"/>
                <a:ea typeface="Calibri"/>
                <a:cs typeface="Arial"/>
                <a:hlinkClick r:id="rId2"/>
              </a:rPr>
              <a:t>here</a:t>
            </a:r>
            <a:endParaRPr lang="en-US" sz="2800" b="1">
              <a:latin typeface="Calibri"/>
              <a:ea typeface="Calibri"/>
            </a:endParaRPr>
          </a:p>
          <a:p>
            <a:pPr marL="457200" lvl="1" indent="0">
              <a:buNone/>
            </a:pPr>
            <a:endParaRPr lang="en-US">
              <a:latin typeface="Calibri"/>
              <a:ea typeface="Calibri"/>
            </a:endParaRPr>
          </a:p>
          <a:p>
            <a:pPr marL="0" indent="0">
              <a:buNone/>
            </a:pPr>
            <a:endParaRPr lang="en-US">
              <a:latin typeface="Calibri"/>
              <a:ea typeface="Calibri"/>
            </a:endParaRPr>
          </a:p>
          <a:p>
            <a:pPr lvl="1"/>
            <a:endParaRPr lang="en-US">
              <a:latin typeface="Calibri"/>
              <a:ea typeface="Calibri"/>
            </a:endParaRPr>
          </a:p>
        </p:txBody>
      </p:sp>
    </p:spTree>
    <p:extLst>
      <p:ext uri="{BB962C8B-B14F-4D97-AF65-F5344CB8AC3E}">
        <p14:creationId xmlns:p14="http://schemas.microsoft.com/office/powerpoint/2010/main" val="3027807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C99FAC-9076-E87C-81D0-4E8CD4D4F501}"/>
              </a:ext>
            </a:extLst>
          </p:cNvPr>
          <p:cNvSpPr>
            <a:spLocks noGrp="1"/>
          </p:cNvSpPr>
          <p:nvPr>
            <p:ph type="title"/>
          </p:nvPr>
        </p:nvSpPr>
        <p:spPr/>
        <p:txBody>
          <a:bodyPr/>
          <a:lstStyle/>
          <a:p>
            <a:r>
              <a:rPr lang="en-US">
                <a:latin typeface="Calibri"/>
                <a:ea typeface="Calibri"/>
                <a:cs typeface="Arial"/>
              </a:rPr>
              <a:t>Indicator 7 Data Collection and Entry</a:t>
            </a:r>
          </a:p>
        </p:txBody>
      </p:sp>
      <p:pic>
        <p:nvPicPr>
          <p:cNvPr id="4" name="table" descr="Entry and Exit for four data collection points">
            <a:extLst>
              <a:ext uri="{FF2B5EF4-FFF2-40B4-BE49-F238E27FC236}">
                <a16:creationId xmlns:a16="http://schemas.microsoft.com/office/drawing/2014/main" id="{0D6D6CB1-A23C-3FA6-6D6D-AFA337691BA5}"/>
              </a:ext>
            </a:extLst>
          </p:cNvPr>
          <p:cNvPicPr>
            <a:picLocks noGrp="1" noChangeAspect="1"/>
          </p:cNvPicPr>
          <p:nvPr>
            <p:ph idx="1"/>
          </p:nvPr>
        </p:nvPicPr>
        <p:blipFill>
          <a:blip r:embed="rId2"/>
          <a:stretch>
            <a:fillRect/>
          </a:stretch>
        </p:blipFill>
        <p:spPr>
          <a:xfrm>
            <a:off x="1042286" y="2087563"/>
            <a:ext cx="10107428" cy="4051300"/>
          </a:xfrm>
          <a:prstGeom prst="rect">
            <a:avLst/>
          </a:prstGeom>
        </p:spPr>
      </p:pic>
    </p:spTree>
    <p:extLst>
      <p:ext uri="{BB962C8B-B14F-4D97-AF65-F5344CB8AC3E}">
        <p14:creationId xmlns:p14="http://schemas.microsoft.com/office/powerpoint/2010/main" val="3035870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158C9B-7077-53E9-103D-ACC013C41326}"/>
              </a:ext>
            </a:extLst>
          </p:cNvPr>
          <p:cNvSpPr>
            <a:spLocks noGrp="1"/>
          </p:cNvSpPr>
          <p:nvPr>
            <p:ph type="title"/>
          </p:nvPr>
        </p:nvSpPr>
        <p:spPr/>
        <p:txBody>
          <a:bodyPr>
            <a:normAutofit/>
          </a:bodyPr>
          <a:lstStyle/>
          <a:p>
            <a:r>
              <a:rPr lang="en-US" sz="4800">
                <a:latin typeface="Calibri"/>
                <a:cs typeface="Arial"/>
              </a:rPr>
              <a:t>Indicator 7 Reminder (NEW)</a:t>
            </a:r>
            <a:endParaRPr lang="en-US" sz="4800">
              <a:latin typeface="Calibri"/>
            </a:endParaRPr>
          </a:p>
        </p:txBody>
      </p:sp>
      <p:sp>
        <p:nvSpPr>
          <p:cNvPr id="5" name="Content Placeholder 4">
            <a:extLst>
              <a:ext uri="{FF2B5EF4-FFF2-40B4-BE49-F238E27FC236}">
                <a16:creationId xmlns:a16="http://schemas.microsoft.com/office/drawing/2014/main" id="{09D52733-70CF-3F1D-0EDB-00B222476FB8}"/>
              </a:ext>
            </a:extLst>
          </p:cNvPr>
          <p:cNvSpPr>
            <a:spLocks noGrp="1"/>
          </p:cNvSpPr>
          <p:nvPr>
            <p:ph idx="1"/>
          </p:nvPr>
        </p:nvSpPr>
        <p:spPr>
          <a:xfrm>
            <a:off x="563381" y="1712230"/>
            <a:ext cx="11365042" cy="4802067"/>
          </a:xfrm>
        </p:spPr>
        <p:txBody>
          <a:bodyPr vert="horz" lIns="91440" tIns="45720" rIns="91440" bIns="45720" rtlCol="0" anchor="t">
            <a:noAutofit/>
          </a:bodyPr>
          <a:lstStyle/>
          <a:p>
            <a:r>
              <a:rPr lang="en-US" sz="2200" b="1">
                <a:latin typeface="Calibri"/>
                <a:cs typeface="Arial"/>
              </a:rPr>
              <a:t>All districts </a:t>
            </a:r>
            <a:r>
              <a:rPr lang="en-US" sz="2200">
                <a:latin typeface="Calibri"/>
                <a:cs typeface="Arial"/>
              </a:rPr>
              <a:t>are required to collect and submit Indicator 7 entry and exit data for </a:t>
            </a:r>
            <a:r>
              <a:rPr lang="en-US" sz="2200" b="1">
                <a:latin typeface="Calibri"/>
                <a:cs typeface="Arial"/>
              </a:rPr>
              <a:t>all students</a:t>
            </a:r>
            <a:r>
              <a:rPr lang="en-US" sz="2200">
                <a:latin typeface="Calibri"/>
                <a:cs typeface="Arial"/>
              </a:rPr>
              <a:t> receiving preschool special education. For the 2024-25 school year, collect entry data for all students who enter or exit preschool special education between 7.1.24 and 6.30.25.</a:t>
            </a:r>
          </a:p>
          <a:p>
            <a:r>
              <a:rPr lang="en-US" sz="2200">
                <a:latin typeface="Calibri"/>
                <a:cs typeface="Arial"/>
              </a:rPr>
              <a:t>The listing of students in the database is updated three times per year following the SIMS certification windows. The October SIMS data will be in the database by late November 2024.</a:t>
            </a:r>
          </a:p>
          <a:p>
            <a:r>
              <a:rPr lang="en-US" sz="2200">
                <a:latin typeface="Calibri"/>
                <a:cs typeface="Arial"/>
              </a:rPr>
              <a:t>To facilitate data management, we suggest using a secure internal spreadsheet with the same fields as those listed in the database.</a:t>
            </a:r>
          </a:p>
          <a:p>
            <a:r>
              <a:rPr lang="en-US" sz="2200">
                <a:latin typeface="Calibri"/>
                <a:cs typeface="Arial"/>
              </a:rPr>
              <a:t>To gain access to the database, please contact your directory administrator to assign the roles of Special Education State Performance Plan and Indicator 7 Drop Box User.</a:t>
            </a:r>
          </a:p>
          <a:p>
            <a:r>
              <a:rPr lang="en-US" sz="2200">
                <a:latin typeface="Calibri"/>
                <a:cs typeface="Arial"/>
              </a:rPr>
              <a:t>The “Exit Exception” should be used when students leave the district quickly and there is not a chance to collect exit data.</a:t>
            </a:r>
          </a:p>
          <a:p>
            <a:r>
              <a:rPr lang="en-US" sz="2200">
                <a:latin typeface="Calibri"/>
                <a:cs typeface="Arial"/>
              </a:rPr>
              <a:t>Contact Zach Weingarten (zweingarten@air.org) and Taletha Derrington (tderrington@air.org) with any questions.</a:t>
            </a:r>
          </a:p>
        </p:txBody>
      </p:sp>
    </p:spTree>
    <p:extLst>
      <p:ext uri="{BB962C8B-B14F-4D97-AF65-F5344CB8AC3E}">
        <p14:creationId xmlns:p14="http://schemas.microsoft.com/office/powerpoint/2010/main" val="945760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Calibri"/>
              </a:rPr>
              <a:t>IDEA Fiscal Updates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a:lstStyle/>
          <a:p>
            <a:pPr algn="ctr"/>
            <a:endParaRPr lang="en-US">
              <a:latin typeface="Calibri"/>
              <a:ea typeface="Calibri"/>
              <a:cs typeface="Calibri"/>
            </a:endParaRPr>
          </a:p>
          <a:p>
            <a:pPr algn="ctr"/>
            <a:r>
              <a:rPr lang="en-US">
                <a:latin typeface="Calibri"/>
                <a:ea typeface="Calibri"/>
                <a:cs typeface="Calibri"/>
              </a:rPr>
              <a:t>Resolution Funds and Equitable Services</a:t>
            </a:r>
          </a:p>
        </p:txBody>
      </p:sp>
    </p:spTree>
    <p:extLst>
      <p:ext uri="{BB962C8B-B14F-4D97-AF65-F5344CB8AC3E}">
        <p14:creationId xmlns:p14="http://schemas.microsoft.com/office/powerpoint/2010/main" val="2058175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2BC239-2A4B-E0DB-D3E9-365DCA7D8762}"/>
              </a:ext>
            </a:extLst>
          </p:cNvPr>
          <p:cNvSpPr>
            <a:spLocks noGrp="1"/>
          </p:cNvSpPr>
          <p:nvPr>
            <p:ph type="title"/>
          </p:nvPr>
        </p:nvSpPr>
        <p:spPr/>
        <p:txBody>
          <a:bodyPr>
            <a:normAutofit fontScale="90000"/>
          </a:bodyPr>
          <a:lstStyle/>
          <a:p>
            <a:r>
              <a:rPr lang="en-US">
                <a:latin typeface="Calibri"/>
                <a:ea typeface="Calibri"/>
                <a:cs typeface="Arial"/>
              </a:rPr>
              <a:t>Child Count - Parentally Placed Private and Home School Children</a:t>
            </a:r>
            <a:endParaRPr lang="en-US">
              <a:latin typeface="Calibri"/>
              <a:ea typeface="Calibri"/>
            </a:endParaRPr>
          </a:p>
        </p:txBody>
      </p:sp>
      <p:sp>
        <p:nvSpPr>
          <p:cNvPr id="2" name="Content Placeholder 1">
            <a:extLst>
              <a:ext uri="{FF2B5EF4-FFF2-40B4-BE49-F238E27FC236}">
                <a16:creationId xmlns:a16="http://schemas.microsoft.com/office/drawing/2014/main" id="{AB574A95-44B2-DF4F-87B8-AAF08FD06AA7}"/>
              </a:ext>
            </a:extLst>
          </p:cNvPr>
          <p:cNvSpPr>
            <a:spLocks noGrp="1"/>
          </p:cNvSpPr>
          <p:nvPr>
            <p:ph idx="1"/>
          </p:nvPr>
        </p:nvSpPr>
        <p:spPr>
          <a:xfrm>
            <a:off x="838200" y="2086984"/>
            <a:ext cx="10515600" cy="4405126"/>
          </a:xfrm>
        </p:spPr>
        <p:txBody>
          <a:bodyPr vert="horz" lIns="91440" tIns="45720" rIns="91440" bIns="45720" rtlCol="0" anchor="t">
            <a:normAutofit fontScale="92500" lnSpcReduction="10000"/>
          </a:bodyPr>
          <a:lstStyle/>
          <a:p>
            <a:pPr marL="457200" indent="-457200"/>
            <a:r>
              <a:rPr lang="en-US">
                <a:latin typeface="Arial"/>
                <a:ea typeface="Calibri"/>
                <a:cs typeface="Arial"/>
                <a:hlinkClick r:id="rId2"/>
              </a:rPr>
              <a:t>MA Education Security Portal Child Count</a:t>
            </a:r>
            <a:r>
              <a:rPr lang="en-US">
                <a:latin typeface="Arial"/>
                <a:ea typeface="Calibri"/>
                <a:cs typeface="Arial"/>
              </a:rPr>
              <a:t> </a:t>
            </a:r>
            <a:r>
              <a:rPr lang="en-US">
                <a:latin typeface="Calibri"/>
                <a:ea typeface="Calibri"/>
                <a:cs typeface="Arial"/>
              </a:rPr>
              <a:t>open for SY24-25 on </a:t>
            </a:r>
            <a:r>
              <a:rPr lang="en-US" b="1">
                <a:latin typeface="Calibri"/>
                <a:ea typeface="Calibri"/>
                <a:cs typeface="Arial"/>
              </a:rPr>
              <a:t>November 1, 2024</a:t>
            </a:r>
            <a:endParaRPr lang="en-US"/>
          </a:p>
          <a:p>
            <a:pPr marL="0" indent="0">
              <a:buNone/>
            </a:pPr>
            <a:r>
              <a:rPr lang="en-US">
                <a:latin typeface="Calibri"/>
                <a:ea typeface="Calibri"/>
                <a:cs typeface="Arial"/>
              </a:rPr>
              <a:t>FC 240 (ages 3-21) </a:t>
            </a:r>
          </a:p>
          <a:p>
            <a:pPr marL="0" indent="0">
              <a:buNone/>
            </a:pPr>
            <a:r>
              <a:rPr lang="en-US">
                <a:latin typeface="Calibri"/>
                <a:ea typeface="Calibri"/>
                <a:cs typeface="Arial"/>
              </a:rPr>
              <a:t>Number of </a:t>
            </a:r>
            <a:r>
              <a:rPr lang="en-US" i="1">
                <a:latin typeface="Calibri"/>
                <a:ea typeface="Calibri"/>
                <a:cs typeface="Arial"/>
              </a:rPr>
              <a:t>eligible</a:t>
            </a:r>
            <a:r>
              <a:rPr lang="en-US">
                <a:latin typeface="Calibri"/>
                <a:ea typeface="Calibri"/>
                <a:cs typeface="Arial"/>
              </a:rPr>
              <a:t> parentally placed private school students </a:t>
            </a:r>
            <a:r>
              <a:rPr lang="en-US" b="1">
                <a:latin typeface="Calibri"/>
                <a:ea typeface="Calibri"/>
                <a:cs typeface="Arial"/>
              </a:rPr>
              <a:t>attending</a:t>
            </a:r>
            <a:r>
              <a:rPr lang="en-US">
                <a:latin typeface="Calibri"/>
                <a:ea typeface="Calibri"/>
                <a:cs typeface="Arial"/>
              </a:rPr>
              <a:t> school </a:t>
            </a:r>
            <a:r>
              <a:rPr lang="en-US" u="sng">
                <a:latin typeface="Calibri"/>
                <a:ea typeface="Calibri"/>
                <a:cs typeface="Arial"/>
              </a:rPr>
              <a:t>in the district</a:t>
            </a:r>
            <a:r>
              <a:rPr lang="en-US">
                <a:latin typeface="Calibri"/>
                <a:ea typeface="Calibri"/>
                <a:cs typeface="Arial"/>
              </a:rPr>
              <a:t> who </a:t>
            </a:r>
            <a:r>
              <a:rPr lang="en-US" b="1">
                <a:latin typeface="Calibri"/>
                <a:ea typeface="Calibri"/>
                <a:cs typeface="Arial"/>
              </a:rPr>
              <a:t>reside</a:t>
            </a:r>
            <a:r>
              <a:rPr lang="en-US">
                <a:latin typeface="Calibri"/>
                <a:ea typeface="Calibri"/>
                <a:cs typeface="Arial"/>
              </a:rPr>
              <a:t> </a:t>
            </a:r>
            <a:r>
              <a:rPr lang="en-US" u="sng">
                <a:latin typeface="Calibri"/>
                <a:ea typeface="Calibri"/>
                <a:cs typeface="Arial"/>
              </a:rPr>
              <a:t>in the district.</a:t>
            </a:r>
            <a:endParaRPr lang="en-US"/>
          </a:p>
          <a:p>
            <a:pPr marL="0" indent="0">
              <a:buNone/>
            </a:pPr>
            <a:r>
              <a:rPr lang="en-US">
                <a:latin typeface="Calibri"/>
                <a:ea typeface="Calibri"/>
                <a:cs typeface="Arial"/>
              </a:rPr>
              <a:t>Number of </a:t>
            </a:r>
            <a:r>
              <a:rPr lang="en-US" i="1">
                <a:latin typeface="Calibri"/>
                <a:ea typeface="Calibri"/>
                <a:cs typeface="Arial"/>
              </a:rPr>
              <a:t>eligible</a:t>
            </a:r>
            <a:r>
              <a:rPr lang="en-US">
                <a:latin typeface="Calibri"/>
                <a:ea typeface="Calibri"/>
                <a:cs typeface="Arial"/>
              </a:rPr>
              <a:t> parentally placed private school students </a:t>
            </a:r>
            <a:r>
              <a:rPr lang="en-US" b="1">
                <a:latin typeface="Calibri"/>
                <a:ea typeface="Calibri"/>
                <a:cs typeface="Arial"/>
              </a:rPr>
              <a:t>attending</a:t>
            </a:r>
            <a:r>
              <a:rPr lang="en-US">
                <a:latin typeface="Calibri"/>
                <a:ea typeface="Calibri"/>
                <a:cs typeface="Arial"/>
              </a:rPr>
              <a:t> school</a:t>
            </a:r>
            <a:r>
              <a:rPr lang="en-US" u="sng">
                <a:latin typeface="Calibri"/>
                <a:ea typeface="Calibri"/>
                <a:cs typeface="Arial"/>
              </a:rPr>
              <a:t> in the district</a:t>
            </a:r>
            <a:r>
              <a:rPr lang="en-US">
                <a:latin typeface="Calibri"/>
                <a:ea typeface="Calibri"/>
                <a:cs typeface="Arial"/>
              </a:rPr>
              <a:t> who </a:t>
            </a:r>
            <a:r>
              <a:rPr lang="en-US" b="1">
                <a:latin typeface="Calibri"/>
                <a:ea typeface="Calibri"/>
                <a:cs typeface="Arial"/>
              </a:rPr>
              <a:t>reside</a:t>
            </a:r>
            <a:r>
              <a:rPr lang="en-US">
                <a:latin typeface="Calibri"/>
                <a:ea typeface="Calibri"/>
                <a:cs typeface="Arial"/>
              </a:rPr>
              <a:t> </a:t>
            </a:r>
            <a:r>
              <a:rPr lang="en-US" u="sng">
                <a:latin typeface="Calibri"/>
                <a:ea typeface="Calibri"/>
                <a:cs typeface="Arial"/>
              </a:rPr>
              <a:t>outside the district</a:t>
            </a:r>
            <a:r>
              <a:rPr lang="en-US">
                <a:latin typeface="Calibri"/>
                <a:ea typeface="Calibri"/>
                <a:cs typeface="Arial"/>
              </a:rPr>
              <a:t>. </a:t>
            </a:r>
          </a:p>
          <a:p>
            <a:pPr marL="0" indent="0">
              <a:buNone/>
            </a:pPr>
            <a:r>
              <a:rPr lang="en-US">
                <a:latin typeface="Calibri"/>
                <a:ea typeface="Calibri"/>
                <a:cs typeface="Arial"/>
              </a:rPr>
              <a:t>Number of eligible students who </a:t>
            </a:r>
            <a:r>
              <a:rPr lang="en-US" u="sng">
                <a:latin typeface="Calibri"/>
                <a:ea typeface="Calibri"/>
                <a:cs typeface="Arial"/>
              </a:rPr>
              <a:t>reside in the district</a:t>
            </a:r>
            <a:r>
              <a:rPr lang="en-US">
                <a:latin typeface="Calibri"/>
                <a:ea typeface="Calibri"/>
                <a:cs typeface="Arial"/>
              </a:rPr>
              <a:t> and </a:t>
            </a:r>
            <a:r>
              <a:rPr lang="en-US" u="sng">
                <a:latin typeface="Calibri"/>
                <a:ea typeface="Calibri"/>
                <a:cs typeface="Arial"/>
              </a:rPr>
              <a:t>homeschooled</a:t>
            </a:r>
            <a:r>
              <a:rPr lang="en-US">
                <a:latin typeface="Calibri"/>
                <a:ea typeface="Calibri"/>
                <a:cs typeface="Arial"/>
              </a:rPr>
              <a:t> under a district-approved plan. </a:t>
            </a:r>
          </a:p>
          <a:p>
            <a:pPr marL="0" indent="0">
              <a:buNone/>
            </a:pPr>
            <a:r>
              <a:rPr lang="en-US">
                <a:latin typeface="Arial"/>
                <a:ea typeface="Calibri"/>
                <a:cs typeface="Arial"/>
                <a:hlinkClick r:id="rId3"/>
              </a:rPr>
              <a:t>Questions and Answers on Serving Children with Disabilities Placed by Their Parents in Private Schools (PDF)</a:t>
            </a:r>
            <a:endParaRPr lang="en-US">
              <a:cs typeface="Arial"/>
            </a:endParaRPr>
          </a:p>
        </p:txBody>
      </p:sp>
    </p:spTree>
    <p:extLst>
      <p:ext uri="{BB962C8B-B14F-4D97-AF65-F5344CB8AC3E}">
        <p14:creationId xmlns:p14="http://schemas.microsoft.com/office/powerpoint/2010/main" val="58722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72BFFC-5D4C-2AF3-E464-A6DC4F17B364}"/>
              </a:ext>
            </a:extLst>
          </p:cNvPr>
          <p:cNvSpPr>
            <a:spLocks noGrp="1"/>
          </p:cNvSpPr>
          <p:nvPr>
            <p:ph type="title"/>
          </p:nvPr>
        </p:nvSpPr>
        <p:spPr/>
        <p:txBody>
          <a:bodyPr>
            <a:normAutofit fontScale="90000"/>
          </a:bodyPr>
          <a:lstStyle/>
          <a:p>
            <a:r>
              <a:rPr lang="en-US">
                <a:latin typeface="Arial"/>
                <a:cs typeface="Arial"/>
              </a:rPr>
              <a:t>Child Count – Parentally Placed Private Preschool Students</a:t>
            </a:r>
            <a:endParaRPr lang="en-US"/>
          </a:p>
        </p:txBody>
      </p:sp>
      <p:sp>
        <p:nvSpPr>
          <p:cNvPr id="2" name="Content Placeholder 1">
            <a:extLst>
              <a:ext uri="{FF2B5EF4-FFF2-40B4-BE49-F238E27FC236}">
                <a16:creationId xmlns:a16="http://schemas.microsoft.com/office/drawing/2014/main" id="{F76A2C00-659D-728A-FFFB-F542D004205A}"/>
              </a:ext>
            </a:extLst>
          </p:cNvPr>
          <p:cNvSpPr>
            <a:spLocks noGrp="1"/>
          </p:cNvSpPr>
          <p:nvPr>
            <p:ph idx="1"/>
          </p:nvPr>
        </p:nvSpPr>
        <p:spPr>
          <a:xfrm>
            <a:off x="838200" y="2086984"/>
            <a:ext cx="10515600" cy="4587096"/>
          </a:xfrm>
        </p:spPr>
        <p:txBody>
          <a:bodyPr vert="horz" lIns="91440" tIns="45720" rIns="91440" bIns="45720" rtlCol="0" anchor="t">
            <a:normAutofit/>
          </a:bodyPr>
          <a:lstStyle/>
          <a:p>
            <a:pPr marL="0" indent="0">
              <a:buNone/>
            </a:pPr>
            <a:r>
              <a:rPr lang="en-US">
                <a:latin typeface="Arial"/>
                <a:cs typeface="Arial"/>
              </a:rPr>
              <a:t>FC 262 (ages 3 – 5, not entered Kindergarten)</a:t>
            </a:r>
          </a:p>
          <a:p>
            <a:pPr marL="0" indent="0">
              <a:buNone/>
            </a:pPr>
            <a:r>
              <a:rPr lang="en-US">
                <a:latin typeface="Arial"/>
                <a:cs typeface="Arial"/>
              </a:rPr>
              <a:t>Number of </a:t>
            </a:r>
            <a:r>
              <a:rPr lang="en-US" i="1">
                <a:latin typeface="Arial"/>
                <a:cs typeface="Arial"/>
              </a:rPr>
              <a:t>eligible</a:t>
            </a:r>
            <a:r>
              <a:rPr lang="en-US">
                <a:latin typeface="Arial"/>
                <a:cs typeface="Arial"/>
              </a:rPr>
              <a:t> </a:t>
            </a:r>
            <a:r>
              <a:rPr lang="en-US" u="sng">
                <a:latin typeface="Arial"/>
                <a:cs typeface="Arial"/>
              </a:rPr>
              <a:t>both resident and nonresident</a:t>
            </a:r>
            <a:r>
              <a:rPr lang="en-US">
                <a:latin typeface="Arial"/>
                <a:cs typeface="Arial"/>
              </a:rPr>
              <a:t> students parentally placed in a private </a:t>
            </a:r>
            <a:r>
              <a:rPr lang="en-US" i="1">
                <a:latin typeface="Arial"/>
                <a:cs typeface="Arial"/>
              </a:rPr>
              <a:t>elementary</a:t>
            </a:r>
            <a:r>
              <a:rPr lang="en-US">
                <a:latin typeface="Arial"/>
                <a:cs typeface="Arial"/>
              </a:rPr>
              <a:t> preschool </a:t>
            </a:r>
            <a:r>
              <a:rPr lang="en-US" u="sng">
                <a:latin typeface="Arial"/>
                <a:cs typeface="Arial"/>
              </a:rPr>
              <a:t>in the district</a:t>
            </a:r>
            <a:r>
              <a:rPr lang="en-US">
                <a:latin typeface="Arial"/>
                <a:cs typeface="Arial"/>
              </a:rPr>
              <a:t> </a:t>
            </a:r>
          </a:p>
          <a:p>
            <a:pPr marL="0" indent="0">
              <a:buNone/>
            </a:pPr>
            <a:r>
              <a:rPr lang="en-US">
                <a:latin typeface="Arial"/>
                <a:cs typeface="Arial"/>
              </a:rPr>
              <a:t>“Elementary school” is defined in 34 C.F.R. § 300.13 as a nonprofit institutional day or residential school, including a public elementary charter school that provides elementary education, as determined under State law.</a:t>
            </a:r>
            <a:endParaRPr lang="en-US">
              <a:solidFill>
                <a:srgbClr val="000000"/>
              </a:solidFill>
              <a:latin typeface="Arial"/>
              <a:cs typeface="Arial"/>
            </a:endParaRPr>
          </a:p>
          <a:p>
            <a:pPr marL="0" indent="0">
              <a:buNone/>
            </a:pPr>
            <a:r>
              <a:rPr lang="en-US">
                <a:solidFill>
                  <a:srgbClr val="001D35"/>
                </a:solidFill>
                <a:latin typeface="Arial"/>
                <a:cs typeface="Arial"/>
              </a:rPr>
              <a:t>In Massachusetts, an elementary school is a school that provides instruction for grades one through five, six, seven, or eight. </a:t>
            </a:r>
            <a:endParaRPr lang="en-US"/>
          </a:p>
          <a:p>
            <a:pPr marL="0" indent="0">
              <a:buNone/>
            </a:pPr>
            <a:r>
              <a:rPr lang="en-US">
                <a:latin typeface="Arial"/>
                <a:cs typeface="Arial"/>
              </a:rPr>
              <a:t>FC 262 Child Count is included in FC 240 Child Count</a:t>
            </a:r>
            <a:endParaRPr lang="en-US"/>
          </a:p>
        </p:txBody>
      </p:sp>
    </p:spTree>
    <p:extLst>
      <p:ext uri="{BB962C8B-B14F-4D97-AF65-F5344CB8AC3E}">
        <p14:creationId xmlns:p14="http://schemas.microsoft.com/office/powerpoint/2010/main" val="3295497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E5C864-A043-3CB2-B72F-BEEEFC0C2116}"/>
              </a:ext>
            </a:extLst>
          </p:cNvPr>
          <p:cNvSpPr>
            <a:spLocks noGrp="1"/>
          </p:cNvSpPr>
          <p:nvPr>
            <p:ph type="title"/>
          </p:nvPr>
        </p:nvSpPr>
        <p:spPr/>
        <p:txBody>
          <a:bodyPr>
            <a:normAutofit fontScale="90000"/>
          </a:bodyPr>
          <a:lstStyle/>
          <a:p>
            <a:r>
              <a:rPr lang="en-US">
                <a:latin typeface="Arial"/>
                <a:cs typeface="Arial"/>
              </a:rPr>
              <a:t>Parentally Placed Private and Home School Students</a:t>
            </a:r>
            <a:endParaRPr lang="en-US"/>
          </a:p>
        </p:txBody>
      </p:sp>
      <p:sp>
        <p:nvSpPr>
          <p:cNvPr id="2" name="Content Placeholder 1">
            <a:extLst>
              <a:ext uri="{FF2B5EF4-FFF2-40B4-BE49-F238E27FC236}">
                <a16:creationId xmlns:a16="http://schemas.microsoft.com/office/drawing/2014/main" id="{1AD55AA6-6CD6-C945-CF2D-1E8DAFB3E673}"/>
              </a:ext>
            </a:extLst>
          </p:cNvPr>
          <p:cNvSpPr>
            <a:spLocks noGrp="1"/>
          </p:cNvSpPr>
          <p:nvPr>
            <p:ph idx="1"/>
          </p:nvPr>
        </p:nvSpPr>
        <p:spPr/>
        <p:txBody>
          <a:bodyPr vert="horz" lIns="91440" tIns="45720" rIns="91440" bIns="45720" rtlCol="0" anchor="t">
            <a:normAutofit/>
          </a:bodyPr>
          <a:lstStyle/>
          <a:p>
            <a:pPr marL="0" indent="0">
              <a:buNone/>
            </a:pPr>
            <a:endParaRPr lang="en-US">
              <a:latin typeface="Arial"/>
              <a:cs typeface="Arial"/>
            </a:endParaRPr>
          </a:p>
          <a:p>
            <a:r>
              <a:rPr lang="en-US">
                <a:latin typeface="Arial"/>
                <a:cs typeface="Arial"/>
              </a:rPr>
              <a:t>Number of parentally placed private and home school students ages 3-21 </a:t>
            </a:r>
            <a:r>
              <a:rPr lang="en-US" b="1">
                <a:latin typeface="Arial"/>
                <a:cs typeface="Arial"/>
              </a:rPr>
              <a:t>evaluated</a:t>
            </a:r>
            <a:r>
              <a:rPr lang="en-US">
                <a:latin typeface="Arial"/>
                <a:cs typeface="Arial"/>
              </a:rPr>
              <a:t> by the district in SY 23-24</a:t>
            </a:r>
          </a:p>
          <a:p>
            <a:r>
              <a:rPr lang="en-US">
                <a:latin typeface="Arial"/>
                <a:cs typeface="Arial"/>
              </a:rPr>
              <a:t>Of those students evaluated, the number of parentally placed private and home school students ages 3-21 </a:t>
            </a:r>
            <a:r>
              <a:rPr lang="en-US" b="1">
                <a:latin typeface="Arial"/>
                <a:cs typeface="Arial"/>
              </a:rPr>
              <a:t>found eligible</a:t>
            </a:r>
            <a:r>
              <a:rPr lang="en-US">
                <a:latin typeface="Arial"/>
                <a:cs typeface="Arial"/>
              </a:rPr>
              <a:t> for services by the district in SY 23-24 </a:t>
            </a:r>
          </a:p>
          <a:p>
            <a:r>
              <a:rPr lang="en-US">
                <a:latin typeface="Arial"/>
                <a:cs typeface="Arial"/>
              </a:rPr>
              <a:t>Total number of eligible parentally placed private and home school students ages 3-21 who </a:t>
            </a:r>
            <a:r>
              <a:rPr lang="en-US" b="1">
                <a:latin typeface="Arial"/>
                <a:cs typeface="Arial"/>
              </a:rPr>
              <a:t>received equitable services</a:t>
            </a:r>
            <a:r>
              <a:rPr lang="en-US">
                <a:latin typeface="Arial"/>
                <a:cs typeface="Arial"/>
              </a:rPr>
              <a:t> from your district in SY 23-24</a:t>
            </a:r>
            <a:endParaRPr lang="en-US"/>
          </a:p>
        </p:txBody>
      </p:sp>
    </p:spTree>
    <p:extLst>
      <p:ext uri="{BB962C8B-B14F-4D97-AF65-F5344CB8AC3E}">
        <p14:creationId xmlns:p14="http://schemas.microsoft.com/office/powerpoint/2010/main" val="3307282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FEAA1-E769-313A-6660-E6EF5141BABD}"/>
              </a:ext>
            </a:extLst>
          </p:cNvPr>
          <p:cNvSpPr>
            <a:spLocks noGrp="1"/>
          </p:cNvSpPr>
          <p:nvPr>
            <p:ph type="title"/>
          </p:nvPr>
        </p:nvSpPr>
        <p:spPr/>
        <p:txBody>
          <a:bodyPr>
            <a:normAutofit/>
          </a:bodyPr>
          <a:lstStyle/>
          <a:p>
            <a:r>
              <a:rPr lang="en-US">
                <a:latin typeface="Calibri"/>
                <a:ea typeface="Calibri"/>
                <a:cs typeface="Arial"/>
              </a:rPr>
              <a:t>Resolution Funds &amp; Equitable Services</a:t>
            </a:r>
            <a:endParaRPr lang="en-US">
              <a:latin typeface="Calibri"/>
              <a:ea typeface="Calibri"/>
            </a:endParaRPr>
          </a:p>
        </p:txBody>
      </p:sp>
      <p:sp>
        <p:nvSpPr>
          <p:cNvPr id="2" name="Content Placeholder 1">
            <a:extLst>
              <a:ext uri="{FF2B5EF4-FFF2-40B4-BE49-F238E27FC236}">
                <a16:creationId xmlns:a16="http://schemas.microsoft.com/office/drawing/2014/main" id="{6E1DA41F-560B-34EB-7770-536E712CBAC3}"/>
              </a:ext>
            </a:extLst>
          </p:cNvPr>
          <p:cNvSpPr>
            <a:spLocks noGrp="1"/>
          </p:cNvSpPr>
          <p:nvPr>
            <p:ph idx="1"/>
          </p:nvPr>
        </p:nvSpPr>
        <p:spPr/>
        <p:txBody>
          <a:bodyPr vert="horz" lIns="91440" tIns="45720" rIns="91440" bIns="45720" rtlCol="0" anchor="t">
            <a:normAutofit fontScale="92500" lnSpcReduction="10000"/>
          </a:bodyPr>
          <a:lstStyle/>
          <a:p>
            <a:r>
              <a:rPr lang="en-US">
                <a:latin typeface="Calibri"/>
                <a:ea typeface="Calibri"/>
                <a:cs typeface="Arial"/>
              </a:rPr>
              <a:t>If you are unable to expend any remaining FY24 Resolution and/or FY23 Proportionate Share funds, provide the following to </a:t>
            </a:r>
            <a:r>
              <a:rPr lang="en-US">
                <a:latin typeface="Calibri"/>
                <a:ea typeface="Calibri"/>
                <a:cs typeface="Arial"/>
                <a:hlinkClick r:id="rId2"/>
              </a:rPr>
              <a:t>IDEAFiscal@mass.gov</a:t>
            </a:r>
            <a:r>
              <a:rPr lang="en-US">
                <a:latin typeface="Calibri"/>
                <a:ea typeface="Calibri"/>
                <a:cs typeface="Arial"/>
              </a:rPr>
              <a:t> to receive written permission to revert for general allowable Part B expenses </a:t>
            </a:r>
            <a:r>
              <a:rPr lang="en-US" b="1">
                <a:latin typeface="Calibri"/>
                <a:ea typeface="Calibri"/>
                <a:cs typeface="Arial"/>
              </a:rPr>
              <a:t>obligated on or before September 30, 2024</a:t>
            </a:r>
            <a:r>
              <a:rPr lang="en-US">
                <a:latin typeface="Calibri"/>
                <a:ea typeface="Calibri"/>
                <a:cs typeface="Arial"/>
              </a:rPr>
              <a:t>:</a:t>
            </a:r>
          </a:p>
          <a:p>
            <a:pPr lvl="1"/>
            <a:r>
              <a:rPr lang="en-US" sz="2200">
                <a:latin typeface="Calibri"/>
                <a:ea typeface="Calibri"/>
                <a:cs typeface="Arial"/>
              </a:rPr>
              <a:t>Proportionate Share FY23 Questionnaire. Available in FY25 IDEA Application. </a:t>
            </a:r>
          </a:p>
          <a:p>
            <a:pPr lvl="1"/>
            <a:r>
              <a:rPr lang="en-US" sz="2200">
                <a:latin typeface="Calibri"/>
                <a:ea typeface="Calibri"/>
                <a:cs typeface="Arial"/>
              </a:rPr>
              <a:t>Copies of all written affirmations and other evidence of meaningful consultation and participation by schools and families at least three times a year including a narrative description of all efforts to engage and results.</a:t>
            </a:r>
            <a:endParaRPr lang="en-US" sz="2200">
              <a:latin typeface="Calibri"/>
              <a:ea typeface="Calibri"/>
            </a:endParaRPr>
          </a:p>
          <a:p>
            <a:pPr lvl="1"/>
            <a:r>
              <a:rPr lang="en-US">
                <a:latin typeface="Calibri"/>
                <a:ea typeface="Calibri"/>
                <a:cs typeface="Arial"/>
              </a:rPr>
              <a:t>Detailed explanation and all supporting documentation supporting the rationale claimed in the Questionnaire for not expending the funds.</a:t>
            </a:r>
          </a:p>
          <a:p>
            <a:pPr lvl="1"/>
            <a:r>
              <a:rPr lang="en-US">
                <a:latin typeface="Calibri"/>
                <a:ea typeface="Calibri"/>
                <a:cs typeface="Arial"/>
              </a:rPr>
              <a:t>General ledger evidence of the accounting of your district's unexpended funds.</a:t>
            </a:r>
          </a:p>
          <a:p>
            <a:pPr lvl="1"/>
            <a:r>
              <a:rPr lang="en-US">
                <a:latin typeface="Calibri"/>
                <a:ea typeface="Calibri"/>
                <a:cs typeface="Arial"/>
              </a:rPr>
              <a:t>Copy of the district's child find procedures for parentally placed private school and home school students in the district. </a:t>
            </a:r>
          </a:p>
          <a:p>
            <a:pPr lvl="1"/>
            <a:endParaRPr lang="en-US">
              <a:latin typeface="Calibri"/>
              <a:ea typeface="Calibri"/>
            </a:endParaRPr>
          </a:p>
          <a:p>
            <a:endParaRPr lang="en-US">
              <a:latin typeface="Calibri"/>
              <a:ea typeface="Calibri"/>
            </a:endParaRPr>
          </a:p>
        </p:txBody>
      </p:sp>
    </p:spTree>
    <p:extLst>
      <p:ext uri="{BB962C8B-B14F-4D97-AF65-F5344CB8AC3E}">
        <p14:creationId xmlns:p14="http://schemas.microsoft.com/office/powerpoint/2010/main" val="16490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General Supervision Updates</a:t>
            </a:r>
          </a:p>
        </p:txBody>
      </p:sp>
    </p:spTree>
    <p:extLst>
      <p:ext uri="{BB962C8B-B14F-4D97-AF65-F5344CB8AC3E}">
        <p14:creationId xmlns:p14="http://schemas.microsoft.com/office/powerpoint/2010/main" val="232331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AC1E45-C57B-FEB1-9E06-F70E6C67EE55}"/>
              </a:ext>
            </a:extLst>
          </p:cNvPr>
          <p:cNvSpPr>
            <a:spLocks noGrp="1"/>
          </p:cNvSpPr>
          <p:nvPr>
            <p:ph type="title"/>
          </p:nvPr>
        </p:nvSpPr>
        <p:spPr/>
        <p:txBody>
          <a:bodyPr/>
          <a:lstStyle/>
          <a:p>
            <a:pPr algn="ctr"/>
            <a:r>
              <a:rPr lang="en-US">
                <a:latin typeface="Calibri"/>
                <a:ea typeface="Calibri"/>
                <a:cs typeface="Arial"/>
              </a:rPr>
              <a:t>Updates for NI and NA Districts</a:t>
            </a:r>
          </a:p>
        </p:txBody>
      </p:sp>
      <p:sp>
        <p:nvSpPr>
          <p:cNvPr id="6" name="Text Placeholder 5">
            <a:extLst>
              <a:ext uri="{FF2B5EF4-FFF2-40B4-BE49-F238E27FC236}">
                <a16:creationId xmlns:a16="http://schemas.microsoft.com/office/drawing/2014/main" id="{40091FB5-E07F-9CE2-66CF-5C3628DB19FE}"/>
              </a:ext>
            </a:extLst>
          </p:cNvPr>
          <p:cNvSpPr>
            <a:spLocks noGrp="1"/>
          </p:cNvSpPr>
          <p:nvPr>
            <p:ph type="body" idx="1"/>
          </p:nvPr>
        </p:nvSpPr>
        <p:spPr/>
        <p:txBody>
          <a:bodyPr vert="horz" lIns="91440" tIns="45720" rIns="91440" bIns="45720" rtlCol="0" anchor="t">
            <a:normAutofit/>
          </a:bodyPr>
          <a:lstStyle/>
          <a:p>
            <a:pPr algn="ctr"/>
            <a:endParaRPr lang="en-US">
              <a:latin typeface="Calibri"/>
              <a:ea typeface="Calibri"/>
            </a:endParaRPr>
          </a:p>
          <a:p>
            <a:pPr algn="ctr"/>
            <a:r>
              <a:rPr lang="en-US">
                <a:latin typeface="Calibri"/>
                <a:ea typeface="Calibri"/>
                <a:cs typeface="Arial"/>
              </a:rPr>
              <a:t>Technical Assistance and Support</a:t>
            </a:r>
          </a:p>
          <a:p>
            <a:pPr algn="ctr"/>
            <a:r>
              <a:rPr lang="en-US">
                <a:latin typeface="Calibri"/>
                <a:ea typeface="Calibri"/>
                <a:cs typeface="Arial"/>
              </a:rPr>
              <a:t>Fall 2024 Convenings</a:t>
            </a:r>
          </a:p>
        </p:txBody>
      </p:sp>
    </p:spTree>
    <p:extLst>
      <p:ext uri="{BB962C8B-B14F-4D97-AF65-F5344CB8AC3E}">
        <p14:creationId xmlns:p14="http://schemas.microsoft.com/office/powerpoint/2010/main" val="3217697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3BD1B-D60B-4D01-BA2B-795EE4EEC8AB}"/>
              </a:ext>
            </a:extLst>
          </p:cNvPr>
          <p:cNvSpPr>
            <a:spLocks noGrp="1"/>
          </p:cNvSpPr>
          <p:nvPr>
            <p:ph type="title"/>
          </p:nvPr>
        </p:nvSpPr>
        <p:spPr>
          <a:xfrm>
            <a:off x="838201" y="365126"/>
            <a:ext cx="10638034" cy="1042852"/>
          </a:xfrm>
        </p:spPr>
        <p:txBody>
          <a:bodyPr>
            <a:normAutofit fontScale="90000"/>
          </a:bodyPr>
          <a:lstStyle/>
          <a:p>
            <a:pPr algn="ctr"/>
            <a:r>
              <a:rPr lang="en-US">
                <a:latin typeface="Calibri"/>
                <a:ea typeface="Calibri"/>
                <a:cs typeface="Arial"/>
              </a:rPr>
              <a:t>LEAs with NI &amp; NA Determination</a:t>
            </a:r>
            <a:br>
              <a:rPr lang="en-US">
                <a:latin typeface="Calibri"/>
                <a:cs typeface="Arial"/>
              </a:rPr>
            </a:br>
            <a:r>
              <a:rPr lang="en-US">
                <a:latin typeface="Calibri"/>
                <a:ea typeface="Calibri"/>
                <a:cs typeface="Arial"/>
              </a:rPr>
              <a:t>TA and Support</a:t>
            </a:r>
            <a:endParaRPr lang="en-US">
              <a:latin typeface="Calibri"/>
              <a:ea typeface="Calibri"/>
            </a:endParaRPr>
          </a:p>
        </p:txBody>
      </p:sp>
      <p:sp>
        <p:nvSpPr>
          <p:cNvPr id="2" name="Content Placeholder 1">
            <a:extLst>
              <a:ext uri="{FF2B5EF4-FFF2-40B4-BE49-F238E27FC236}">
                <a16:creationId xmlns:a16="http://schemas.microsoft.com/office/drawing/2014/main" id="{F1C62ABA-44BF-4A5B-8753-CACBE22AA723}"/>
              </a:ext>
            </a:extLst>
          </p:cNvPr>
          <p:cNvSpPr>
            <a:spLocks noGrp="1"/>
          </p:cNvSpPr>
          <p:nvPr>
            <p:ph idx="1"/>
          </p:nvPr>
        </p:nvSpPr>
        <p:spPr>
          <a:xfrm>
            <a:off x="101184" y="2033600"/>
            <a:ext cx="11914681" cy="4459273"/>
          </a:xfrm>
        </p:spPr>
        <p:txBody>
          <a:bodyPr vert="horz" lIns="91440" tIns="45720" rIns="91440" bIns="45720" rtlCol="0" anchor="t">
            <a:normAutofit fontScale="92500" lnSpcReduction="10000"/>
          </a:bodyPr>
          <a:lstStyle/>
          <a:p>
            <a:r>
              <a:rPr lang="en" sz="2800">
                <a:latin typeface="Calibri"/>
                <a:ea typeface="Calibri"/>
                <a:cs typeface="Arial"/>
                <a:hlinkClick r:id="rId3">
                  <a:extLst>
                    <a:ext uri="{A12FA001-AC4F-418D-AE19-62706E023703}">
                      <ahyp:hlinkClr xmlns:ahyp="http://schemas.microsoft.com/office/drawing/2018/hyperlinkcolor" val="tx"/>
                    </a:ext>
                  </a:extLst>
                </a:hlinkClick>
              </a:rPr>
              <a:t>SPED Strategies </a:t>
            </a:r>
            <a:r>
              <a:rPr lang="en" sz="2800">
                <a:latin typeface="Calibri"/>
                <a:ea typeface="Calibri"/>
                <a:cs typeface="Arial"/>
              </a:rPr>
              <a:t>will </a:t>
            </a:r>
            <a:r>
              <a:rPr lang="en">
                <a:latin typeface="Calibri"/>
                <a:ea typeface="Calibri"/>
                <a:cs typeface="Arial"/>
              </a:rPr>
              <a:t>continue</a:t>
            </a:r>
            <a:r>
              <a:rPr lang="en" sz="2800">
                <a:latin typeface="Calibri"/>
                <a:ea typeface="Calibri"/>
                <a:cs typeface="Arial"/>
              </a:rPr>
              <a:t> to provide</a:t>
            </a:r>
            <a:r>
              <a:rPr lang="en" sz="2800">
                <a:solidFill>
                  <a:srgbClr val="222222"/>
                </a:solidFill>
                <a:latin typeface="Calibri"/>
                <a:ea typeface="Calibri"/>
                <a:cs typeface="Arial"/>
              </a:rPr>
              <a:t> Special Education </a:t>
            </a:r>
            <a:r>
              <a:rPr lang="en">
                <a:solidFill>
                  <a:srgbClr val="222222"/>
                </a:solidFill>
                <a:latin typeface="Calibri"/>
                <a:ea typeface="Calibri"/>
                <a:cs typeface="Arial"/>
              </a:rPr>
              <a:t>D</a:t>
            </a:r>
            <a:r>
              <a:rPr lang="en" sz="2800">
                <a:solidFill>
                  <a:srgbClr val="222222"/>
                </a:solidFill>
                <a:latin typeface="Calibri"/>
                <a:ea typeface="Calibri"/>
                <a:cs typeface="Arial"/>
              </a:rPr>
              <a:t>etermination improvement planning and support this year. </a:t>
            </a:r>
          </a:p>
          <a:p>
            <a:endParaRPr lang="en-US" sz="1700" b="0" i="0">
              <a:solidFill>
                <a:srgbClr val="212529"/>
              </a:solidFill>
              <a:effectLst/>
              <a:latin typeface="Calibri"/>
              <a:ea typeface="Calibri"/>
            </a:endParaRPr>
          </a:p>
          <a:p>
            <a:r>
              <a:rPr lang="en-US" b="0" i="0">
                <a:solidFill>
                  <a:srgbClr val="212529"/>
                </a:solidFill>
                <a:effectLst/>
                <a:latin typeface="Calibri"/>
                <a:ea typeface="Calibri"/>
                <a:cs typeface="Arial"/>
              </a:rPr>
              <a:t>LEA Determination Status Timeline </a:t>
            </a:r>
          </a:p>
          <a:p>
            <a:pPr lvl="1"/>
            <a:r>
              <a:rPr lang="en-US" b="0" i="0" strike="noStrike">
                <a:effectLst/>
                <a:latin typeface="Calibri"/>
                <a:ea typeface="Calibri"/>
                <a:cs typeface="Arial"/>
                <a:hlinkClick r:id="rId4"/>
              </a:rPr>
              <a:t>Webinar Recording </a:t>
            </a:r>
            <a:r>
              <a:rPr lang="en-US" b="0" i="0" strike="noStrike">
                <a:effectLst/>
                <a:latin typeface="Calibri"/>
                <a:ea typeface="Calibri"/>
                <a:cs typeface="Arial"/>
              </a:rPr>
              <a:t>will be posted soon!</a:t>
            </a:r>
            <a:endParaRPr lang="en-US" b="0" i="0" strike="noStrike">
              <a:effectLst/>
              <a:latin typeface="Calibri"/>
              <a:ea typeface="Calibri"/>
              <a:cs typeface="Arial"/>
              <a:hlinkClick r:id="" action="ppaction://noaction"/>
            </a:endParaRPr>
          </a:p>
          <a:p>
            <a:pPr lvl="1"/>
            <a:r>
              <a:rPr lang="en-US" b="0" i="0">
                <a:solidFill>
                  <a:srgbClr val="212529"/>
                </a:solidFill>
                <a:effectLst/>
                <a:latin typeface="Calibri"/>
                <a:ea typeface="Calibri"/>
                <a:cs typeface="Arial"/>
              </a:rPr>
              <a:t>One-pagers are available now </a:t>
            </a:r>
            <a:br>
              <a:rPr lang="en-US" b="0" i="0">
                <a:effectLst/>
                <a:latin typeface="Calibri"/>
              </a:rPr>
            </a:br>
            <a:r>
              <a:rPr lang="en-US" b="0" i="0" u="none" strike="noStrike">
                <a:solidFill>
                  <a:srgbClr val="0563C1"/>
                </a:solidFill>
                <a:effectLst/>
                <a:latin typeface="Calibri"/>
                <a:ea typeface="Calibri"/>
                <a:cs typeface="Arial"/>
                <a:hlinkClick r:id="rId5">
                  <a:extLst>
                    <a:ext uri="{A12FA001-AC4F-418D-AE19-62706E023703}">
                      <ahyp:hlinkClr xmlns:ahyp="http://schemas.microsoft.com/office/drawing/2018/hyperlinkcolor" val="tx"/>
                    </a:ext>
                  </a:extLst>
                </a:hlinkClick>
              </a:rPr>
              <a:t>Needs Assistance (NA) </a:t>
            </a:r>
            <a:r>
              <a:rPr lang="en-US" b="0" i="0">
                <a:solidFill>
                  <a:srgbClr val="212529"/>
                </a:solidFill>
                <a:effectLst/>
                <a:latin typeface="Calibri"/>
                <a:ea typeface="Calibri"/>
                <a:cs typeface="Arial"/>
              </a:rPr>
              <a:t> </a:t>
            </a:r>
            <a:r>
              <a:rPr lang="en-US" b="0" i="0" u="none" strike="noStrike">
                <a:solidFill>
                  <a:srgbClr val="0060C7"/>
                </a:solidFill>
                <a:effectLst/>
                <a:latin typeface="Calibri"/>
                <a:ea typeface="Calibri"/>
                <a:cs typeface="Arial"/>
                <a:hlinkClick r:id="rId6"/>
              </a:rPr>
              <a:t>Needs Intervention (NI) </a:t>
            </a:r>
            <a:endParaRPr lang="en-US" b="0" i="0" u="none" strike="noStrike">
              <a:solidFill>
                <a:srgbClr val="0060C7"/>
              </a:solidFill>
              <a:effectLst/>
              <a:latin typeface="Calibri"/>
              <a:ea typeface="Calibri"/>
              <a:cs typeface="Arial"/>
            </a:endParaRPr>
          </a:p>
          <a:p>
            <a:endParaRPr lang="en-US" b="1">
              <a:latin typeface="Calibri"/>
              <a:ea typeface="Calibri"/>
            </a:endParaRPr>
          </a:p>
          <a:p>
            <a:pPr marL="0" indent="0">
              <a:buNone/>
            </a:pPr>
            <a:r>
              <a:rPr lang="en-US" b="1">
                <a:solidFill>
                  <a:schemeClr val="accent2">
                    <a:lumMod val="50000"/>
                  </a:schemeClr>
                </a:solidFill>
                <a:latin typeface="Calibri"/>
                <a:ea typeface="Calibri"/>
                <a:cs typeface="Arial"/>
              </a:rPr>
              <a:t>New Special Education Administrator? Or New to Your LEA?</a:t>
            </a:r>
          </a:p>
          <a:p>
            <a:pPr marL="914400" lvl="1" indent="-457200">
              <a:buFont typeface="+mj-lt"/>
              <a:buAutoNum type="arabicPeriod"/>
            </a:pPr>
            <a:r>
              <a:rPr lang="en-US">
                <a:latin typeface="Calibri"/>
                <a:ea typeface="Calibri"/>
                <a:cs typeface="Arial"/>
                <a:hlinkClick r:id="rId4"/>
              </a:rPr>
              <a:t>Check your LEA’s Determination </a:t>
            </a:r>
            <a:r>
              <a:rPr lang="en-US">
                <a:latin typeface="Calibri"/>
                <a:ea typeface="Calibri"/>
                <a:cs typeface="Arial"/>
              </a:rPr>
              <a:t>and access information and resources</a:t>
            </a:r>
          </a:p>
          <a:p>
            <a:pPr marL="914400" lvl="1" indent="-457200">
              <a:buFont typeface="+mj-lt"/>
              <a:buAutoNum type="arabicPeriod"/>
            </a:pPr>
            <a:r>
              <a:rPr lang="en-US">
                <a:latin typeface="Calibri"/>
                <a:ea typeface="Calibri"/>
                <a:cs typeface="Arial"/>
              </a:rPr>
              <a:t>Visit School and District Profiles to </a:t>
            </a:r>
            <a:r>
              <a:rPr lang="en-US">
                <a:latin typeface="Calibri"/>
                <a:ea typeface="Calibri"/>
                <a:cs typeface="Arial"/>
                <a:hlinkClick r:id="rId7"/>
              </a:rPr>
              <a:t>check that your name and current email address are listed</a:t>
            </a:r>
            <a:r>
              <a:rPr lang="en-US">
                <a:latin typeface="Calibri"/>
                <a:ea typeface="Calibri"/>
                <a:cs typeface="Arial"/>
              </a:rPr>
              <a:t> in your district’s directory and if not, contact </a:t>
            </a:r>
            <a:r>
              <a:rPr lang="en-US">
                <a:latin typeface="Calibri"/>
                <a:ea typeface="Calibri"/>
                <a:cs typeface="Arial"/>
                <a:hlinkClick r:id="rId8"/>
              </a:rPr>
              <a:t>your LEA’s Directory Administrator</a:t>
            </a:r>
            <a:r>
              <a:rPr lang="en-US">
                <a:latin typeface="Calibri"/>
                <a:ea typeface="Calibri"/>
                <a:cs typeface="Arial"/>
              </a:rPr>
              <a:t>.</a:t>
            </a:r>
          </a:p>
          <a:p>
            <a:pPr marL="457200" lvl="1" indent="0">
              <a:buNone/>
            </a:pPr>
            <a:endParaRPr lang="en-US">
              <a:latin typeface="Calibri"/>
              <a:ea typeface="Calibri"/>
            </a:endParaRPr>
          </a:p>
          <a:p>
            <a:pPr algn="l">
              <a:buFont typeface="Arial" panose="020B0604020202020204" pitchFamily="34" charset="0"/>
              <a:buChar char="•"/>
            </a:pPr>
            <a:endParaRPr lang="en-US" b="0" i="0">
              <a:solidFill>
                <a:srgbClr val="212529"/>
              </a:solidFill>
              <a:effectLst/>
              <a:latin typeface="Calibri"/>
              <a:ea typeface="Calibri"/>
            </a:endParaRPr>
          </a:p>
          <a:p>
            <a:endParaRPr lang="en-US">
              <a:latin typeface="Calibri"/>
              <a:ea typeface="Calibri"/>
            </a:endParaRPr>
          </a:p>
          <a:p>
            <a:endParaRPr lang="en-US">
              <a:latin typeface="Calibri"/>
              <a:ea typeface="Calibri"/>
            </a:endParaRPr>
          </a:p>
          <a:p>
            <a:endParaRPr lang="en-US">
              <a:latin typeface="Calibri"/>
              <a:ea typeface="Calibri"/>
            </a:endParaRPr>
          </a:p>
        </p:txBody>
      </p:sp>
      <p:pic>
        <p:nvPicPr>
          <p:cNvPr id="10" name="Picture 9">
            <a:extLst>
              <a:ext uri="{FF2B5EF4-FFF2-40B4-BE49-F238E27FC236}">
                <a16:creationId xmlns:a16="http://schemas.microsoft.com/office/drawing/2014/main" id="{40EBF419-50DD-799F-8159-63473C35AFCA}"/>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367857" y="2277294"/>
            <a:ext cx="2890823" cy="2632849"/>
          </a:xfrm>
          <a:prstGeom prst="rect">
            <a:avLst/>
          </a:prstGeom>
        </p:spPr>
      </p:pic>
    </p:spTree>
    <p:extLst>
      <p:ext uri="{BB962C8B-B14F-4D97-AF65-F5344CB8AC3E}">
        <p14:creationId xmlns:p14="http://schemas.microsoft.com/office/powerpoint/2010/main" val="537082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376D9A-A56C-B343-285E-494D003F71B0}"/>
              </a:ext>
            </a:extLst>
          </p:cNvPr>
          <p:cNvSpPr>
            <a:spLocks noGrp="1"/>
          </p:cNvSpPr>
          <p:nvPr>
            <p:ph type="title"/>
          </p:nvPr>
        </p:nvSpPr>
        <p:spPr/>
        <p:txBody>
          <a:bodyPr>
            <a:normAutofit fontScale="90000"/>
          </a:bodyPr>
          <a:lstStyle/>
          <a:p>
            <a:pPr algn="ctr"/>
            <a:r>
              <a:rPr lang="en-US">
                <a:latin typeface="Calibri"/>
                <a:ea typeface="Calibri"/>
                <a:cs typeface="Arial"/>
              </a:rPr>
              <a:t>Save the Convening Dates and </a:t>
            </a:r>
            <a:br>
              <a:rPr lang="en-US">
                <a:latin typeface="Calibri"/>
                <a:cs typeface="Arial"/>
              </a:rPr>
            </a:br>
            <a:r>
              <a:rPr lang="en-US">
                <a:latin typeface="Calibri"/>
                <a:ea typeface="Calibri"/>
                <a:cs typeface="Arial"/>
              </a:rPr>
              <a:t>Register ASAP!</a:t>
            </a:r>
          </a:p>
        </p:txBody>
      </p:sp>
      <p:graphicFrame>
        <p:nvGraphicFramePr>
          <p:cNvPr id="4" name="Table 3">
            <a:extLst>
              <a:ext uri="{FF2B5EF4-FFF2-40B4-BE49-F238E27FC236}">
                <a16:creationId xmlns:a16="http://schemas.microsoft.com/office/drawing/2014/main" id="{9920B8AB-2FAE-E46F-EC32-574ACDA8C126}"/>
              </a:ext>
            </a:extLst>
          </p:cNvPr>
          <p:cNvGraphicFramePr>
            <a:graphicFrameLocks noGrp="1"/>
          </p:cNvGraphicFramePr>
          <p:nvPr/>
        </p:nvGraphicFramePr>
        <p:xfrm>
          <a:off x="692404" y="2317918"/>
          <a:ext cx="10729016" cy="1950720"/>
        </p:xfrm>
        <a:graphic>
          <a:graphicData uri="http://schemas.openxmlformats.org/drawingml/2006/table">
            <a:tbl>
              <a:tblPr firstRow="1" bandRow="1">
                <a:tableStyleId>{5C22544A-7EE6-4342-B048-85BDC9FD1C3A}</a:tableStyleId>
              </a:tblPr>
              <a:tblGrid>
                <a:gridCol w="5364508">
                  <a:extLst>
                    <a:ext uri="{9D8B030D-6E8A-4147-A177-3AD203B41FA5}">
                      <a16:colId xmlns:a16="http://schemas.microsoft.com/office/drawing/2014/main" val="3409887033"/>
                    </a:ext>
                  </a:extLst>
                </a:gridCol>
                <a:gridCol w="5364508">
                  <a:extLst>
                    <a:ext uri="{9D8B030D-6E8A-4147-A177-3AD203B41FA5}">
                      <a16:colId xmlns:a16="http://schemas.microsoft.com/office/drawing/2014/main" val="2488722408"/>
                    </a:ext>
                  </a:extLst>
                </a:gridCol>
              </a:tblGrid>
              <a:tr h="370840">
                <a:tc>
                  <a:txBody>
                    <a:bodyPr/>
                    <a:lstStyle/>
                    <a:p>
                      <a:pPr lvl="0" algn="ctr">
                        <a:lnSpc>
                          <a:spcPct val="100000"/>
                        </a:lnSpc>
                        <a:spcBef>
                          <a:spcPts val="0"/>
                        </a:spcBef>
                        <a:spcAft>
                          <a:spcPts val="0"/>
                        </a:spcAft>
                        <a:buNone/>
                      </a:pPr>
                      <a:r>
                        <a:rPr lang="en" sz="3200" b="0" i="0" u="sng" strike="noStrike" noProof="0">
                          <a:latin typeface="Calibri"/>
                        </a:rPr>
                        <a:t>Needs Intervention Districts</a:t>
                      </a:r>
                      <a:endParaRPr lang="en-US" sz="320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tc>
                  <a:txBody>
                    <a:bodyPr/>
                    <a:lstStyle/>
                    <a:p>
                      <a:pPr lvl="0" algn="ctr">
                        <a:buNone/>
                      </a:pPr>
                      <a:r>
                        <a:rPr lang="en" sz="3200" b="0" i="0" u="sng" strike="noStrike" noProof="0">
                          <a:latin typeface="Calibri"/>
                        </a:rPr>
                        <a:t>Needs Assistance Districts</a:t>
                      </a:r>
                      <a:endParaRPr lang="en-US" sz="3200"/>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4115800578"/>
                  </a:ext>
                </a:extLst>
              </a:tr>
              <a:tr h="370840">
                <a:tc>
                  <a:txBody>
                    <a:bodyPr/>
                    <a:lstStyle/>
                    <a:p>
                      <a:pPr marL="285750" lvl="0" indent="-285750" algn="l">
                        <a:lnSpc>
                          <a:spcPct val="100000"/>
                        </a:lnSpc>
                        <a:spcBef>
                          <a:spcPts val="0"/>
                        </a:spcBef>
                        <a:spcAft>
                          <a:spcPts val="0"/>
                        </a:spcAft>
                        <a:buFont typeface="Arial"/>
                        <a:buChar char="•"/>
                      </a:pPr>
                      <a:r>
                        <a:rPr lang="en" sz="2800" b="0" i="0" u="none" strike="noStrike" noProof="0">
                          <a:latin typeface="Calibri"/>
                        </a:rPr>
                        <a:t>East: Oct 8-9</a:t>
                      </a:r>
                      <a:r>
                        <a:rPr lang="en" sz="2800" b="0" i="0" u="none" strike="noStrike" baseline="30000" noProof="0">
                          <a:latin typeface="Calibri"/>
                        </a:rPr>
                        <a:t>th</a:t>
                      </a:r>
                      <a:r>
                        <a:rPr lang="en" sz="2800" b="0" i="0" u="none" strike="noStrike" noProof="0">
                          <a:latin typeface="Calibri"/>
                        </a:rPr>
                        <a:t> and Jan 15</a:t>
                      </a:r>
                      <a:r>
                        <a:rPr lang="en" sz="2800" b="0" i="0" u="none" strike="noStrike" baseline="30000" noProof="0">
                          <a:latin typeface="Calibri"/>
                        </a:rPr>
                        <a:t>th</a:t>
                      </a:r>
                      <a:r>
                        <a:rPr lang="en" sz="2800" b="0" i="0" u="none" strike="noStrike" noProof="0">
                          <a:latin typeface="Calibri"/>
                        </a:rPr>
                        <a:t> </a:t>
                      </a:r>
                      <a:endParaRPr lang="en-US" sz="2800"/>
                    </a:p>
                    <a:p>
                      <a:pPr marL="285750" lvl="0" indent="-285750" algn="l">
                        <a:lnSpc>
                          <a:spcPct val="100000"/>
                        </a:lnSpc>
                        <a:spcBef>
                          <a:spcPts val="0"/>
                        </a:spcBef>
                        <a:spcAft>
                          <a:spcPts val="0"/>
                        </a:spcAft>
                        <a:buFont typeface="Arial"/>
                        <a:buChar char="•"/>
                      </a:pPr>
                      <a:r>
                        <a:rPr lang="en" sz="2800" b="0" i="0" u="none" strike="noStrike" noProof="0">
                          <a:latin typeface="Calibri"/>
                        </a:rPr>
                        <a:t>Central: Oct 15-16</a:t>
                      </a:r>
                      <a:r>
                        <a:rPr lang="en" sz="2800" b="0" i="0" u="none" strike="noStrike" baseline="30000" noProof="0">
                          <a:latin typeface="Calibri"/>
                        </a:rPr>
                        <a:t>th</a:t>
                      </a:r>
                      <a:r>
                        <a:rPr lang="en" sz="2800" b="0" i="0" u="none" strike="noStrike" noProof="0">
                          <a:latin typeface="Calibri"/>
                        </a:rPr>
                        <a:t> and Jan 22</a:t>
                      </a:r>
                      <a:r>
                        <a:rPr lang="en" sz="2800" b="0" i="0" u="none" strike="noStrike" baseline="30000" noProof="0">
                          <a:latin typeface="Calibri"/>
                        </a:rPr>
                        <a:t>nd</a:t>
                      </a:r>
                    </a:p>
                    <a:p>
                      <a:pPr marL="285750" lvl="0" indent="-285750" algn="l">
                        <a:lnSpc>
                          <a:spcPct val="100000"/>
                        </a:lnSpc>
                        <a:spcBef>
                          <a:spcPts val="0"/>
                        </a:spcBef>
                        <a:spcAft>
                          <a:spcPts val="0"/>
                        </a:spcAft>
                        <a:buFont typeface="Arial"/>
                        <a:buChar char="•"/>
                      </a:pPr>
                      <a:r>
                        <a:rPr lang="en" sz="2800" b="0" i="0" u="none" strike="noStrike" noProof="0">
                          <a:latin typeface="Calibri"/>
                        </a:rPr>
                        <a:t>North: Oct 22-23</a:t>
                      </a:r>
                      <a:r>
                        <a:rPr lang="en" sz="2800" b="0" i="0" u="none" strike="noStrike" baseline="30000" noProof="0">
                          <a:latin typeface="Calibri"/>
                        </a:rPr>
                        <a:t>rd</a:t>
                      </a:r>
                      <a:r>
                        <a:rPr lang="en" sz="2800" b="0" i="0" u="none" strike="noStrike" noProof="0">
                          <a:latin typeface="Calibri"/>
                        </a:rPr>
                        <a:t> and Jan 29</a:t>
                      </a:r>
                      <a:r>
                        <a:rPr lang="en" sz="2800" b="0" i="0" u="none" strike="noStrike" baseline="30000" noProof="0">
                          <a:latin typeface="Calibri"/>
                        </a:rPr>
                        <a:t>th</a:t>
                      </a:r>
                      <a:r>
                        <a:rPr lang="en" sz="2800" b="0" i="0" u="none" strike="noStrike" noProof="0">
                          <a:latin typeface="Calibri"/>
                        </a:rPr>
                        <a:t> </a:t>
                      </a:r>
                      <a:endParaRPr lang="en-US" sz="2800"/>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tc>
                  <a:txBody>
                    <a:bodyPr/>
                    <a:lstStyle/>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East: Oct 10</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16</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Central: Oct 17</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23</a:t>
                      </a:r>
                      <a:r>
                        <a:rPr lang="en" sz="2800" b="0" i="0" u="none" strike="noStrike" baseline="30000" noProof="0" dirty="0">
                          <a:solidFill>
                            <a:srgbClr val="222222"/>
                          </a:solidFill>
                          <a:latin typeface="Calibri"/>
                        </a:rPr>
                        <a:t>rd</a:t>
                      </a:r>
                      <a:r>
                        <a:rPr lang="en" sz="2800" b="0" i="0" u="none" strike="noStrike" noProof="0" dirty="0">
                          <a:solidFill>
                            <a:srgbClr val="222222"/>
                          </a:solidFill>
                          <a:latin typeface="Calibri"/>
                        </a:rPr>
                        <a:t> </a:t>
                      </a:r>
                      <a:endParaRPr lang="en-US" sz="2800" dirty="0"/>
                    </a:p>
                    <a:p>
                      <a:pPr marL="285750" lvl="0" indent="-285750" algn="l">
                        <a:lnSpc>
                          <a:spcPct val="100000"/>
                        </a:lnSpc>
                        <a:spcBef>
                          <a:spcPts val="0"/>
                        </a:spcBef>
                        <a:spcAft>
                          <a:spcPts val="0"/>
                        </a:spcAft>
                        <a:buFont typeface="Arial"/>
                        <a:buChar char="•"/>
                      </a:pPr>
                      <a:r>
                        <a:rPr lang="en" sz="2800" b="0" i="0" u="none" strike="noStrike" noProof="0" dirty="0">
                          <a:solidFill>
                            <a:srgbClr val="222222"/>
                          </a:solidFill>
                          <a:latin typeface="Calibri"/>
                        </a:rPr>
                        <a:t>North: Oct 24</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and Jan 30</a:t>
                      </a:r>
                      <a:r>
                        <a:rPr lang="en" sz="2800" b="0" i="0" u="none" strike="noStrike" baseline="30000" noProof="0" dirty="0">
                          <a:solidFill>
                            <a:srgbClr val="222222"/>
                          </a:solidFill>
                          <a:latin typeface="Calibri"/>
                        </a:rPr>
                        <a:t>th</a:t>
                      </a:r>
                      <a:r>
                        <a:rPr lang="en" sz="2800" b="0" i="0" u="none" strike="noStrike" noProof="0" dirty="0">
                          <a:solidFill>
                            <a:srgbClr val="222222"/>
                          </a:solidFill>
                          <a:latin typeface="Calibri"/>
                        </a:rPr>
                        <a:t>  </a:t>
                      </a:r>
                      <a:endParaRPr lang="en-US" sz="2800" dirty="0"/>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4839259"/>
                  </a:ext>
                </a:extLst>
              </a:tr>
            </a:tbl>
          </a:graphicData>
        </a:graphic>
      </p:graphicFrame>
      <p:sp>
        <p:nvSpPr>
          <p:cNvPr id="2" name="Content Placeholder 1">
            <a:extLst>
              <a:ext uri="{FF2B5EF4-FFF2-40B4-BE49-F238E27FC236}">
                <a16:creationId xmlns:a16="http://schemas.microsoft.com/office/drawing/2014/main" id="{3A252628-448B-B123-50BF-888B8D9BAB3C}"/>
              </a:ext>
            </a:extLst>
          </p:cNvPr>
          <p:cNvSpPr>
            <a:spLocks noGrp="1"/>
          </p:cNvSpPr>
          <p:nvPr>
            <p:ph idx="1"/>
          </p:nvPr>
        </p:nvSpPr>
        <p:spPr>
          <a:xfrm>
            <a:off x="0" y="5054887"/>
            <a:ext cx="12192000" cy="1629181"/>
          </a:xfrm>
        </p:spPr>
        <p:txBody>
          <a:bodyPr vert="horz" lIns="91440" tIns="45720" rIns="91440" bIns="45720" rtlCol="0" anchor="t">
            <a:normAutofit/>
          </a:bodyPr>
          <a:lstStyle/>
          <a:p>
            <a:pPr marL="0" indent="0" algn="ctr">
              <a:buNone/>
            </a:pPr>
            <a:r>
              <a:rPr lang="en" sz="2400" b="1">
                <a:solidFill>
                  <a:schemeClr val="accent2">
                    <a:lumMod val="50000"/>
                  </a:schemeClr>
                </a:solidFill>
                <a:latin typeface="Calibri"/>
                <a:ea typeface="Calibri"/>
                <a:cs typeface="Arial"/>
              </a:rPr>
              <a:t>If you haven’t received an email with registration information, please contact </a:t>
            </a:r>
            <a:r>
              <a:rPr lang="en-US" sz="2400" b="1">
                <a:solidFill>
                  <a:srgbClr val="222222"/>
                </a:solidFill>
                <a:latin typeface="Calibri"/>
                <a:ea typeface="Calibri"/>
                <a:cs typeface="Arial"/>
                <a:hlinkClick r:id="rId3"/>
              </a:rPr>
              <a:t>specialeducation@doe.mass.edu</a:t>
            </a:r>
            <a:r>
              <a:rPr lang="en" sz="2400" b="1">
                <a:solidFill>
                  <a:srgbClr val="222222"/>
                </a:solidFill>
                <a:latin typeface="Calibri"/>
                <a:ea typeface="Calibri"/>
                <a:cs typeface="Arial"/>
              </a:rPr>
              <a:t>. </a:t>
            </a:r>
          </a:p>
        </p:txBody>
      </p:sp>
    </p:spTree>
    <p:extLst>
      <p:ext uri="{BB962C8B-B14F-4D97-AF65-F5344CB8AC3E}">
        <p14:creationId xmlns:p14="http://schemas.microsoft.com/office/powerpoint/2010/main" val="2740017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B6ACA-7E69-3D55-ED25-46C614EC1030}"/>
              </a:ext>
            </a:extLst>
          </p:cNvPr>
          <p:cNvSpPr>
            <a:spLocks noGrp="1"/>
          </p:cNvSpPr>
          <p:nvPr>
            <p:ph type="title"/>
          </p:nvPr>
        </p:nvSpPr>
        <p:spPr/>
        <p:txBody>
          <a:bodyPr>
            <a:normAutofit fontScale="90000"/>
          </a:bodyPr>
          <a:lstStyle/>
          <a:p>
            <a:r>
              <a:rPr lang="en-US">
                <a:latin typeface="Calibri"/>
                <a:ea typeface="Calibri"/>
                <a:cs typeface="Arial"/>
              </a:rPr>
              <a:t>Early Childhood (EC) Transition Collaborative Convenings</a:t>
            </a:r>
            <a:endParaRPr lang="en-US">
              <a:latin typeface="Calibri"/>
            </a:endParaRPr>
          </a:p>
        </p:txBody>
      </p:sp>
      <p:sp>
        <p:nvSpPr>
          <p:cNvPr id="2" name="Content Placeholder 1">
            <a:extLst>
              <a:ext uri="{FF2B5EF4-FFF2-40B4-BE49-F238E27FC236}">
                <a16:creationId xmlns:a16="http://schemas.microsoft.com/office/drawing/2014/main" id="{2DA700BF-A60F-25D3-C66D-E78DC3564CE7}"/>
              </a:ext>
            </a:extLst>
          </p:cNvPr>
          <p:cNvSpPr>
            <a:spLocks noGrp="1"/>
          </p:cNvSpPr>
          <p:nvPr>
            <p:ph idx="1"/>
          </p:nvPr>
        </p:nvSpPr>
        <p:spPr/>
        <p:txBody>
          <a:bodyPr vert="horz" lIns="91440" tIns="45720" rIns="91440" bIns="45720" rtlCol="0" anchor="t">
            <a:noAutofit/>
          </a:bodyPr>
          <a:lstStyle/>
          <a:p>
            <a:pPr marL="0" indent="0">
              <a:buNone/>
            </a:pPr>
            <a:r>
              <a:rPr lang="en-US" sz="2000" err="1">
                <a:latin typeface="Calibri"/>
                <a:ea typeface="Calibri"/>
                <a:cs typeface="Arial"/>
              </a:rPr>
              <a:t>AnLar</a:t>
            </a:r>
            <a:r>
              <a:rPr lang="en-US" sz="2000">
                <a:latin typeface="Calibri"/>
                <a:ea typeface="Calibri"/>
                <a:cs typeface="Arial"/>
              </a:rPr>
              <a:t> is hosting four statewide EC Transition Collaborative Convenings throughout the 2024-2025 school year.  These convenings will feature a panel discussion highlighting strategies that LEAs and EIS providers are using to support smooth transitions from Part C early intervention to Part B early childhood special education services. They will also include opportunities for you to connect with your colleagues and partner agencies to discuss specific topics related to early childhood transition.  Each meeting will feature a different topic, outlined below.  We encourage you to register for each meeting and invite your catchment area partners in early childhood transition!</a:t>
            </a:r>
            <a:endParaRPr lang="en-US"/>
          </a:p>
          <a:p>
            <a:endParaRPr lang="en-US" sz="2000">
              <a:latin typeface="Calibri"/>
              <a:ea typeface="Calibri"/>
            </a:endParaRPr>
          </a:p>
          <a:p>
            <a:r>
              <a:rPr lang="en" sz="2000" u="sng">
                <a:latin typeface="Calibri"/>
                <a:ea typeface="Calibri"/>
                <a:cs typeface="Arial"/>
                <a:hlinkClick r:id="rId3"/>
              </a:rPr>
              <a:t>Register here for January 15, 2025</a:t>
            </a:r>
            <a:r>
              <a:rPr lang="en" sz="2000">
                <a:latin typeface="Calibri"/>
                <a:ea typeface="Calibri"/>
                <a:cs typeface="Arial"/>
              </a:rPr>
              <a:t>, 11:00 - 12:30 PM: Streamlining the Referral Process </a:t>
            </a:r>
            <a:endParaRPr lang="en-US" sz="2000">
              <a:latin typeface="Calibri"/>
              <a:ea typeface="Calibri"/>
              <a:cs typeface="Arial"/>
            </a:endParaRPr>
          </a:p>
          <a:p>
            <a:r>
              <a:rPr lang="en" sz="2000" u="sng">
                <a:latin typeface="Calibri"/>
                <a:ea typeface="Calibri"/>
                <a:cs typeface="Arial"/>
                <a:hlinkClick r:id="rId4"/>
              </a:rPr>
              <a:t>Register here for March 13, 2025</a:t>
            </a:r>
            <a:r>
              <a:rPr lang="en" sz="2000">
                <a:latin typeface="Calibri"/>
                <a:ea typeface="Calibri"/>
                <a:cs typeface="Arial"/>
              </a:rPr>
              <a:t>, 2:00 - 3:30 PM: Transition Conference </a:t>
            </a:r>
            <a:endParaRPr lang="en-US" sz="2000">
              <a:latin typeface="Calibri"/>
              <a:ea typeface="Calibri"/>
              <a:cs typeface="Arial"/>
            </a:endParaRPr>
          </a:p>
          <a:p>
            <a:r>
              <a:rPr lang="en" sz="2000" u="sng">
                <a:latin typeface="Calibri"/>
                <a:ea typeface="Calibri"/>
                <a:cs typeface="Arial"/>
                <a:hlinkClick r:id="rId5"/>
              </a:rPr>
              <a:t>Register here for May 14, 2025</a:t>
            </a:r>
            <a:r>
              <a:rPr lang="en" sz="2000">
                <a:latin typeface="Calibri"/>
                <a:ea typeface="Calibri"/>
                <a:cs typeface="Arial"/>
              </a:rPr>
              <a:t>, 10:30 - 12:00 PM: Streamlining Data Collection</a:t>
            </a:r>
            <a:endParaRPr lang="en-US" sz="2000">
              <a:latin typeface="Calibri"/>
              <a:ea typeface="Calibri"/>
              <a:cs typeface="Arial"/>
            </a:endParaRPr>
          </a:p>
          <a:p>
            <a:endParaRPr lang="en-US"/>
          </a:p>
        </p:txBody>
      </p:sp>
    </p:spTree>
    <p:extLst>
      <p:ext uri="{BB962C8B-B14F-4D97-AF65-F5344CB8AC3E}">
        <p14:creationId xmlns:p14="http://schemas.microsoft.com/office/powerpoint/2010/main" val="233456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New IEP Updates</a:t>
            </a:r>
          </a:p>
        </p:txBody>
      </p:sp>
    </p:spTree>
    <p:extLst>
      <p:ext uri="{BB962C8B-B14F-4D97-AF65-F5344CB8AC3E}">
        <p14:creationId xmlns:p14="http://schemas.microsoft.com/office/powerpoint/2010/main" val="495461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p:txBody>
          <a:bodyPr>
            <a:normAutofit fontScale="90000"/>
          </a:bodyPr>
          <a:lstStyle/>
          <a:p>
            <a:pPr algn="l"/>
            <a:r>
              <a:rPr lang="en-US">
                <a:solidFill>
                  <a:schemeClr val="bg1"/>
                </a:solidFill>
                <a:latin typeface="Segoe UI"/>
                <a:cs typeface="Arial"/>
              </a:rPr>
              <a:t>IEP Improvement Process Timeline</a:t>
            </a:r>
            <a:endParaRPr lang="ru-RU">
              <a:solidFill>
                <a:schemeClr val="bg1"/>
              </a:solidFill>
              <a:latin typeface="Segoe UI"/>
              <a:cs typeface="Arial"/>
            </a:endParaRPr>
          </a:p>
        </p:txBody>
      </p:sp>
      <p:pic>
        <p:nvPicPr>
          <p:cNvPr id="1028" name="Picture 4" descr="Massachusetts IEP Improvement Project Logo">
            <a:extLst>
              <a:ext uri="{FF2B5EF4-FFF2-40B4-BE49-F238E27FC236}">
                <a16:creationId xmlns:a16="http://schemas.microsoft.com/office/drawing/2014/main" id="{ABB40AE7-EB71-CE73-82F6-FCCE91854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49" y="228131"/>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a:xfrm>
            <a:off x="941656" y="2478673"/>
            <a:ext cx="1819332" cy="450850"/>
          </a:xfrm>
        </p:spPr>
        <p:txBody>
          <a:bodyPr/>
          <a:lstStyle/>
          <a:p>
            <a:r>
              <a:rPr lang="en-US" sz="2400">
                <a:solidFill>
                  <a:schemeClr val="tx1"/>
                </a:solidFill>
              </a:rPr>
              <a:t>Winter 2023</a:t>
            </a: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p:txBody>
          <a:bodyPr/>
          <a:lstStyle/>
          <a:p>
            <a:r>
              <a:rPr lang="en-US" sz="2800">
                <a:solidFill>
                  <a:schemeClr val="accent1">
                    <a:lumMod val="75000"/>
                  </a:schemeClr>
                </a:solidFill>
              </a:rPr>
              <a:t>Finalize Forms and Tech Specs</a:t>
            </a: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r>
              <a:rPr lang="en-US" sz="2400">
                <a:solidFill>
                  <a:schemeClr val="tx1"/>
                </a:solidFill>
              </a:rPr>
              <a:t>Spring 2023</a:t>
            </a:r>
            <a:endParaRPr lang="ru-RU" sz="240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2800">
                <a:solidFill>
                  <a:schemeClr val="accent1">
                    <a:lumMod val="75000"/>
                  </a:schemeClr>
                </a:solidFill>
              </a:rPr>
              <a:t>Initial Training for Schools and Districts</a:t>
            </a:r>
            <a:endParaRPr lang="ru-RU" sz="2800">
              <a:solidFill>
                <a:schemeClr val="accent1">
                  <a:lumMod val="75000"/>
                </a:schemeClr>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5153989" y="2494006"/>
            <a:ext cx="2077062" cy="450850"/>
          </a:xfrm>
        </p:spPr>
        <p:txBody>
          <a:bodyPr/>
          <a:lstStyle/>
          <a:p>
            <a:r>
              <a:rPr lang="en-US" sz="2400">
                <a:solidFill>
                  <a:schemeClr val="tx1"/>
                </a:solidFill>
              </a:rPr>
              <a:t>SY 23-24</a:t>
            </a: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p:txBody>
          <a:bodyPr/>
          <a:lstStyle/>
          <a:p>
            <a:r>
              <a:rPr lang="en-US" sz="2800">
                <a:solidFill>
                  <a:schemeClr val="accent1">
                    <a:lumMod val="75000"/>
                  </a:schemeClr>
                </a:solidFill>
              </a:rPr>
              <a:t>Continued Training and Technical Assistance </a:t>
            </a:r>
            <a:endParaRPr lang="ru-RU" sz="2800">
              <a:solidFill>
                <a:schemeClr val="accent1">
                  <a:lumMod val="75000"/>
                </a:schemeClr>
              </a:solidFill>
            </a:endParaRP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a:xfrm>
            <a:off x="7231051" y="2489256"/>
            <a:ext cx="1697037" cy="450850"/>
          </a:xfrm>
        </p:spPr>
        <p:txBody>
          <a:bodyPr/>
          <a:lstStyle/>
          <a:p>
            <a:r>
              <a:rPr lang="en-US" sz="2400">
                <a:solidFill>
                  <a:schemeClr val="tx1"/>
                </a:solidFill>
              </a:rPr>
              <a:t>Fall 2023</a:t>
            </a: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2800">
                <a:solidFill>
                  <a:schemeClr val="accent1">
                    <a:lumMod val="75000"/>
                  </a:schemeClr>
                </a:solidFill>
              </a:rPr>
              <a:t>Initial Adoption (at discretion of schools and districts)</a:t>
            </a:r>
            <a:endParaRPr lang="ru-RU" sz="2800">
              <a:solidFill>
                <a:schemeClr val="accent1">
                  <a:lumMod val="75000"/>
                </a:schemeClr>
              </a:solidFill>
            </a:endParaRPr>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p:txBody>
          <a:bodyPr/>
          <a:lstStyle/>
          <a:p>
            <a:r>
              <a:rPr lang="en-US" sz="2400">
                <a:solidFill>
                  <a:schemeClr val="tx1"/>
                </a:solidFill>
              </a:rPr>
              <a:t>Fall 2024</a:t>
            </a:r>
            <a:endParaRPr lang="ru-RU" sz="240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9310247" y="3176106"/>
            <a:ext cx="2388267" cy="450850"/>
          </a:xfrm>
        </p:spPr>
        <p:txBody>
          <a:bodyPr vert="horz" lIns="91440" tIns="45720" rIns="91440" bIns="45720" rtlCol="0" anchor="t">
            <a:noAutofit/>
          </a:bodyPr>
          <a:lstStyle/>
          <a:p>
            <a:r>
              <a:rPr lang="en-US" sz="2800">
                <a:solidFill>
                  <a:schemeClr val="accent1">
                    <a:lumMod val="75000"/>
                  </a:schemeClr>
                </a:solidFill>
                <a:cs typeface="Arial"/>
              </a:rPr>
              <a:t>Full Adoption Statewide</a:t>
            </a:r>
          </a:p>
          <a:p>
            <a:r>
              <a:rPr lang="en-US" sz="2800">
                <a:solidFill>
                  <a:schemeClr val="accent2"/>
                </a:solidFill>
                <a:cs typeface="Arial"/>
              </a:rPr>
              <a:t>Thanksgiving</a:t>
            </a:r>
            <a:endParaRPr lang="ru-RU" sz="2800">
              <a:solidFill>
                <a:schemeClr val="accent2"/>
              </a:solidFill>
              <a:cs typeface="Arial"/>
            </a:endParaRPr>
          </a:p>
        </p:txBody>
      </p:sp>
    </p:spTree>
    <p:extLst>
      <p:ext uri="{BB962C8B-B14F-4D97-AF65-F5344CB8AC3E}">
        <p14:creationId xmlns:p14="http://schemas.microsoft.com/office/powerpoint/2010/main" val="110222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586F8-AD3D-599A-5CA0-CEEE224C0129}"/>
              </a:ext>
            </a:extLst>
          </p:cNvPr>
          <p:cNvSpPr>
            <a:spLocks noGrp="1"/>
          </p:cNvSpPr>
          <p:nvPr>
            <p:ph type="title"/>
          </p:nvPr>
        </p:nvSpPr>
        <p:spPr/>
        <p:txBody>
          <a:bodyPr/>
          <a:lstStyle/>
          <a:p>
            <a:pPr algn="ctr"/>
            <a:r>
              <a:rPr lang="en-US">
                <a:latin typeface="Calibri"/>
                <a:ea typeface="Calibri"/>
                <a:cs typeface="Arial"/>
              </a:rPr>
              <a:t>Meeting with IEP Vendors</a:t>
            </a:r>
          </a:p>
        </p:txBody>
      </p:sp>
      <p:sp>
        <p:nvSpPr>
          <p:cNvPr id="8" name="Content Placeholder 7">
            <a:extLst>
              <a:ext uri="{FF2B5EF4-FFF2-40B4-BE49-F238E27FC236}">
                <a16:creationId xmlns:a16="http://schemas.microsoft.com/office/drawing/2014/main" id="{06F47F66-AB85-CD4C-B594-2B8DAC270ACA}"/>
              </a:ext>
            </a:extLst>
          </p:cNvPr>
          <p:cNvSpPr>
            <a:spLocks noGrp="1"/>
          </p:cNvSpPr>
          <p:nvPr>
            <p:ph idx="1"/>
          </p:nvPr>
        </p:nvSpPr>
        <p:spPr>
          <a:xfrm>
            <a:off x="355002" y="2086984"/>
            <a:ext cx="10998798" cy="4405890"/>
          </a:xfrm>
        </p:spPr>
        <p:txBody>
          <a:bodyPr vert="horz" lIns="91440" tIns="45720" rIns="91440" bIns="45720" rtlCol="0" anchor="t">
            <a:normAutofit/>
          </a:bodyPr>
          <a:lstStyle/>
          <a:p>
            <a:r>
              <a:rPr lang="en-US">
                <a:latin typeface="Calibri"/>
                <a:ea typeface="Calibri"/>
                <a:cs typeface="Arial"/>
              </a:rPr>
              <a:t>Several vendors have been involved with districts throughout the state.</a:t>
            </a:r>
          </a:p>
          <a:p>
            <a:r>
              <a:rPr lang="en-US">
                <a:latin typeface="Calibri"/>
                <a:ea typeface="Calibri"/>
                <a:cs typeface="Arial"/>
              </a:rPr>
              <a:t>DESE has received questions regarding the requirements for IEP platforms.</a:t>
            </a:r>
          </a:p>
          <a:p>
            <a:r>
              <a:rPr lang="en-US">
                <a:latin typeface="Calibri"/>
                <a:ea typeface="Calibri"/>
                <a:cs typeface="Arial"/>
              </a:rPr>
              <a:t>DESE will meet with vendors to review requirements and discuss the status of the IEP platforms on November 8, 2024.</a:t>
            </a:r>
          </a:p>
          <a:p>
            <a:r>
              <a:rPr lang="en-US">
                <a:latin typeface="Calibri"/>
                <a:ea typeface="Calibri"/>
                <a:cs typeface="Arial"/>
              </a:rPr>
              <a:t>Invitations have been sent to vendors.</a:t>
            </a:r>
          </a:p>
          <a:p>
            <a:r>
              <a:rPr lang="en-US">
                <a:latin typeface="Calibri"/>
                <a:ea typeface="Calibri"/>
                <a:cs typeface="Arial"/>
              </a:rPr>
              <a:t>Contact us at </a:t>
            </a:r>
            <a:r>
              <a:rPr lang="en-US">
                <a:latin typeface="Calibri"/>
                <a:ea typeface="Calibri"/>
                <a:cs typeface="Arial"/>
                <a:hlinkClick r:id="rId3"/>
              </a:rPr>
              <a:t>specialeducation@mass.gov</a:t>
            </a:r>
            <a:r>
              <a:rPr lang="en-US">
                <a:latin typeface="Calibri"/>
                <a:ea typeface="Calibri"/>
                <a:cs typeface="Arial"/>
              </a:rPr>
              <a:t>.</a:t>
            </a:r>
          </a:p>
          <a:p>
            <a:endParaRPr lang="en-US">
              <a:latin typeface="Calibri"/>
              <a:ea typeface="Calibri"/>
              <a:cs typeface="Arial"/>
            </a:endParaRPr>
          </a:p>
          <a:p>
            <a:endParaRPr lang="en-US">
              <a:latin typeface="Calibri"/>
              <a:ea typeface="Calibri"/>
              <a:cs typeface="Arial"/>
            </a:endParaRPr>
          </a:p>
          <a:p>
            <a:pPr marL="0" indent="0">
              <a:buNone/>
            </a:pPr>
            <a:endParaRPr lang="en-US">
              <a:latin typeface="Calibri"/>
              <a:ea typeface="Calibri"/>
              <a:cs typeface="Arial"/>
            </a:endParaRPr>
          </a:p>
        </p:txBody>
      </p:sp>
    </p:spTree>
    <p:extLst>
      <p:ext uri="{BB962C8B-B14F-4D97-AF65-F5344CB8AC3E}">
        <p14:creationId xmlns:p14="http://schemas.microsoft.com/office/powerpoint/2010/main" val="632206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BDBD4-67A2-BDD5-F6BA-DD90AAB2DBBF}"/>
              </a:ext>
            </a:extLst>
          </p:cNvPr>
          <p:cNvSpPr>
            <a:spLocks noGrp="1"/>
          </p:cNvSpPr>
          <p:nvPr>
            <p:ph type="title"/>
          </p:nvPr>
        </p:nvSpPr>
        <p:spPr/>
        <p:txBody>
          <a:bodyPr>
            <a:normAutofit/>
          </a:bodyPr>
          <a:lstStyle/>
          <a:p>
            <a:r>
              <a:rPr lang="en-US" b="1">
                <a:latin typeface="Calibri"/>
                <a:cs typeface="Arial"/>
              </a:rPr>
              <a:t>Information for Special Education Leaders</a:t>
            </a:r>
            <a:endParaRPr lang="en-US" b="1">
              <a:latin typeface="Calibri"/>
              <a:ea typeface="Calibri"/>
              <a:cs typeface="Arial"/>
            </a:endParaRPr>
          </a:p>
        </p:txBody>
      </p:sp>
      <p:sp>
        <p:nvSpPr>
          <p:cNvPr id="2" name="Content Placeholder 1">
            <a:extLst>
              <a:ext uri="{FF2B5EF4-FFF2-40B4-BE49-F238E27FC236}">
                <a16:creationId xmlns:a16="http://schemas.microsoft.com/office/drawing/2014/main" id="{382BC0E7-9A10-B60B-4ACD-74FB40BAF82D}"/>
              </a:ext>
            </a:extLst>
          </p:cNvPr>
          <p:cNvSpPr>
            <a:spLocks noGrp="1"/>
          </p:cNvSpPr>
          <p:nvPr>
            <p:ph idx="1"/>
          </p:nvPr>
        </p:nvSpPr>
        <p:spPr>
          <a:xfrm>
            <a:off x="838200" y="2246758"/>
            <a:ext cx="10515600" cy="4354458"/>
          </a:xfrm>
        </p:spPr>
        <p:txBody>
          <a:bodyPr vert="horz" lIns="91440" tIns="45720" rIns="91440" bIns="45720" rtlCol="0" anchor="t">
            <a:normAutofit lnSpcReduction="10000"/>
          </a:bodyPr>
          <a:lstStyle/>
          <a:p>
            <a:pPr>
              <a:buFont typeface="Wingdings" panose="05000000000000000000" pitchFamily="2" charset="2"/>
              <a:buChar char="q"/>
            </a:pPr>
            <a:r>
              <a:rPr lang="en-US">
                <a:latin typeface="+mn-lt"/>
                <a:ea typeface="+mn-lt"/>
                <a:cs typeface="Arial"/>
              </a:rPr>
              <a:t> Regular Updates and Information</a:t>
            </a:r>
          </a:p>
          <a:p>
            <a:pPr lvl="1"/>
            <a:r>
              <a:rPr lang="en-US" sz="2800">
                <a:latin typeface="+mn-lt"/>
                <a:ea typeface="+mn-lt"/>
                <a:cs typeface="Arial"/>
                <a:hlinkClick r:id="rId3"/>
              </a:rPr>
              <a:t>Special Education Bulletin</a:t>
            </a:r>
          </a:p>
          <a:p>
            <a:pPr lvl="1"/>
            <a:r>
              <a:rPr lang="en-US" sz="2800">
                <a:latin typeface="+mn-lt"/>
                <a:ea typeface="+mn-lt"/>
                <a:cs typeface="Arial"/>
                <a:hlinkClick r:id="rId4"/>
              </a:rPr>
              <a:t>Special Education Website (Announcements)</a:t>
            </a:r>
            <a:endParaRPr lang="en-US" sz="2800">
              <a:latin typeface="+mn-lt"/>
              <a:ea typeface="+mn-lt"/>
              <a:cs typeface="Arial"/>
            </a:endParaRPr>
          </a:p>
          <a:p>
            <a:pPr>
              <a:buFont typeface="Wingdings" panose="05000000000000000000" pitchFamily="2" charset="2"/>
              <a:buChar char="q"/>
            </a:pPr>
            <a:r>
              <a:rPr lang="en-US">
                <a:latin typeface="+mn-lt"/>
                <a:ea typeface="+mn-lt"/>
                <a:cs typeface="Arial"/>
              </a:rPr>
              <a:t> Update Information in the </a:t>
            </a:r>
            <a:r>
              <a:rPr lang="en-US">
                <a:latin typeface="+mn-lt"/>
                <a:ea typeface="+mn-lt"/>
                <a:cs typeface="Arial"/>
                <a:hlinkClick r:id="rId5"/>
              </a:rPr>
              <a:t>Directory Administration</a:t>
            </a:r>
            <a:endParaRPr lang="en-US">
              <a:latin typeface="+mn-lt"/>
              <a:ea typeface="+mn-lt"/>
              <a:cs typeface="Arial"/>
            </a:endParaRPr>
          </a:p>
          <a:p>
            <a:pPr lvl="1"/>
            <a:r>
              <a:rPr lang="en-US" sz="2800">
                <a:latin typeface="+mn-lt"/>
                <a:ea typeface="+mn-lt"/>
                <a:cs typeface="Arial"/>
              </a:rPr>
              <a:t>Special Education Leaders Meeting Invites and Memos</a:t>
            </a:r>
          </a:p>
          <a:p>
            <a:pPr>
              <a:buFont typeface="Wingdings" panose="05000000000000000000" pitchFamily="2" charset="2"/>
              <a:buChar char="q"/>
            </a:pPr>
            <a:r>
              <a:rPr lang="en-US">
                <a:latin typeface="+mn-lt"/>
                <a:ea typeface="+mn-lt"/>
                <a:cs typeface="Arial"/>
              </a:rPr>
              <a:t> Email Contacts</a:t>
            </a:r>
          </a:p>
          <a:p>
            <a:pPr lvl="1"/>
            <a:r>
              <a:rPr lang="en-US" sz="2800">
                <a:latin typeface="+mn-lt"/>
                <a:ea typeface="+mn-lt"/>
                <a:cs typeface="Arial"/>
                <a:hlinkClick r:id="rId6"/>
              </a:rPr>
              <a:t>specialeducation@mass.gov</a:t>
            </a:r>
            <a:r>
              <a:rPr lang="en-US" sz="2800">
                <a:latin typeface="+mn-lt"/>
                <a:ea typeface="+mn-lt"/>
                <a:cs typeface="Arial"/>
              </a:rPr>
              <a:t> (General Special Education Inquiries)</a:t>
            </a:r>
          </a:p>
          <a:p>
            <a:pPr lvl="1"/>
            <a:r>
              <a:rPr lang="en-US" sz="2800">
                <a:latin typeface="+mn-lt"/>
                <a:ea typeface="+mn-lt"/>
                <a:cs typeface="Arial"/>
                <a:hlinkClick r:id="rId7"/>
              </a:rPr>
              <a:t>IDEAFiscal@mass.gov</a:t>
            </a:r>
            <a:r>
              <a:rPr lang="en-US" sz="2800">
                <a:latin typeface="+mn-lt"/>
                <a:ea typeface="+mn-lt"/>
                <a:cs typeface="Arial"/>
              </a:rPr>
              <a:t> (IDEA Fiscal Inquiries)</a:t>
            </a:r>
          </a:p>
          <a:p>
            <a:pPr lvl="1"/>
            <a:r>
              <a:rPr lang="en-US" sz="2800">
                <a:latin typeface="+mn-lt"/>
                <a:ea typeface="+mn-lt"/>
                <a:cs typeface="Arial"/>
                <a:hlinkClick r:id="rId8"/>
              </a:rPr>
              <a:t>IDEAData@mass.gov</a:t>
            </a:r>
            <a:r>
              <a:rPr lang="en-US" sz="2800">
                <a:latin typeface="+mn-lt"/>
                <a:ea typeface="+mn-lt"/>
                <a:cs typeface="Arial"/>
              </a:rPr>
              <a:t> (IDEA Data Inquiries- Special Education or SPP/APR Data)</a:t>
            </a:r>
          </a:p>
          <a:p>
            <a:pPr marL="457200" lvl="1" indent="0">
              <a:buNone/>
            </a:pPr>
            <a:endParaRPr lang="en-US" sz="2800">
              <a:latin typeface="+mn-lt"/>
              <a:ea typeface="+mn-lt"/>
              <a:cs typeface="Arial"/>
            </a:endParaRPr>
          </a:p>
          <a:p>
            <a:pPr lvl="1"/>
            <a:endParaRPr lang="en-US" sz="2800">
              <a:latin typeface="+mn-lt"/>
              <a:ea typeface="+mn-lt"/>
              <a:cs typeface="Arial"/>
            </a:endParaRPr>
          </a:p>
          <a:p>
            <a:pPr>
              <a:buFont typeface="Wingdings" panose="05000000000000000000" pitchFamily="2" charset="2"/>
              <a:buChar char="q"/>
            </a:pPr>
            <a:endParaRPr lang="en-US" sz="2400">
              <a:latin typeface="+mn-lt"/>
              <a:ea typeface="+mn-lt"/>
              <a:cs typeface="Arial"/>
            </a:endParaRPr>
          </a:p>
        </p:txBody>
      </p:sp>
    </p:spTree>
    <p:extLst>
      <p:ext uri="{BB962C8B-B14F-4D97-AF65-F5344CB8AC3E}">
        <p14:creationId xmlns:p14="http://schemas.microsoft.com/office/powerpoint/2010/main" val="387680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713678" y="446050"/>
            <a:ext cx="10515600" cy="1202820"/>
          </a:xfrm>
        </p:spPr>
        <p:txBody>
          <a:bodyPr vert="horz" lIns="91440" tIns="45720" rIns="91440" bIns="45720" rtlCol="0" anchor="ctr">
            <a:normAutofit fontScale="90000"/>
          </a:bodyPr>
          <a:lstStyle/>
          <a:p>
            <a:pPr algn="ctr"/>
            <a:r>
              <a:rPr lang="en-US" sz="5400" b="1">
                <a:latin typeface="+mn-lt"/>
                <a:cs typeface="+mj-cs"/>
              </a:rPr>
              <a:t>Special Education</a:t>
            </a:r>
            <a:r>
              <a:rPr lang="en-US" sz="5400" b="1" kern="1200">
                <a:effectLst/>
                <a:latin typeface="+mn-lt"/>
                <a:ea typeface="+mj-ea"/>
                <a:cs typeface="+mj-cs"/>
              </a:rPr>
              <a:t> Leaders Meetings</a:t>
            </a:r>
            <a:br>
              <a:rPr lang="en-US" sz="5400" b="1" kern="1200">
                <a:effectLst/>
                <a:latin typeface="+mn-lt"/>
                <a:ea typeface="+mj-ea"/>
                <a:cs typeface="+mj-cs"/>
              </a:rPr>
            </a:br>
            <a:r>
              <a:rPr lang="en-US" sz="5400" b="1">
                <a:effectLst/>
                <a:latin typeface="+mn-lt"/>
              </a:rPr>
              <a:t>2024-2025 </a:t>
            </a:r>
            <a:endParaRPr lang="en-US" sz="5100" kern="1200">
              <a:latin typeface="+mj-lt"/>
              <a:ea typeface="+mj-ea"/>
              <a:cs typeface="+mj-cs"/>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1064" y="2129883"/>
            <a:ext cx="10877424" cy="4410766"/>
          </a:xfrm>
          <a:prstGeom prst="rect">
            <a:avLst/>
          </a:prstGeom>
        </p:spPr>
        <p:txBody>
          <a:bodyPr vert="horz" lIns="91440" tIns="45720" rIns="91440" bIns="45720" rtlCol="0" anchor="ctr">
            <a:normAutofit/>
          </a:bodyPr>
          <a:lstStyle/>
          <a:p>
            <a:pPr marL="0" marR="0" lvl="1" indent="0" algn="ctr">
              <a:lnSpc>
                <a:spcPct val="90000"/>
              </a:lnSpc>
              <a:spcBef>
                <a:spcPts val="0"/>
              </a:spcBef>
              <a:spcAft>
                <a:spcPts val="600"/>
              </a:spcAft>
              <a:buNone/>
            </a:pPr>
            <a:r>
              <a:rPr lang="en-US" sz="2400">
                <a:effectLst/>
              </a:rPr>
              <a:t>November 15, 2024 	11:00-12:00</a:t>
            </a:r>
            <a:endParaRPr lang="en-US" sz="2400">
              <a:effectLst/>
              <a:ea typeface="Calibri"/>
              <a:cs typeface="Calibri"/>
            </a:endParaRPr>
          </a:p>
          <a:p>
            <a:pPr marL="0" lvl="1" algn="ctr">
              <a:lnSpc>
                <a:spcPct val="90000"/>
              </a:lnSpc>
              <a:spcAft>
                <a:spcPts val="600"/>
              </a:spcAft>
            </a:pPr>
            <a:r>
              <a:rPr lang="en-US" sz="2400"/>
              <a:t>December 13, 2024 	</a:t>
            </a:r>
            <a:r>
              <a:rPr lang="en-US" sz="2400">
                <a:effectLst/>
              </a:rPr>
              <a:t>11:00-12:00</a:t>
            </a:r>
            <a:endParaRPr lang="en-US" sz="2400">
              <a:ea typeface="Calibri"/>
              <a:cs typeface="Calibri"/>
            </a:endParaRPr>
          </a:p>
          <a:p>
            <a:pPr marL="0" lvl="1" algn="ctr">
              <a:lnSpc>
                <a:spcPct val="90000"/>
              </a:lnSpc>
              <a:spcAft>
                <a:spcPts val="600"/>
              </a:spcAft>
            </a:pPr>
            <a:r>
              <a:rPr lang="en-US" sz="2400"/>
              <a:t>January 17, 2025 	</a:t>
            </a:r>
            <a:r>
              <a:rPr lang="en-US" sz="2400">
                <a:effectLst/>
              </a:rPr>
              <a:t>11:00-12:00</a:t>
            </a:r>
            <a:endParaRPr lang="en-US" sz="2400">
              <a:ea typeface="Calibri"/>
              <a:cs typeface="Calibri"/>
            </a:endParaRPr>
          </a:p>
          <a:p>
            <a:pPr marL="0" lvl="1" algn="ctr">
              <a:lnSpc>
                <a:spcPct val="90000"/>
              </a:lnSpc>
              <a:spcAft>
                <a:spcPts val="600"/>
              </a:spcAft>
            </a:pPr>
            <a:r>
              <a:rPr lang="en-US" sz="2400"/>
              <a:t>February 14, 2025 	</a:t>
            </a:r>
            <a:r>
              <a:rPr lang="en-US" sz="2400">
                <a:effectLst/>
              </a:rPr>
              <a:t>11:00-12:00</a:t>
            </a:r>
            <a:endParaRPr lang="en-US" sz="2400">
              <a:ea typeface="Calibri"/>
              <a:cs typeface="Calibri"/>
            </a:endParaRPr>
          </a:p>
          <a:p>
            <a:pPr marL="0" lvl="1" algn="ctr">
              <a:lnSpc>
                <a:spcPct val="90000"/>
              </a:lnSpc>
              <a:spcAft>
                <a:spcPts val="600"/>
              </a:spcAft>
            </a:pPr>
            <a:r>
              <a:rPr lang="en-US" sz="2400"/>
              <a:t>March 14, 2025 	</a:t>
            </a:r>
            <a:r>
              <a:rPr lang="en-US" sz="2400">
                <a:effectLst/>
              </a:rPr>
              <a:t>11:00-12:00</a:t>
            </a:r>
            <a:endParaRPr lang="en-US" sz="2400">
              <a:ea typeface="Calibri"/>
              <a:cs typeface="Calibri"/>
            </a:endParaRPr>
          </a:p>
          <a:p>
            <a:pPr marL="0" marR="0" lvl="1" indent="0" algn="ctr">
              <a:lnSpc>
                <a:spcPct val="90000"/>
              </a:lnSpc>
              <a:spcBef>
                <a:spcPts val="0"/>
              </a:spcBef>
              <a:spcAft>
                <a:spcPts val="600"/>
              </a:spcAft>
              <a:buNone/>
            </a:pPr>
            <a:r>
              <a:rPr lang="en-US" sz="2400"/>
              <a:t>April 18, 2025		</a:t>
            </a:r>
            <a:r>
              <a:rPr lang="en-US" sz="2400">
                <a:effectLst/>
              </a:rPr>
              <a:t>11:00-12:00</a:t>
            </a:r>
            <a:endParaRPr lang="en-US" sz="2400">
              <a:effectLst/>
              <a:ea typeface="Calibri"/>
              <a:cs typeface="Calibri"/>
            </a:endParaRPr>
          </a:p>
          <a:p>
            <a:pPr marL="0" lvl="1" algn="ctr">
              <a:lnSpc>
                <a:spcPct val="90000"/>
              </a:lnSpc>
              <a:spcAft>
                <a:spcPts val="600"/>
              </a:spcAft>
            </a:pPr>
            <a:r>
              <a:rPr lang="en-US" sz="2400"/>
              <a:t>May 16, 2025 		</a:t>
            </a:r>
            <a:r>
              <a:rPr lang="en-US" sz="2400">
                <a:effectLst/>
              </a:rPr>
              <a:t>11:00-12:00</a:t>
            </a:r>
            <a:endParaRPr lang="en-US" sz="2400">
              <a:ea typeface="Calibri"/>
              <a:cs typeface="Calibri"/>
            </a:endParaRPr>
          </a:p>
          <a:p>
            <a:pPr marL="0" lvl="1" algn="ctr">
              <a:lnSpc>
                <a:spcPct val="90000"/>
              </a:lnSpc>
              <a:spcAft>
                <a:spcPts val="600"/>
              </a:spcAft>
            </a:pPr>
            <a:r>
              <a:rPr lang="en-US" sz="2400"/>
              <a:t>June 13, 2025 		</a:t>
            </a:r>
            <a:r>
              <a:rPr lang="en-US" sz="2400">
                <a:effectLst/>
              </a:rPr>
              <a:t>11:00-12:00</a:t>
            </a:r>
            <a:endParaRPr lang="en-US" sz="2400">
              <a:effectLst/>
              <a:cs typeface="Calibri"/>
            </a:endParaRPr>
          </a:p>
          <a:p>
            <a:pPr marL="0" lvl="1">
              <a:lnSpc>
                <a:spcPct val="90000"/>
              </a:lnSpc>
              <a:spcAft>
                <a:spcPts val="600"/>
              </a:spcAft>
            </a:pPr>
            <a:endParaRPr lang="en-US" sz="2000"/>
          </a:p>
        </p:txBody>
      </p:sp>
    </p:spTree>
    <p:extLst>
      <p:ext uri="{BB962C8B-B14F-4D97-AF65-F5344CB8AC3E}">
        <p14:creationId xmlns:p14="http://schemas.microsoft.com/office/powerpoint/2010/main" val="3967293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4744725" y="2400350"/>
            <a:ext cx="2130157" cy="1282907"/>
          </a:xfrm>
        </p:spPr>
        <p:txBody>
          <a:bodyPr vert="horz" lIns="91440" tIns="45720" rIns="91440" bIns="45720" rtlCol="0" anchor="t">
            <a:normAutofit/>
          </a:bodyPr>
          <a:lstStyle/>
          <a:p>
            <a:pPr algn="r"/>
            <a:r>
              <a:rPr lang="en-US" sz="8000" b="1" kern="1200">
                <a:solidFill>
                  <a:schemeClr val="accent1"/>
                </a:solidFill>
                <a:latin typeface="+mj-lt"/>
                <a:ea typeface="+mj-ea"/>
                <a:cs typeface="+mj-cs"/>
              </a:rPr>
              <a:t>Q&amp;</a:t>
            </a:r>
            <a:r>
              <a:rPr lang="en-US" sz="8000" b="1">
                <a:solidFill>
                  <a:schemeClr val="accent1"/>
                </a:solidFill>
                <a:latin typeface="+mj-lt"/>
                <a:cs typeface="+mj-cs"/>
              </a:rPr>
              <a:t>A</a:t>
            </a:r>
            <a:endParaRPr lang="en-US" sz="8000" b="1" kern="1200">
              <a:solidFill>
                <a:schemeClr val="accent1"/>
              </a:solidFill>
              <a:latin typeface="+mj-lt"/>
              <a:ea typeface="Calibri Light"/>
              <a:cs typeface="Calibri Light"/>
            </a:endParaRPr>
          </a:p>
        </p:txBody>
      </p:sp>
    </p:spTree>
    <p:extLst>
      <p:ext uri="{BB962C8B-B14F-4D97-AF65-F5344CB8AC3E}">
        <p14:creationId xmlns:p14="http://schemas.microsoft.com/office/powerpoint/2010/main" val="2082762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523B-79D7-1BEC-52E7-C87F8575BF2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latin typeface="Arial"/>
                <a:cs typeface="Arial"/>
              </a:rPr>
              <a:t>Components of General Supervision</a:t>
            </a:r>
            <a:endParaRPr lang="en-US"/>
          </a:p>
        </p:txBody>
      </p:sp>
      <p:pic>
        <p:nvPicPr>
          <p:cNvPr id="1026" name="Picture 2" descr="Image of general supervision &quot;puzzle pieces.&quot; 8 pieces in total, interlocking, with the following words on each piece: fiscal management, integrated monitoring, sustaining compliance and improvement, implementation of policies and procedures, technical assistance and professional development, dispute resolution, data, and SPP/APR.">
            <a:extLst>
              <a:ext uri="{FF2B5EF4-FFF2-40B4-BE49-F238E27FC236}">
                <a16:creationId xmlns:a16="http://schemas.microsoft.com/office/drawing/2014/main" id="{90DD1DA5-6180-6DD3-3BC0-709F47BF0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968" b="19278"/>
          <a:stretch/>
        </p:blipFill>
        <p:spPr bwMode="auto">
          <a:xfrm>
            <a:off x="293819" y="467577"/>
            <a:ext cx="11604361" cy="5231474"/>
          </a:xfrm>
          <a:prstGeom prst="rect">
            <a:avLst/>
          </a:prstGeom>
          <a:solidFill>
            <a:srgbClr val="FFFFFF"/>
          </a:solidFill>
        </p:spPr>
      </p:pic>
    </p:spTree>
    <p:extLst>
      <p:ext uri="{BB962C8B-B14F-4D97-AF65-F5344CB8AC3E}">
        <p14:creationId xmlns:p14="http://schemas.microsoft.com/office/powerpoint/2010/main" val="245581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59032-850E-EAEF-4FAA-5FAEA57DB841}"/>
              </a:ext>
            </a:extLst>
          </p:cNvPr>
          <p:cNvSpPr>
            <a:spLocks noGrp="1"/>
          </p:cNvSpPr>
          <p:nvPr>
            <p:ph type="title"/>
          </p:nvPr>
        </p:nvSpPr>
        <p:spPr>
          <a:xfrm>
            <a:off x="821168" y="-1600200"/>
            <a:ext cx="8438922" cy="1600200"/>
          </a:xfrm>
        </p:spPr>
        <p:txBody>
          <a:bodyPr vert="horz" lIns="91440" tIns="45720" rIns="91440" bIns="45720" rtlCol="0" anchor="b">
            <a:normAutofit/>
          </a:bodyPr>
          <a:lstStyle/>
          <a:p>
            <a:r>
              <a:rPr lang="en-US">
                <a:latin typeface="Arial"/>
                <a:cs typeface="Arial"/>
              </a:rPr>
              <a:t>OSEP Differentiated Monitoring System Flowchart</a:t>
            </a:r>
            <a:endParaRPr lang="en-US" err="1"/>
          </a:p>
        </p:txBody>
      </p:sp>
      <p:sp>
        <p:nvSpPr>
          <p:cNvPr id="8" name="Text Placeholder 3">
            <a:extLst>
              <a:ext uri="{FF2B5EF4-FFF2-40B4-BE49-F238E27FC236}">
                <a16:creationId xmlns:a16="http://schemas.microsoft.com/office/drawing/2014/main" id="{BDAED242-9598-DA0F-8227-6DBE57E07883}"/>
              </a:ext>
            </a:extLst>
          </p:cNvPr>
          <p:cNvSpPr>
            <a:spLocks noGrp="1"/>
          </p:cNvSpPr>
          <p:nvPr>
            <p:ph type="body" sz="half" idx="2"/>
          </p:nvPr>
        </p:nvSpPr>
        <p:spPr>
          <a:xfrm>
            <a:off x="821169" y="1527717"/>
            <a:ext cx="3932237" cy="4333333"/>
          </a:xfrm>
        </p:spPr>
        <p:txBody>
          <a:bodyPr vert="horz" lIns="91440" tIns="45720" rIns="91440" bIns="45720" rtlCol="0" anchor="t">
            <a:normAutofit/>
          </a:bodyPr>
          <a:lstStyle/>
          <a:p>
            <a:pPr algn="ctr"/>
            <a:r>
              <a:rPr lang="en-US" sz="3200">
                <a:latin typeface="Calibri"/>
                <a:ea typeface="Calibri"/>
                <a:cs typeface="Arial"/>
              </a:rPr>
              <a:t>Office of Special Education Programs (OSEP)</a:t>
            </a:r>
          </a:p>
          <a:p>
            <a:pPr algn="ctr"/>
            <a:endParaRPr lang="en-US" sz="3200">
              <a:latin typeface="Calibri"/>
              <a:ea typeface="Calibri"/>
            </a:endParaRPr>
          </a:p>
          <a:p>
            <a:pPr algn="ctr"/>
            <a:r>
              <a:rPr lang="en-US" sz="3200">
                <a:latin typeface="Calibri"/>
                <a:ea typeface="Calibri"/>
                <a:cs typeface="Arial"/>
              </a:rPr>
              <a:t>Differentiated Monitoring System</a:t>
            </a:r>
          </a:p>
          <a:p>
            <a:pPr algn="ctr"/>
            <a:endParaRPr lang="en-US" sz="3200">
              <a:latin typeface="Calibri"/>
              <a:ea typeface="Calibri"/>
            </a:endParaRPr>
          </a:p>
          <a:p>
            <a:pPr algn="ctr"/>
            <a:r>
              <a:rPr lang="en-US" sz="3200">
                <a:latin typeface="Calibri"/>
                <a:ea typeface="Calibri"/>
                <a:cs typeface="Arial"/>
              </a:rPr>
              <a:t>December 2025</a:t>
            </a:r>
          </a:p>
        </p:txBody>
      </p:sp>
      <p:pic>
        <p:nvPicPr>
          <p:cNvPr id="5" name="Picture 4" descr="DMS December Engagement timeline visual.&#10;1. Notification Letter--October&#10;Letter identifying your cohort assignment two years before DMS monitoring&#10;2. DMS Kick-Off Call--October&#10;One year after notification OSEP will have a call to identify engagement month&#10;3. DMS Update and Review Call--June&#10;Quick review with OSEP and set up dates for other calls&#10;4. Discovery--July&#10;Call with OSEP to review the document request and provide access to external Sharepoint&#10;5. State Overview--August&#10;Call with OSEP to describe state structure&#10;6. OSEP Preparations&#10;7. State Preparations&#10;8. Engagement Visit--December&#10;9. Monitoring Report&#10;Generally 120 days after the end of the Engagement month depending on complexity of issues&#10;10. Close-Out&#10;Using the date of the monitoring report:&#10;-6 month status letter&#10;-1 year close-out or additional actions required&#10;">
            <a:extLst>
              <a:ext uri="{FF2B5EF4-FFF2-40B4-BE49-F238E27FC236}">
                <a16:creationId xmlns:a16="http://schemas.microsoft.com/office/drawing/2014/main" id="{679987D1-0375-D33A-3950-8551A7C4E517}"/>
              </a:ext>
            </a:extLst>
          </p:cNvPr>
          <p:cNvPicPr>
            <a:picLocks noChangeAspect="1"/>
          </p:cNvPicPr>
          <p:nvPr/>
        </p:nvPicPr>
        <p:blipFill>
          <a:blip r:embed="rId2"/>
          <a:stretch>
            <a:fillRect/>
          </a:stretch>
        </p:blipFill>
        <p:spPr>
          <a:xfrm>
            <a:off x="5183188" y="1325689"/>
            <a:ext cx="6172200" cy="4197096"/>
          </a:xfrm>
          <a:prstGeom prst="rect">
            <a:avLst/>
          </a:prstGeom>
          <a:noFill/>
        </p:spPr>
      </p:pic>
    </p:spTree>
    <p:extLst>
      <p:ext uri="{BB962C8B-B14F-4D97-AF65-F5344CB8AC3E}">
        <p14:creationId xmlns:p14="http://schemas.microsoft.com/office/powerpoint/2010/main" val="383664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Autofit/>
          </a:bodyPr>
          <a:lstStyle/>
          <a:p>
            <a:pPr algn="ctr"/>
            <a:r>
              <a:rPr lang="en-US" sz="3600" b="1">
                <a:latin typeface="Segoe UI"/>
                <a:cs typeface="Arial"/>
              </a:rPr>
              <a:t>Special Education Priorities</a:t>
            </a:r>
            <a:br>
              <a:rPr lang="en-US" sz="3600" b="1">
                <a:latin typeface="Segoe UI"/>
                <a:cs typeface="Arial"/>
              </a:rPr>
            </a:br>
            <a:r>
              <a:rPr lang="en-US" sz="3600" b="1">
                <a:latin typeface="Segoe UI"/>
                <a:cs typeface="Arial"/>
              </a:rPr>
              <a:t>2024-2025</a:t>
            </a:r>
            <a:endParaRPr lang="en-US" sz="3600" b="1">
              <a:latin typeface="Segoe UI"/>
            </a:endParaRP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3068925614"/>
              </p:ext>
            </p:extLst>
          </p:nvPr>
        </p:nvGraphicFramePr>
        <p:xfrm>
          <a:off x="838200" y="2051277"/>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02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b="1">
                <a:latin typeface="Calibri"/>
                <a:ea typeface="Calibri"/>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3B76C-150F-2226-FD38-79330B11FCFC}"/>
              </a:ext>
            </a:extLst>
          </p:cNvPr>
          <p:cNvSpPr>
            <a:spLocks noGrp="1"/>
          </p:cNvSpPr>
          <p:nvPr>
            <p:ph type="title"/>
          </p:nvPr>
        </p:nvSpPr>
        <p:spPr/>
        <p:txBody>
          <a:bodyPr/>
          <a:lstStyle/>
          <a:p>
            <a:pPr algn="ctr"/>
            <a:r>
              <a:rPr lang="en-US" b="1">
                <a:latin typeface="Segoe UI"/>
                <a:cs typeface="Arial"/>
              </a:rPr>
              <a:t>DESE Special Education Leadership</a:t>
            </a:r>
          </a:p>
        </p:txBody>
      </p:sp>
      <p:sp>
        <p:nvSpPr>
          <p:cNvPr id="5" name="TextBox 4">
            <a:extLst>
              <a:ext uri="{FF2B5EF4-FFF2-40B4-BE49-F238E27FC236}">
                <a16:creationId xmlns:a16="http://schemas.microsoft.com/office/drawing/2014/main" id="{DBF02708-097E-FD49-139D-2F41460B03AD}"/>
              </a:ext>
            </a:extLst>
          </p:cNvPr>
          <p:cNvSpPr txBox="1"/>
          <p:nvPr/>
        </p:nvSpPr>
        <p:spPr>
          <a:xfrm>
            <a:off x="1422400" y="1917700"/>
            <a:ext cx="9194800" cy="738664"/>
          </a:xfrm>
          <a:prstGeom prst="rect">
            <a:avLst/>
          </a:prstGeom>
          <a:noFill/>
        </p:spPr>
        <p:txBody>
          <a:bodyPr wrap="square" lIns="91440" tIns="45720" rIns="91440" bIns="45720" rtlCol="0" anchor="t">
            <a:spAutoFit/>
          </a:bodyPr>
          <a:lstStyle/>
          <a:p>
            <a:pPr algn="ctr"/>
            <a:r>
              <a:rPr lang="en-US" sz="2100">
                <a:latin typeface="Calibri"/>
                <a:ea typeface="Calibri"/>
                <a:cs typeface="Arial"/>
              </a:rPr>
              <a:t>Iraida J. Alvarez, Acting Executive Director of Special Education </a:t>
            </a:r>
            <a:endParaRPr lang="en-US" sz="2100">
              <a:latin typeface="Calibri"/>
              <a:ea typeface="Calibri"/>
              <a:cs typeface="Arial" panose="020B0604020202020204" pitchFamily="34" charset="0"/>
            </a:endParaRPr>
          </a:p>
          <a:p>
            <a:pPr marL="0" lvl="0" indent="0" algn="ctr">
              <a:buNone/>
            </a:pPr>
            <a:r>
              <a:rPr lang="en-US" sz="2100">
                <a:latin typeface="Calibri"/>
                <a:ea typeface="Calibri"/>
                <a:cs typeface="Arial"/>
              </a:rPr>
              <a:t>Jamie Camacho, Acting State Director of Special Education</a:t>
            </a:r>
          </a:p>
        </p:txBody>
      </p:sp>
      <p:sp>
        <p:nvSpPr>
          <p:cNvPr id="2" name="Content Placeholder 1">
            <a:extLst>
              <a:ext uri="{FF2B5EF4-FFF2-40B4-BE49-F238E27FC236}">
                <a16:creationId xmlns:a16="http://schemas.microsoft.com/office/drawing/2014/main" id="{96524702-E790-0B2E-F374-57BD9A79C0A6}"/>
              </a:ext>
            </a:extLst>
          </p:cNvPr>
          <p:cNvSpPr>
            <a:spLocks noGrp="1"/>
          </p:cNvSpPr>
          <p:nvPr>
            <p:ph sz="half" idx="1"/>
          </p:nvPr>
        </p:nvSpPr>
        <p:spPr>
          <a:xfrm>
            <a:off x="292100" y="2959100"/>
            <a:ext cx="5727700" cy="3217863"/>
          </a:xfrm>
        </p:spPr>
        <p:txBody>
          <a:bodyPr vert="horz" lIns="91440" tIns="45720" rIns="91440" bIns="45720" rtlCol="0" anchor="t">
            <a:normAutofit lnSpcReduction="10000"/>
          </a:bodyPr>
          <a:lstStyle/>
          <a:p>
            <a:pPr marL="0" lvl="0" indent="0">
              <a:buNone/>
            </a:pPr>
            <a:r>
              <a:rPr lang="en-US" sz="2400" b="1">
                <a:latin typeface="Calibri"/>
                <a:ea typeface="Calibri"/>
                <a:cs typeface="Arial"/>
              </a:rPr>
              <a:t>Office of Approved Special Education Schools </a:t>
            </a:r>
          </a:p>
          <a:p>
            <a:r>
              <a:rPr lang="en-US" sz="2400">
                <a:latin typeface="Calibri"/>
                <a:ea typeface="Calibri"/>
                <a:cs typeface="Arial"/>
              </a:rPr>
              <a:t>Jannelle Roberts, Acting Director</a:t>
            </a:r>
          </a:p>
          <a:p>
            <a:pPr marL="0" lvl="0" indent="0">
              <a:buNone/>
            </a:pPr>
            <a:r>
              <a:rPr lang="en-US" sz="2400" b="1">
                <a:latin typeface="Calibri"/>
                <a:ea typeface="Calibri"/>
                <a:cs typeface="Arial"/>
              </a:rPr>
              <a:t>Special Education Planning and Policy Development</a:t>
            </a:r>
          </a:p>
          <a:p>
            <a:r>
              <a:rPr lang="en-US" sz="2400">
                <a:latin typeface="Calibri"/>
                <a:ea typeface="Calibri"/>
                <a:cs typeface="Arial"/>
              </a:rPr>
              <a:t>Jamie Camacho, Director</a:t>
            </a:r>
          </a:p>
          <a:p>
            <a:r>
              <a:rPr lang="en-US" sz="2400">
                <a:latin typeface="Calibri"/>
                <a:ea typeface="Calibri"/>
                <a:cs typeface="Arial"/>
              </a:rPr>
              <a:t>Patrick Fitzgerald, Assistant Director</a:t>
            </a:r>
          </a:p>
          <a:p>
            <a:r>
              <a:rPr lang="en-US" sz="2400">
                <a:latin typeface="Calibri"/>
                <a:ea typeface="Calibri"/>
                <a:cs typeface="Arial"/>
              </a:rPr>
              <a:t>Theresa Senio, Assistant Director</a:t>
            </a:r>
          </a:p>
          <a:p>
            <a:pPr marL="0" indent="0">
              <a:buNone/>
            </a:pPr>
            <a:endParaRPr lang="en-US" sz="2100">
              <a:latin typeface="Calibri"/>
              <a:ea typeface="Calibri"/>
            </a:endParaRPr>
          </a:p>
          <a:p>
            <a:endParaRPr lang="en-US">
              <a:latin typeface="Calibri"/>
              <a:ea typeface="Calibri"/>
            </a:endParaRPr>
          </a:p>
        </p:txBody>
      </p:sp>
      <p:sp>
        <p:nvSpPr>
          <p:cNvPr id="4" name="Content Placeholder 3">
            <a:extLst>
              <a:ext uri="{FF2B5EF4-FFF2-40B4-BE49-F238E27FC236}">
                <a16:creationId xmlns:a16="http://schemas.microsoft.com/office/drawing/2014/main" id="{E034586C-D352-81B2-5D4A-0316F7424E26}"/>
              </a:ext>
            </a:extLst>
          </p:cNvPr>
          <p:cNvSpPr>
            <a:spLocks noGrp="1"/>
          </p:cNvSpPr>
          <p:nvPr>
            <p:ph sz="half" idx="2"/>
          </p:nvPr>
        </p:nvSpPr>
        <p:spPr>
          <a:xfrm>
            <a:off x="6019800" y="2959100"/>
            <a:ext cx="5626100" cy="3217863"/>
          </a:xfrm>
        </p:spPr>
        <p:txBody>
          <a:bodyPr vert="horz" lIns="91440" tIns="45720" rIns="91440" bIns="45720" rtlCol="0" anchor="t">
            <a:normAutofit fontScale="62500" lnSpcReduction="20000"/>
          </a:bodyPr>
          <a:lstStyle/>
          <a:p>
            <a:pPr marL="0" lvl="0" indent="0">
              <a:buNone/>
            </a:pPr>
            <a:r>
              <a:rPr lang="en-US" sz="3800" b="1">
                <a:latin typeface="Calibri"/>
                <a:ea typeface="Calibri"/>
                <a:cs typeface="Arial"/>
              </a:rPr>
              <a:t>Office of Public School Monitoring</a:t>
            </a:r>
          </a:p>
          <a:p>
            <a:r>
              <a:rPr lang="en-US" sz="3800">
                <a:latin typeface="Calibri"/>
                <a:ea typeface="Calibri"/>
                <a:cs typeface="Arial"/>
              </a:rPr>
              <a:t>Vani Rastogi-Kelly, Director</a:t>
            </a:r>
          </a:p>
          <a:p>
            <a:r>
              <a:rPr lang="en-US" sz="3800">
                <a:latin typeface="Calibri"/>
                <a:ea typeface="Calibri"/>
                <a:cs typeface="Arial"/>
              </a:rPr>
              <a:t>Amy Paulin, Assistant Director</a:t>
            </a:r>
          </a:p>
          <a:p>
            <a:pPr marL="0" lvl="0" indent="0">
              <a:buNone/>
            </a:pPr>
            <a:r>
              <a:rPr lang="en-US" sz="3800" b="1">
                <a:latin typeface="Calibri"/>
                <a:ea typeface="Calibri"/>
                <a:cs typeface="Arial"/>
              </a:rPr>
              <a:t>Office of Problem Resolution System</a:t>
            </a:r>
          </a:p>
          <a:p>
            <a:r>
              <a:rPr lang="en-US" sz="3800">
                <a:latin typeface="Calibri"/>
                <a:ea typeface="Calibri"/>
                <a:cs typeface="Arial"/>
              </a:rPr>
              <a:t>Vacant, Director</a:t>
            </a:r>
          </a:p>
          <a:p>
            <a:r>
              <a:rPr lang="en-US" sz="3800">
                <a:latin typeface="Calibri"/>
                <a:ea typeface="Calibri"/>
                <a:cs typeface="Arial"/>
              </a:rPr>
              <a:t>Kelsey LoDuca-Towne, Assistant Director</a:t>
            </a:r>
          </a:p>
          <a:p>
            <a:pPr marL="0" lvl="0" indent="0">
              <a:buNone/>
            </a:pPr>
            <a:r>
              <a:rPr lang="en-US" sz="3800" b="1">
                <a:latin typeface="Calibri"/>
                <a:ea typeface="Calibri"/>
                <a:cs typeface="Arial"/>
              </a:rPr>
              <a:t>Special Education in Institutional Settings</a:t>
            </a:r>
          </a:p>
          <a:p>
            <a:r>
              <a:rPr lang="en-US" sz="3800">
                <a:latin typeface="Calibri"/>
                <a:ea typeface="Calibri"/>
                <a:cs typeface="Arial"/>
              </a:rPr>
              <a:t>Shawn Connelly, Director</a:t>
            </a:r>
          </a:p>
          <a:p>
            <a:endParaRPr lang="en-US">
              <a:latin typeface="Calibri"/>
              <a:ea typeface="Calibri"/>
            </a:endParaRPr>
          </a:p>
        </p:txBody>
      </p:sp>
    </p:spTree>
    <p:extLst>
      <p:ext uri="{BB962C8B-B14F-4D97-AF65-F5344CB8AC3E}">
        <p14:creationId xmlns:p14="http://schemas.microsoft.com/office/powerpoint/2010/main" val="2447511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6" ma:contentTypeDescription="Create a new document." ma:contentTypeScope="" ma:versionID="d092619c95d1e7e1b8feab7412135eb4">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d40bfa9a2b7a6c3efc6422dc6d15d1bb"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Bettencourt, Helene H. (DESE)</DisplayName>
        <AccountId>18</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28B76F54-9B52-4FF0-9E22-CE6DA4D1419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6cc6ac48-9972-4fdd-8495-0ab5ba7fdac9"/>
    <ds:schemaRef ds:uri="c7223b7f-d29a-40a7-89e9-7fcbaea795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TotalTime>
  <Words>3585</Words>
  <Application>Microsoft Office PowerPoint</Application>
  <PresentationFormat>Widescreen</PresentationFormat>
  <Paragraphs>353</Paragraphs>
  <Slides>49</Slides>
  <Notes>15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49</vt:i4>
      </vt:variant>
    </vt:vector>
  </HeadingPairs>
  <TitlesOfParts>
    <vt:vector size="65" baseType="lpstr">
      <vt:lpstr>-apple-system</vt:lpstr>
      <vt:lpstr>Segoe</vt:lpstr>
      <vt:lpstr>Aptos</vt:lpstr>
      <vt:lpstr>Arial</vt:lpstr>
      <vt:lpstr>Arial Black</vt:lpstr>
      <vt:lpstr>Calibri</vt:lpstr>
      <vt:lpstr>Cambria Math</vt:lpstr>
      <vt:lpstr>Courier New</vt:lpstr>
      <vt:lpstr>Segoe UI</vt:lpstr>
      <vt:lpstr>Segoe UI Semibold</vt:lpstr>
      <vt:lpstr>Tahoma</vt:lpstr>
      <vt:lpstr>Trebuchet MS</vt:lpstr>
      <vt:lpstr>Wingdings</vt:lpstr>
      <vt:lpstr>Office Theme</vt:lpstr>
      <vt:lpstr>1_Office Theme</vt:lpstr>
      <vt:lpstr>2_Office Theme</vt:lpstr>
      <vt:lpstr>Special Education         Leaders Meeting </vt:lpstr>
      <vt:lpstr>Our Educational Vision</vt:lpstr>
      <vt:lpstr>Today’s Agenda</vt:lpstr>
      <vt:lpstr>General Supervision Updates</vt:lpstr>
      <vt:lpstr>Components of General Supervision</vt:lpstr>
      <vt:lpstr>OSEP Differentiated Monitoring System Flowchart</vt:lpstr>
      <vt:lpstr>Special Education Priorities 2024-2025</vt:lpstr>
      <vt:lpstr>Special Education Updates</vt:lpstr>
      <vt:lpstr>DESE Special Education Leadership</vt:lpstr>
      <vt:lpstr>Website Survey Coming Soon! </vt:lpstr>
      <vt:lpstr>MAICEI: A fully inclusive college experience for students with intellectual disabilities, autism, or developmental disabilities </vt:lpstr>
      <vt:lpstr>Massachusetts Inclusive Postsecondary Education MAIPSE</vt:lpstr>
      <vt:lpstr>Interagency Review Team (IRT)</vt:lpstr>
      <vt:lpstr>What is a Complex Case? </vt:lpstr>
      <vt:lpstr>1. Disproportionality Applied to Alternate Assessment Decisions (MCAS-Alt)</vt:lpstr>
      <vt:lpstr>Background</vt:lpstr>
      <vt:lpstr>Requirements for DESE</vt:lpstr>
      <vt:lpstr>Additional Requirements for DESE</vt:lpstr>
      <vt:lpstr>Guidance and Methodology</vt:lpstr>
      <vt:lpstr>2. How to Calculate Disproportionality for the MCAS-ALT  </vt:lpstr>
      <vt:lpstr>Disproportionality Defined</vt:lpstr>
      <vt:lpstr>Disproportionality Guidance</vt:lpstr>
      <vt:lpstr>Risk Ratio Formula</vt:lpstr>
      <vt:lpstr>Worksheet to Calculate Risk Ratio</vt:lpstr>
      <vt:lpstr>3. Evaluating Disproportionality Data for MCAS-ALT and Developing a Local Action Plan</vt:lpstr>
      <vt:lpstr>Questions to Guide MCAS-Alt Disproportionality Discussion</vt:lpstr>
      <vt:lpstr>Causes and Action Plan  </vt:lpstr>
      <vt:lpstr>Recommended Timeline  </vt:lpstr>
      <vt:lpstr>Updates on IDEA Data</vt:lpstr>
      <vt:lpstr>DESE must calculate disproportionality with respect to:</vt:lpstr>
      <vt:lpstr>SY2024-25 Identifications</vt:lpstr>
      <vt:lpstr>Early Childhood Outcomes: Indicator 7</vt:lpstr>
      <vt:lpstr>Indicator 7 Data Collection and Entry</vt:lpstr>
      <vt:lpstr>Indicator 7 Reminder (NEW)</vt:lpstr>
      <vt:lpstr>IDEA Fiscal Updates</vt:lpstr>
      <vt:lpstr>Child Count - Parentally Placed Private and Home School Children</vt:lpstr>
      <vt:lpstr>Child Count – Parentally Placed Private Preschool Students</vt:lpstr>
      <vt:lpstr>Parentally Placed Private and Home School Students</vt:lpstr>
      <vt:lpstr>Resolution Funds &amp; Equitable Services</vt:lpstr>
      <vt:lpstr>Updates for NI and NA Districts</vt:lpstr>
      <vt:lpstr>LEAs with NI &amp; NA Determination TA and Support</vt:lpstr>
      <vt:lpstr>Save the Convening Dates and  Register ASAP!</vt:lpstr>
      <vt:lpstr>Early Childhood (EC) Transition Collaborative Convenings</vt:lpstr>
      <vt:lpstr>New IEP Updates</vt:lpstr>
      <vt:lpstr>IEP Improvement Process Timeline</vt:lpstr>
      <vt:lpstr>Meeting with IEP Vendors</vt:lpstr>
      <vt:lpstr>Information for Special Education Leaders</vt:lpstr>
      <vt:lpstr>Special Education Leaders Meetings 2024-2025 </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Friday, October 18, 2024</dc:title>
  <dc:creator>DESE</dc:creator>
  <cp:lastModifiedBy>Zou, Dong (EOE)</cp:lastModifiedBy>
  <cp:revision>1688</cp:revision>
  <dcterms:created xsi:type="dcterms:W3CDTF">2022-10-11T20:32:22Z</dcterms:created>
  <dcterms:modified xsi:type="dcterms:W3CDTF">2024-10-21T15:13:53Z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21 2024 12:00AM</vt:lpwstr>
  </property>
</Properties>
</file>