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4"/>
    <p:sldMasterId id="2147483778" r:id="rId5"/>
    <p:sldMasterId id="2147484051" r:id="rId6"/>
    <p:sldMasterId id="2147484091" r:id="rId7"/>
    <p:sldMasterId id="2147484101" r:id="rId8"/>
    <p:sldMasterId id="2147484105" r:id="rId9"/>
    <p:sldMasterId id="2147484117" r:id="rId10"/>
    <p:sldMasterId id="2147484131" r:id="rId11"/>
  </p:sldMasterIdLst>
  <p:notesMasterIdLst>
    <p:notesMasterId r:id="rId36"/>
  </p:notesMasterIdLst>
  <p:handoutMasterIdLst>
    <p:handoutMasterId r:id="rId37"/>
  </p:handoutMasterIdLst>
  <p:sldIdLst>
    <p:sldId id="256" r:id="rId12"/>
    <p:sldId id="329" r:id="rId13"/>
    <p:sldId id="4630" r:id="rId14"/>
    <p:sldId id="4668" r:id="rId15"/>
    <p:sldId id="4631" r:id="rId16"/>
    <p:sldId id="4647" r:id="rId17"/>
    <p:sldId id="4669" r:id="rId18"/>
    <p:sldId id="4648" r:id="rId19"/>
    <p:sldId id="4650" r:id="rId20"/>
    <p:sldId id="4670" r:id="rId21"/>
    <p:sldId id="4272" r:id="rId22"/>
    <p:sldId id="2373" r:id="rId23"/>
    <p:sldId id="4549" r:id="rId24"/>
    <p:sldId id="4653" r:id="rId25"/>
    <p:sldId id="2508" r:id="rId26"/>
    <p:sldId id="4651" r:id="rId27"/>
    <p:sldId id="4276" r:id="rId28"/>
    <p:sldId id="4649" r:id="rId29"/>
    <p:sldId id="4273" r:id="rId30"/>
    <p:sldId id="4274" r:id="rId31"/>
    <p:sldId id="4652" r:id="rId32"/>
    <p:sldId id="4269" r:id="rId33"/>
    <p:sldId id="4639" r:id="rId34"/>
    <p:sldId id="464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412E00-88EA-0128-5970-55B523F4B181}" name="Roberts, Jannelle K. (DESE)" initials="RJK(" userId="S::jannelle.k.roberts@mass.gov::9334b947-3dcb-411a-8e7d-589c093a1d72" providerId="AD"/>
  <p188:author id="{5935AF0D-C88F-DA02-7455-3D6A66FFDC33}" name="Fitzgerald, Patrick G. (DESE)" initials="F(" userId="S::patrick.g.fitzgerald2@mass.gov::53b36a70-9b83-456d-ba86-31a4afdf464c" providerId="AD"/>
  <p188:author id="{217EAE0F-8528-53DC-F8D2-F7DBFEB12EC6}" name="Coonley, Brian (DESE)" initials="C(" userId="S::brian.coonley@mass.gov::9dc2155b-58ac-4cdb-8629-a595a378b023" providerId="AD"/>
  <p188:author id="{16D4B40F-AF8E-6D72-4C2D-CA4F5FC88935}" name="Rist, April K." initials="RAK" userId="S::April.K.Rist@mass.gov::4389eada-97b1-467b-82fe-16345834928a" providerId="AD"/>
  <p188:author id="{9A34F018-94B2-E907-BC0F-4F8DE8953067}" name="Castner, Kristin (DESE)" initials="C(" userId="S::kristin.castner@mass.gov::1d8d5ffd-bb00-4b2f-9ec9-0da637ba0a15" providerId="AD"/>
  <p188:author id="{B604C934-2EA0-8163-24CD-1678459EB549}" name="Hogan, Caitlin (DESE)" initials="H(" userId="S::caitlin.hogan2@mass.gov::47eeec2d-0056-4af9-83cf-6e54de4a20d8" providerId="AD"/>
  <p188:author id="{A5F34446-3393-BAE8-FB62-0AD708AA3B1A}" name="Camacho, Jamie L. (DESE)" initials="C(" userId="S::jamie.l.camacho@mass.gov::21f49f1e-e593-4860-b32e-bdd5656b5338" providerId="AD"/>
  <p188:author id="{F7C2575C-9356-1678-9FC7-A8242AE29B77}" name="Johnston, Russell (DESE)" initials="J(" userId="S::russell.johnston@mass.gov::7c120461-dde6-4347-b09f-f9c0472c7017" providerId="AD"/>
  <p188:author id="{F0D0A25C-1152-AB87-4A03-191442AE67D4}" name="Daigle, Martha (DESE)" initials="D(" userId="S::martha.s.daigle@mass.gov::30cc7468-3554-4040-b5ec-110ac3e947d8" providerId="AD"/>
  <p188:author id="{34E2AC71-14A6-BAF0-FE8D-5B7FC4B39284}" name="Camacho, Jamie L. (DESE)" initials="CJL(" userId="S::Jamie.L.Camacho@mass.gov::21f49f1e-e593-4860-b32e-bdd5656b5338" providerId="AD"/>
  <p188:author id="{D60C3E80-35B2-95A9-65AF-9B57C825335C}" name="Tobey, Gregory (DESE)" initials="T(" userId="S::gregory.tobey@mass.gov::12968eda-ee05-4bb6-837b-2d6d4faa13b6" providerId="AD"/>
  <p188:author id="{4ACE8C92-3892-9D00-C143-9FE7F6538A3F}" name="Rist, April K." initials="RK" userId="S::april.k.rist@mass.gov::4389eada-97b1-467b-82fe-16345834928a" providerId="AD"/>
  <p188:author id="{D91404A8-0AE6-BF7D-4A56-40226C5453BA}" name="Castner, Kristin (DESE)" initials="CK(" userId="S::Kristin.Castner@mass.gov::1d8d5ffd-bb00-4b2f-9ec9-0da637ba0a15" providerId="AD"/>
  <p188:author id="{D638D6DF-AF41-6081-4A5E-249713589F40}" name="Thomas, Arabela (DESE)" initials="TA(" userId="S::arabela.thomas@mass.gov::c61caa2c-bd09-41fa-982d-4db69e7cef18" providerId="AD"/>
  <p188:author id="{1B0707E1-ECD2-90FA-4D1A-BF222CA53DD6}" name="Johnston, Russell (DESE)" initials="JR(" userId="S::Russell.Johnston@mass.gov::7c120461-dde6-4347-b09f-f9c0472c7017" providerId="AD"/>
  <p188:author id="{91D3E5EF-EF9A-893D-738D-C764E5812ACF}" name="Sewnarine, Linda (DESE)" initials="SL(" userId="S::linda.sewnarine@mass.gov::ec44af20-634e-4f39-b049-693759b8dc88" providerId="AD"/>
  <p188:author id="{4F08D7FB-1392-BA33-72FA-90F2B7A61763}" name="Mao, Yu-Ping (DESE)" initials="M(" userId="S::yu-ping.mao@mass.gov::8534b1b7-a0d5-4f47-86c1-c5d493c164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000000"/>
    <a:srgbClr val="4948B6"/>
    <a:srgbClr val="86A9E2"/>
    <a:srgbClr val="8397E7"/>
    <a:srgbClr val="AFCBFD"/>
    <a:srgbClr val="93A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3079" autoAdjust="0"/>
  </p:normalViewPr>
  <p:slideViewPr>
    <p:cSldViewPr snapToGrid="0">
      <p:cViewPr varScale="1">
        <p:scale>
          <a:sx n="63" d="100"/>
          <a:sy n="63" d="100"/>
        </p:scale>
        <p:origin x="90" y="57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21" Type="http://schemas.openxmlformats.org/officeDocument/2006/relationships/slide" Target="slides/slide10.xml"/><Relationship Id="rId34" Type="http://schemas.openxmlformats.org/officeDocument/2006/relationships/slide" Target="slides/slide23.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B50E8-4BBC-437E-841D-073BB40D70A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CC752B7-03A0-4902-82B5-6789F7614E07}">
      <dgm:prSet/>
      <dgm:spPr/>
      <dgm:t>
        <a:bodyPr/>
        <a:lstStyle/>
        <a:p>
          <a:r>
            <a:rPr lang="en-US" dirty="0"/>
            <a:t>General Supervision Updates</a:t>
          </a:r>
        </a:p>
      </dgm:t>
    </dgm:pt>
    <dgm:pt modelId="{7A2CDC91-1CFE-46D4-907A-8A26339DB062}" type="parTrans" cxnId="{1D5A61D9-2B84-4F97-BF9C-91C65E481236}">
      <dgm:prSet/>
      <dgm:spPr/>
      <dgm:t>
        <a:bodyPr/>
        <a:lstStyle/>
        <a:p>
          <a:endParaRPr lang="en-US"/>
        </a:p>
      </dgm:t>
    </dgm:pt>
    <dgm:pt modelId="{4B13F8EA-E70F-4474-98EB-56664E2E15AA}" type="sibTrans" cxnId="{1D5A61D9-2B84-4F97-BF9C-91C65E481236}">
      <dgm:prSet/>
      <dgm:spPr/>
      <dgm:t>
        <a:bodyPr/>
        <a:lstStyle/>
        <a:p>
          <a:endParaRPr lang="en-US"/>
        </a:p>
      </dgm:t>
    </dgm:pt>
    <dgm:pt modelId="{7B7C1227-2F34-44D5-89CC-C1392E6A2317}">
      <dgm:prSet/>
      <dgm:spPr/>
      <dgm:t>
        <a:bodyPr/>
        <a:lstStyle/>
        <a:p>
          <a:r>
            <a:rPr lang="en-US" dirty="0"/>
            <a:t>Special Education Updates</a:t>
          </a:r>
        </a:p>
      </dgm:t>
    </dgm:pt>
    <dgm:pt modelId="{D78D4472-13C4-41E6-981D-D8C4A23FA00E}" type="sibTrans" cxnId="{8E5A3C32-006C-48F0-A7B2-42007D6F9627}">
      <dgm:prSet/>
      <dgm:spPr/>
      <dgm:t>
        <a:bodyPr/>
        <a:lstStyle/>
        <a:p>
          <a:endParaRPr lang="en-US"/>
        </a:p>
      </dgm:t>
    </dgm:pt>
    <dgm:pt modelId="{EB78B47B-565F-4B47-A643-F805E46E080B}" type="parTrans" cxnId="{8E5A3C32-006C-48F0-A7B2-42007D6F9627}">
      <dgm:prSet/>
      <dgm:spPr/>
      <dgm:t>
        <a:bodyPr/>
        <a:lstStyle/>
        <a:p>
          <a:endParaRPr lang="en-US"/>
        </a:p>
      </dgm:t>
    </dgm:pt>
    <dgm:pt modelId="{98CEAA02-A878-42AA-A84A-4C9183D572AB}">
      <dgm:prSet/>
      <dgm:spPr/>
      <dgm:t>
        <a:bodyPr/>
        <a:lstStyle/>
        <a:p>
          <a:r>
            <a:rPr lang="en-US" dirty="0"/>
            <a:t>New IEP Update</a:t>
          </a:r>
        </a:p>
      </dgm:t>
    </dgm:pt>
    <dgm:pt modelId="{471F9802-3E98-4FB4-AD2D-8A6A56F3559B}" type="parTrans" cxnId="{CED223AE-9581-4888-A820-99ACE2FE3A97}">
      <dgm:prSet/>
      <dgm:spPr/>
      <dgm:t>
        <a:bodyPr/>
        <a:lstStyle/>
        <a:p>
          <a:endParaRPr lang="en-US"/>
        </a:p>
      </dgm:t>
    </dgm:pt>
    <dgm:pt modelId="{8FB75292-3EFB-488A-A5E1-CFC8B5B9550E}" type="sibTrans" cxnId="{CED223AE-9581-4888-A820-99ACE2FE3A97}">
      <dgm:prSet/>
      <dgm:spPr/>
      <dgm:t>
        <a:bodyPr/>
        <a:lstStyle/>
        <a:p>
          <a:endParaRPr lang="en-US"/>
        </a:p>
      </dgm:t>
    </dgm:pt>
    <dgm:pt modelId="{DA69F6F1-4960-498A-AD25-085078C7C016}" type="pres">
      <dgm:prSet presAssocID="{BB5B50E8-4BBC-437E-841D-073BB40D70A9}" presName="linear" presStyleCnt="0">
        <dgm:presLayoutVars>
          <dgm:dir/>
          <dgm:animLvl val="lvl"/>
          <dgm:resizeHandles val="exact"/>
        </dgm:presLayoutVars>
      </dgm:prSet>
      <dgm:spPr/>
    </dgm:pt>
    <dgm:pt modelId="{021C7728-A367-4F1D-855C-E356215304E9}" type="pres">
      <dgm:prSet presAssocID="{7B7C1227-2F34-44D5-89CC-C1392E6A2317}" presName="parentLin" presStyleCnt="0"/>
      <dgm:spPr/>
    </dgm:pt>
    <dgm:pt modelId="{7E40D9A8-FB51-4027-81BC-FB7FB54BB1C5}" type="pres">
      <dgm:prSet presAssocID="{7B7C1227-2F34-44D5-89CC-C1392E6A2317}" presName="parentLeftMargin" presStyleLbl="node1" presStyleIdx="0" presStyleCnt="3"/>
      <dgm:spPr/>
    </dgm:pt>
    <dgm:pt modelId="{7CE8F9A8-1845-4227-9311-E9974C134D9A}" type="pres">
      <dgm:prSet presAssocID="{7B7C1227-2F34-44D5-89CC-C1392E6A2317}" presName="parentText" presStyleLbl="node1" presStyleIdx="0" presStyleCnt="3">
        <dgm:presLayoutVars>
          <dgm:chMax val="0"/>
          <dgm:bulletEnabled val="1"/>
        </dgm:presLayoutVars>
      </dgm:prSet>
      <dgm:spPr/>
    </dgm:pt>
    <dgm:pt modelId="{E0D16EED-E5A2-4ADE-A45F-DD11DEFC5788}" type="pres">
      <dgm:prSet presAssocID="{7B7C1227-2F34-44D5-89CC-C1392E6A2317}" presName="negativeSpace" presStyleCnt="0"/>
      <dgm:spPr/>
    </dgm:pt>
    <dgm:pt modelId="{6A5761B1-C363-4172-9B70-7805F3ABDF95}" type="pres">
      <dgm:prSet presAssocID="{7B7C1227-2F34-44D5-89CC-C1392E6A2317}" presName="childText" presStyleLbl="conFgAcc1" presStyleIdx="0" presStyleCnt="3">
        <dgm:presLayoutVars>
          <dgm:bulletEnabled val="1"/>
        </dgm:presLayoutVars>
      </dgm:prSet>
      <dgm:spPr/>
    </dgm:pt>
    <dgm:pt modelId="{F904C1C7-8256-4AA5-846C-CDA3E7CDAB9D}" type="pres">
      <dgm:prSet presAssocID="{D78D4472-13C4-41E6-981D-D8C4A23FA00E}" presName="spaceBetweenRectangles" presStyleCnt="0"/>
      <dgm:spPr/>
    </dgm:pt>
    <dgm:pt modelId="{0B4D8C86-6CC8-4DAA-93D2-8FA36672C374}" type="pres">
      <dgm:prSet presAssocID="{3CC752B7-03A0-4902-82B5-6789F7614E07}" presName="parentLin" presStyleCnt="0"/>
      <dgm:spPr/>
    </dgm:pt>
    <dgm:pt modelId="{FFFA5138-FEAB-4F72-AE08-E40D44F08E3F}" type="pres">
      <dgm:prSet presAssocID="{3CC752B7-03A0-4902-82B5-6789F7614E07}" presName="parentLeftMargin" presStyleLbl="node1" presStyleIdx="0" presStyleCnt="3"/>
      <dgm:spPr/>
    </dgm:pt>
    <dgm:pt modelId="{CE301DEF-7638-4260-8CB8-5576E3522B5C}" type="pres">
      <dgm:prSet presAssocID="{3CC752B7-03A0-4902-82B5-6789F7614E07}" presName="parentText" presStyleLbl="node1" presStyleIdx="1" presStyleCnt="3">
        <dgm:presLayoutVars>
          <dgm:chMax val="0"/>
          <dgm:bulletEnabled val="1"/>
        </dgm:presLayoutVars>
      </dgm:prSet>
      <dgm:spPr/>
    </dgm:pt>
    <dgm:pt modelId="{51CE2DF8-66FE-4972-AFC4-27CDB968F0F7}" type="pres">
      <dgm:prSet presAssocID="{3CC752B7-03A0-4902-82B5-6789F7614E07}" presName="negativeSpace" presStyleCnt="0"/>
      <dgm:spPr/>
    </dgm:pt>
    <dgm:pt modelId="{FCE67299-0F51-4AE5-B861-F54CAD10DA1C}" type="pres">
      <dgm:prSet presAssocID="{3CC752B7-03A0-4902-82B5-6789F7614E07}" presName="childText" presStyleLbl="conFgAcc1" presStyleIdx="1" presStyleCnt="3">
        <dgm:presLayoutVars>
          <dgm:bulletEnabled val="1"/>
        </dgm:presLayoutVars>
      </dgm:prSet>
      <dgm:spPr/>
    </dgm:pt>
    <dgm:pt modelId="{2E10FBF5-EEC5-4D19-BED7-45E3F3A70EBD}" type="pres">
      <dgm:prSet presAssocID="{4B13F8EA-E70F-4474-98EB-56664E2E15AA}" presName="spaceBetweenRectangles" presStyleCnt="0"/>
      <dgm:spPr/>
    </dgm:pt>
    <dgm:pt modelId="{929A849B-11E7-4FA5-A887-BFDD2DCB0181}" type="pres">
      <dgm:prSet presAssocID="{98CEAA02-A878-42AA-A84A-4C9183D572AB}" presName="parentLin" presStyleCnt="0"/>
      <dgm:spPr/>
    </dgm:pt>
    <dgm:pt modelId="{BEDA917D-7A1E-42EE-AD47-436247820F49}" type="pres">
      <dgm:prSet presAssocID="{98CEAA02-A878-42AA-A84A-4C9183D572AB}" presName="parentLeftMargin" presStyleLbl="node1" presStyleIdx="1" presStyleCnt="3"/>
      <dgm:spPr/>
    </dgm:pt>
    <dgm:pt modelId="{C4D9C83A-B80F-4D65-87B0-5B29D06064AF}" type="pres">
      <dgm:prSet presAssocID="{98CEAA02-A878-42AA-A84A-4C9183D572AB}" presName="parentText" presStyleLbl="node1" presStyleIdx="2" presStyleCnt="3">
        <dgm:presLayoutVars>
          <dgm:chMax val="0"/>
          <dgm:bulletEnabled val="1"/>
        </dgm:presLayoutVars>
      </dgm:prSet>
      <dgm:spPr/>
    </dgm:pt>
    <dgm:pt modelId="{4B6F120A-355B-4D3C-A789-C9A770468733}" type="pres">
      <dgm:prSet presAssocID="{98CEAA02-A878-42AA-A84A-4C9183D572AB}" presName="negativeSpace" presStyleCnt="0"/>
      <dgm:spPr/>
    </dgm:pt>
    <dgm:pt modelId="{AE59AE7F-E300-4D9A-BF9F-2287F3ADAA4A}" type="pres">
      <dgm:prSet presAssocID="{98CEAA02-A878-42AA-A84A-4C9183D572AB}" presName="childText" presStyleLbl="conFgAcc1" presStyleIdx="2" presStyleCnt="3">
        <dgm:presLayoutVars>
          <dgm:bulletEnabled val="1"/>
        </dgm:presLayoutVars>
      </dgm:prSet>
      <dgm:spPr/>
    </dgm:pt>
  </dgm:ptLst>
  <dgm:cxnLst>
    <dgm:cxn modelId="{8E5A3C32-006C-48F0-A7B2-42007D6F9627}" srcId="{BB5B50E8-4BBC-437E-841D-073BB40D70A9}" destId="{7B7C1227-2F34-44D5-89CC-C1392E6A2317}" srcOrd="0" destOrd="0" parTransId="{EB78B47B-565F-4B47-A643-F805E46E080B}" sibTransId="{D78D4472-13C4-41E6-981D-D8C4A23FA00E}"/>
    <dgm:cxn modelId="{0315333E-D1F3-4777-A5F7-67F20DE7901B}" type="presOf" srcId="{7B7C1227-2F34-44D5-89CC-C1392E6A2317}" destId="{7E40D9A8-FB51-4027-81BC-FB7FB54BB1C5}" srcOrd="0" destOrd="0" presId="urn:microsoft.com/office/officeart/2005/8/layout/list1"/>
    <dgm:cxn modelId="{09566B62-6442-4ABA-83CA-537AE294C172}" type="presOf" srcId="{98CEAA02-A878-42AA-A84A-4C9183D572AB}" destId="{C4D9C83A-B80F-4D65-87B0-5B29D06064AF}" srcOrd="1" destOrd="0" presId="urn:microsoft.com/office/officeart/2005/8/layout/list1"/>
    <dgm:cxn modelId="{BAB4366C-ABC1-48A7-86CE-003250D9DC4E}" type="presOf" srcId="{98CEAA02-A878-42AA-A84A-4C9183D572AB}" destId="{BEDA917D-7A1E-42EE-AD47-436247820F49}" srcOrd="0" destOrd="0" presId="urn:microsoft.com/office/officeart/2005/8/layout/list1"/>
    <dgm:cxn modelId="{A8609E76-A8AA-4A35-900B-AF8849B8011C}" type="presOf" srcId="{BB5B50E8-4BBC-437E-841D-073BB40D70A9}" destId="{DA69F6F1-4960-498A-AD25-085078C7C016}" srcOrd="0" destOrd="0" presId="urn:microsoft.com/office/officeart/2005/8/layout/list1"/>
    <dgm:cxn modelId="{4B15CB99-8C97-4D66-B069-99D2A1DE8525}" type="presOf" srcId="{3CC752B7-03A0-4902-82B5-6789F7614E07}" destId="{CE301DEF-7638-4260-8CB8-5576E3522B5C}" srcOrd="1" destOrd="0" presId="urn:microsoft.com/office/officeart/2005/8/layout/list1"/>
    <dgm:cxn modelId="{CED223AE-9581-4888-A820-99ACE2FE3A97}" srcId="{BB5B50E8-4BBC-437E-841D-073BB40D70A9}" destId="{98CEAA02-A878-42AA-A84A-4C9183D572AB}" srcOrd="2" destOrd="0" parTransId="{471F9802-3E98-4FB4-AD2D-8A6A56F3559B}" sibTransId="{8FB75292-3EFB-488A-A5E1-CFC8B5B9550E}"/>
    <dgm:cxn modelId="{1D5A61D9-2B84-4F97-BF9C-91C65E481236}" srcId="{BB5B50E8-4BBC-437E-841D-073BB40D70A9}" destId="{3CC752B7-03A0-4902-82B5-6789F7614E07}" srcOrd="1" destOrd="0" parTransId="{7A2CDC91-1CFE-46D4-907A-8A26339DB062}" sibTransId="{4B13F8EA-E70F-4474-98EB-56664E2E15AA}"/>
    <dgm:cxn modelId="{9783E0E1-DC7E-4214-92B7-192062DB0E57}" type="presOf" srcId="{3CC752B7-03A0-4902-82B5-6789F7614E07}" destId="{FFFA5138-FEAB-4F72-AE08-E40D44F08E3F}" srcOrd="0" destOrd="0" presId="urn:microsoft.com/office/officeart/2005/8/layout/list1"/>
    <dgm:cxn modelId="{52A25DFD-C222-4544-B822-8C600B0665B8}" type="presOf" srcId="{7B7C1227-2F34-44D5-89CC-C1392E6A2317}" destId="{7CE8F9A8-1845-4227-9311-E9974C134D9A}" srcOrd="1" destOrd="0" presId="urn:microsoft.com/office/officeart/2005/8/layout/list1"/>
    <dgm:cxn modelId="{B9C4D764-42FF-4490-8017-14EA9D8A1494}" type="presParOf" srcId="{DA69F6F1-4960-498A-AD25-085078C7C016}" destId="{021C7728-A367-4F1D-855C-E356215304E9}" srcOrd="0" destOrd="0" presId="urn:microsoft.com/office/officeart/2005/8/layout/list1"/>
    <dgm:cxn modelId="{93730B5D-867C-4DF7-8DDD-91689BC26411}" type="presParOf" srcId="{021C7728-A367-4F1D-855C-E356215304E9}" destId="{7E40D9A8-FB51-4027-81BC-FB7FB54BB1C5}" srcOrd="0" destOrd="0" presId="urn:microsoft.com/office/officeart/2005/8/layout/list1"/>
    <dgm:cxn modelId="{0B4D19AF-82F7-4F99-956E-F4BEEB5EB434}" type="presParOf" srcId="{021C7728-A367-4F1D-855C-E356215304E9}" destId="{7CE8F9A8-1845-4227-9311-E9974C134D9A}" srcOrd="1" destOrd="0" presId="urn:microsoft.com/office/officeart/2005/8/layout/list1"/>
    <dgm:cxn modelId="{46807980-5615-484C-80A3-B3F2E5EFD48B}" type="presParOf" srcId="{DA69F6F1-4960-498A-AD25-085078C7C016}" destId="{E0D16EED-E5A2-4ADE-A45F-DD11DEFC5788}" srcOrd="1" destOrd="0" presId="urn:microsoft.com/office/officeart/2005/8/layout/list1"/>
    <dgm:cxn modelId="{8BF1C4A7-61D7-496A-A7BE-2E06BF17ED3F}" type="presParOf" srcId="{DA69F6F1-4960-498A-AD25-085078C7C016}" destId="{6A5761B1-C363-4172-9B70-7805F3ABDF95}" srcOrd="2" destOrd="0" presId="urn:microsoft.com/office/officeart/2005/8/layout/list1"/>
    <dgm:cxn modelId="{EFBF9B69-3601-45EA-9E9C-DABFFD236FE4}" type="presParOf" srcId="{DA69F6F1-4960-498A-AD25-085078C7C016}" destId="{F904C1C7-8256-4AA5-846C-CDA3E7CDAB9D}" srcOrd="3" destOrd="0" presId="urn:microsoft.com/office/officeart/2005/8/layout/list1"/>
    <dgm:cxn modelId="{2F579F83-10FD-4180-AE32-C933926A921D}" type="presParOf" srcId="{DA69F6F1-4960-498A-AD25-085078C7C016}" destId="{0B4D8C86-6CC8-4DAA-93D2-8FA36672C374}" srcOrd="4" destOrd="0" presId="urn:microsoft.com/office/officeart/2005/8/layout/list1"/>
    <dgm:cxn modelId="{B2724798-2F03-4351-8F52-6373EE449AD0}" type="presParOf" srcId="{0B4D8C86-6CC8-4DAA-93D2-8FA36672C374}" destId="{FFFA5138-FEAB-4F72-AE08-E40D44F08E3F}" srcOrd="0" destOrd="0" presId="urn:microsoft.com/office/officeart/2005/8/layout/list1"/>
    <dgm:cxn modelId="{A7A6BD70-E3F2-4661-A621-AFC5DA02D54E}" type="presParOf" srcId="{0B4D8C86-6CC8-4DAA-93D2-8FA36672C374}" destId="{CE301DEF-7638-4260-8CB8-5576E3522B5C}" srcOrd="1" destOrd="0" presId="urn:microsoft.com/office/officeart/2005/8/layout/list1"/>
    <dgm:cxn modelId="{ECE2933E-9003-4FF8-9BDE-AA27710FC566}" type="presParOf" srcId="{DA69F6F1-4960-498A-AD25-085078C7C016}" destId="{51CE2DF8-66FE-4972-AFC4-27CDB968F0F7}" srcOrd="5" destOrd="0" presId="urn:microsoft.com/office/officeart/2005/8/layout/list1"/>
    <dgm:cxn modelId="{39F80482-3519-46C0-8A7F-F9BC917F1BB7}" type="presParOf" srcId="{DA69F6F1-4960-498A-AD25-085078C7C016}" destId="{FCE67299-0F51-4AE5-B861-F54CAD10DA1C}" srcOrd="6" destOrd="0" presId="urn:microsoft.com/office/officeart/2005/8/layout/list1"/>
    <dgm:cxn modelId="{C3FCE556-EA85-492C-946C-665368D2EB50}" type="presParOf" srcId="{DA69F6F1-4960-498A-AD25-085078C7C016}" destId="{2E10FBF5-EEC5-4D19-BED7-45E3F3A70EBD}" srcOrd="7" destOrd="0" presId="urn:microsoft.com/office/officeart/2005/8/layout/list1"/>
    <dgm:cxn modelId="{BC53B939-2F65-45A1-8658-F49E658FBA76}" type="presParOf" srcId="{DA69F6F1-4960-498A-AD25-085078C7C016}" destId="{929A849B-11E7-4FA5-A887-BFDD2DCB0181}" srcOrd="8" destOrd="0" presId="urn:microsoft.com/office/officeart/2005/8/layout/list1"/>
    <dgm:cxn modelId="{3015114C-E3EF-4182-852E-E01B7BEFC650}" type="presParOf" srcId="{929A849B-11E7-4FA5-A887-BFDD2DCB0181}" destId="{BEDA917D-7A1E-42EE-AD47-436247820F49}" srcOrd="0" destOrd="0" presId="urn:microsoft.com/office/officeart/2005/8/layout/list1"/>
    <dgm:cxn modelId="{A55E476F-E62E-4D4C-AA5F-570B3B13917C}" type="presParOf" srcId="{929A849B-11E7-4FA5-A887-BFDD2DCB0181}" destId="{C4D9C83A-B80F-4D65-87B0-5B29D06064AF}" srcOrd="1" destOrd="0" presId="urn:microsoft.com/office/officeart/2005/8/layout/list1"/>
    <dgm:cxn modelId="{44FABE05-C0B3-4C0D-9EEF-34839AA3322D}" type="presParOf" srcId="{DA69F6F1-4960-498A-AD25-085078C7C016}" destId="{4B6F120A-355B-4D3C-A789-C9A770468733}" srcOrd="9" destOrd="0" presId="urn:microsoft.com/office/officeart/2005/8/layout/list1"/>
    <dgm:cxn modelId="{B17FDA34-83B4-4276-AE29-8750AF5A2D0C}" type="presParOf" srcId="{DA69F6F1-4960-498A-AD25-085078C7C016}" destId="{AE59AE7F-E300-4D9A-BF9F-2287F3ADAA4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DDBBA9-240C-4798-85DE-7DF9799DC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394A38-45F2-4B11-9E2D-6D57A18370B6}">
      <dgm:prSet phldrT="[Text]"/>
      <dgm:spPr/>
      <dgm:t>
        <a:bodyPr/>
        <a:lstStyle/>
        <a:p>
          <a:r>
            <a:rPr lang="en-US"/>
            <a:t>OASES Procedures</a:t>
          </a:r>
        </a:p>
      </dgm:t>
    </dgm:pt>
    <dgm:pt modelId="{81424481-1F10-446E-8617-20F32422118A}" type="parTrans" cxnId="{DDD2D448-3DC5-4CFD-83FE-AF13771C18FC}">
      <dgm:prSet/>
      <dgm:spPr/>
      <dgm:t>
        <a:bodyPr/>
        <a:lstStyle/>
        <a:p>
          <a:endParaRPr lang="en-US"/>
        </a:p>
      </dgm:t>
    </dgm:pt>
    <dgm:pt modelId="{B9ACB428-97D3-4E7A-A3CB-66C9AB7357B0}" type="sibTrans" cxnId="{DDD2D448-3DC5-4CFD-83FE-AF13771C18FC}">
      <dgm:prSet/>
      <dgm:spPr/>
      <dgm:t>
        <a:bodyPr/>
        <a:lstStyle/>
        <a:p>
          <a:endParaRPr lang="en-US"/>
        </a:p>
      </dgm:t>
    </dgm:pt>
    <dgm:pt modelId="{AA872A71-8039-47AE-A903-4040D369BCED}">
      <dgm:prSet phldrT="[Text]"/>
      <dgm:spPr/>
      <dgm:t>
        <a:bodyPr/>
        <a:lstStyle/>
        <a:p>
          <a:r>
            <a:rPr lang="en-US" dirty="0"/>
            <a:t>PRS Procedures</a:t>
          </a:r>
        </a:p>
      </dgm:t>
    </dgm:pt>
    <dgm:pt modelId="{8461A5C8-43CC-4C9E-B4D2-04C036B0F670}" type="parTrans" cxnId="{9A57D148-9841-4D16-BFA9-85F42669894B}">
      <dgm:prSet/>
      <dgm:spPr/>
      <dgm:t>
        <a:bodyPr/>
        <a:lstStyle/>
        <a:p>
          <a:endParaRPr lang="en-US"/>
        </a:p>
      </dgm:t>
    </dgm:pt>
    <dgm:pt modelId="{07DE1FDE-D956-4D89-B290-2D8A3A8C3B56}" type="sibTrans" cxnId="{9A57D148-9841-4D16-BFA9-85F42669894B}">
      <dgm:prSet/>
      <dgm:spPr/>
      <dgm:t>
        <a:bodyPr/>
        <a:lstStyle/>
        <a:p>
          <a:endParaRPr lang="en-US"/>
        </a:p>
      </dgm:t>
    </dgm:pt>
    <dgm:pt modelId="{BEF61A62-FF99-49C1-A8C7-1517CA905CB0}">
      <dgm:prSet phldrT="[Text]"/>
      <dgm:spPr/>
      <dgm:t>
        <a:bodyPr/>
        <a:lstStyle/>
        <a:p>
          <a:r>
            <a:rPr lang="en-US" dirty="0"/>
            <a:t>PSM Procedures</a:t>
          </a:r>
        </a:p>
      </dgm:t>
    </dgm:pt>
    <dgm:pt modelId="{8528FE95-DC2D-4B48-BA60-B5C1D41E1521}" type="parTrans" cxnId="{E87E4008-CE95-42A8-82CA-BCB783B0A7A9}">
      <dgm:prSet/>
      <dgm:spPr/>
      <dgm:t>
        <a:bodyPr/>
        <a:lstStyle/>
        <a:p>
          <a:endParaRPr lang="en-US"/>
        </a:p>
      </dgm:t>
    </dgm:pt>
    <dgm:pt modelId="{F75E8BB5-478E-4AAE-944B-D017F28F0AA1}" type="sibTrans" cxnId="{E87E4008-CE95-42A8-82CA-BCB783B0A7A9}">
      <dgm:prSet/>
      <dgm:spPr/>
      <dgm:t>
        <a:bodyPr/>
        <a:lstStyle/>
        <a:p>
          <a:endParaRPr lang="en-US"/>
        </a:p>
      </dgm:t>
    </dgm:pt>
    <dgm:pt modelId="{EAD15D56-54C5-49FE-955F-A20DF43B6731}">
      <dgm:prSet phldrT="[Text]"/>
      <dgm:spPr/>
      <dgm:t>
        <a:bodyPr/>
        <a:lstStyle/>
        <a:p>
          <a:r>
            <a:rPr lang="en-US"/>
            <a:t>Dispute Resolution and Mediation Procedures</a:t>
          </a:r>
        </a:p>
      </dgm:t>
    </dgm:pt>
    <dgm:pt modelId="{6EC77FF8-0C86-496F-BD44-C4AC66E4841C}" type="parTrans" cxnId="{9CB20A6B-3ADF-4C21-ACC0-66DE1793CD1F}">
      <dgm:prSet/>
      <dgm:spPr/>
      <dgm:t>
        <a:bodyPr/>
        <a:lstStyle/>
        <a:p>
          <a:endParaRPr lang="en-US"/>
        </a:p>
      </dgm:t>
    </dgm:pt>
    <dgm:pt modelId="{4BD672E0-7290-4DAD-818B-C22B1CDE8128}" type="sibTrans" cxnId="{9CB20A6B-3ADF-4C21-ACC0-66DE1793CD1F}">
      <dgm:prSet/>
      <dgm:spPr/>
      <dgm:t>
        <a:bodyPr/>
        <a:lstStyle/>
        <a:p>
          <a:endParaRPr lang="en-US"/>
        </a:p>
      </dgm:t>
    </dgm:pt>
    <dgm:pt modelId="{66CABA1F-BEDB-496E-8661-204B4F301A83}">
      <dgm:prSet phldrT="[Text]"/>
      <dgm:spPr/>
      <dgm:t>
        <a:bodyPr/>
        <a:lstStyle/>
        <a:p>
          <a:r>
            <a:rPr lang="en-US"/>
            <a:t>Fiscal Monitoring Procedures</a:t>
          </a:r>
        </a:p>
      </dgm:t>
    </dgm:pt>
    <dgm:pt modelId="{3257D2FE-04F6-46CD-9AB1-3152E6ED3E66}" type="parTrans" cxnId="{B28EA4FA-2DE1-4893-8D81-E2F16BAF2327}">
      <dgm:prSet/>
      <dgm:spPr/>
      <dgm:t>
        <a:bodyPr/>
        <a:lstStyle/>
        <a:p>
          <a:endParaRPr lang="en-US"/>
        </a:p>
      </dgm:t>
    </dgm:pt>
    <dgm:pt modelId="{7FC5190C-F59F-4428-9400-7B45C6B0BFB3}" type="sibTrans" cxnId="{B28EA4FA-2DE1-4893-8D81-E2F16BAF2327}">
      <dgm:prSet/>
      <dgm:spPr/>
      <dgm:t>
        <a:bodyPr/>
        <a:lstStyle/>
        <a:p>
          <a:endParaRPr lang="en-US"/>
        </a:p>
      </dgm:t>
    </dgm:pt>
    <dgm:pt modelId="{1D9239AB-3C7E-478A-90EB-9B3FD3081122}">
      <dgm:prSet phldrT="[Text]"/>
      <dgm:spPr/>
      <dgm:t>
        <a:bodyPr/>
        <a:lstStyle/>
        <a:p>
          <a:r>
            <a:rPr lang="en-US" dirty="0"/>
            <a:t>LEA Determinations</a:t>
          </a:r>
        </a:p>
      </dgm:t>
    </dgm:pt>
    <dgm:pt modelId="{CA85EA3F-D0E5-4F2A-BCEB-B0457D344B20}" type="parTrans" cxnId="{10F23E40-2A11-4F93-81D4-63C0CBC8307D}">
      <dgm:prSet/>
      <dgm:spPr/>
      <dgm:t>
        <a:bodyPr/>
        <a:lstStyle/>
        <a:p>
          <a:endParaRPr lang="en-US"/>
        </a:p>
      </dgm:t>
    </dgm:pt>
    <dgm:pt modelId="{26F61C99-2384-44DC-B828-61537870C886}" type="sibTrans" cxnId="{10F23E40-2A11-4F93-81D4-63C0CBC8307D}">
      <dgm:prSet/>
      <dgm:spPr/>
      <dgm:t>
        <a:bodyPr/>
        <a:lstStyle/>
        <a:p>
          <a:endParaRPr lang="en-US"/>
        </a:p>
      </dgm:t>
    </dgm:pt>
    <dgm:pt modelId="{54460910-EAEC-4552-956C-55D785145B0F}">
      <dgm:prSet phldrT="[Text]"/>
      <dgm:spPr/>
      <dgm:t>
        <a:bodyPr/>
        <a:lstStyle/>
        <a:p>
          <a:r>
            <a:rPr lang="en-US"/>
            <a:t>Policies and Procedures Manual</a:t>
          </a:r>
        </a:p>
      </dgm:t>
    </dgm:pt>
    <dgm:pt modelId="{DE9C1FEF-313F-4D7B-93C6-04780C2CE933}" type="parTrans" cxnId="{F49826B4-3813-4A47-9FC8-53102452064F}">
      <dgm:prSet/>
      <dgm:spPr/>
      <dgm:t>
        <a:bodyPr/>
        <a:lstStyle/>
        <a:p>
          <a:endParaRPr lang="en-US"/>
        </a:p>
      </dgm:t>
    </dgm:pt>
    <dgm:pt modelId="{2E8CE0C1-1DD0-4FB9-9658-3B2F5A558A0F}" type="sibTrans" cxnId="{F49826B4-3813-4A47-9FC8-53102452064F}">
      <dgm:prSet/>
      <dgm:spPr/>
      <dgm:t>
        <a:bodyPr/>
        <a:lstStyle/>
        <a:p>
          <a:endParaRPr lang="en-US"/>
        </a:p>
      </dgm:t>
    </dgm:pt>
    <dgm:pt modelId="{2A6024D1-9CA5-40A1-8E7A-A38703C0CD80}">
      <dgm:prSet phldrT="[Text]"/>
      <dgm:spPr/>
      <dgm:t>
        <a:bodyPr/>
        <a:lstStyle/>
        <a:p>
          <a:r>
            <a:rPr lang="en-US" dirty="0"/>
            <a:t>Conditions for Assistance</a:t>
          </a:r>
        </a:p>
      </dgm:t>
    </dgm:pt>
    <dgm:pt modelId="{32809FF4-6172-4293-9332-C7FC821F46FE}" type="parTrans" cxnId="{604864FD-D1CE-469D-9112-53F9BD47BD11}">
      <dgm:prSet/>
      <dgm:spPr/>
      <dgm:t>
        <a:bodyPr/>
        <a:lstStyle/>
        <a:p>
          <a:endParaRPr lang="en-US"/>
        </a:p>
      </dgm:t>
    </dgm:pt>
    <dgm:pt modelId="{50E48FBB-9B8A-40FB-B862-04A00983FAA9}" type="sibTrans" cxnId="{604864FD-D1CE-469D-9112-53F9BD47BD11}">
      <dgm:prSet/>
      <dgm:spPr/>
      <dgm:t>
        <a:bodyPr/>
        <a:lstStyle/>
        <a:p>
          <a:endParaRPr lang="en-US"/>
        </a:p>
      </dgm:t>
    </dgm:pt>
    <dgm:pt modelId="{35537B4E-975A-42B4-A3AE-E4E4D1B3183C}">
      <dgm:prSet phldr="0"/>
      <dgm:spPr/>
      <dgm:t>
        <a:bodyPr/>
        <a:lstStyle/>
        <a:p>
          <a:pPr rtl="0"/>
          <a:r>
            <a:rPr lang="en-US">
              <a:latin typeface="Calibri Light" panose="020F0302020204030204"/>
            </a:rPr>
            <a:t>Data Protocols</a:t>
          </a:r>
        </a:p>
      </dgm:t>
    </dgm:pt>
    <dgm:pt modelId="{0C363F97-FBC7-4933-ABEF-50D7907A2B45}" type="parTrans" cxnId="{ABC47996-3CE1-4593-AD57-9D6ADD5F1BC6}">
      <dgm:prSet/>
      <dgm:spPr/>
      <dgm:t>
        <a:bodyPr/>
        <a:lstStyle/>
        <a:p>
          <a:endParaRPr lang="en-US"/>
        </a:p>
      </dgm:t>
    </dgm:pt>
    <dgm:pt modelId="{5CFCE11E-0814-42AE-8A65-EB528E2C82A5}" type="sibTrans" cxnId="{ABC47996-3CE1-4593-AD57-9D6ADD5F1BC6}">
      <dgm:prSet/>
      <dgm:spPr/>
      <dgm:t>
        <a:bodyPr/>
        <a:lstStyle/>
        <a:p>
          <a:endParaRPr lang="en-US"/>
        </a:p>
      </dgm:t>
    </dgm:pt>
    <dgm:pt modelId="{AC5B9E05-F2CA-4276-B332-2DEF0912BC43}">
      <dgm:prSet phldr="0"/>
      <dgm:spPr/>
      <dgm:t>
        <a:bodyPr/>
        <a:lstStyle/>
        <a:p>
          <a:pPr rtl="0"/>
          <a:r>
            <a:rPr lang="en-US">
              <a:latin typeface="Calibri Light" panose="020F0302020204030204"/>
            </a:rPr>
            <a:t>Technical Assistance</a:t>
          </a:r>
        </a:p>
      </dgm:t>
    </dgm:pt>
    <dgm:pt modelId="{B5851656-DB58-4242-AECE-918BCB492F92}" type="parTrans" cxnId="{0978EFEC-3218-47A7-8521-C41D53615A42}">
      <dgm:prSet/>
      <dgm:spPr/>
      <dgm:t>
        <a:bodyPr/>
        <a:lstStyle/>
        <a:p>
          <a:endParaRPr lang="en-US"/>
        </a:p>
      </dgm:t>
    </dgm:pt>
    <dgm:pt modelId="{626F958F-B8F3-444B-B89A-6AE50DDDCC25}" type="sibTrans" cxnId="{0978EFEC-3218-47A7-8521-C41D53615A42}">
      <dgm:prSet/>
      <dgm:spPr/>
      <dgm:t>
        <a:bodyPr/>
        <a:lstStyle/>
        <a:p>
          <a:endParaRPr lang="en-US"/>
        </a:p>
      </dgm:t>
    </dgm:pt>
    <dgm:pt modelId="{13D8E856-6816-466E-B3FF-4BB377B3C3C6}" type="pres">
      <dgm:prSet presAssocID="{A2DDBBA9-240C-4798-85DE-7DF9799DC351}" presName="diagram" presStyleCnt="0">
        <dgm:presLayoutVars>
          <dgm:dir/>
          <dgm:resizeHandles val="exact"/>
        </dgm:presLayoutVars>
      </dgm:prSet>
      <dgm:spPr/>
    </dgm:pt>
    <dgm:pt modelId="{03BBA42D-7158-4EDE-A456-368C9C96378A}" type="pres">
      <dgm:prSet presAssocID="{2A6024D1-9CA5-40A1-8E7A-A38703C0CD80}" presName="node" presStyleLbl="node1" presStyleIdx="0" presStyleCnt="10">
        <dgm:presLayoutVars>
          <dgm:bulletEnabled val="1"/>
        </dgm:presLayoutVars>
      </dgm:prSet>
      <dgm:spPr/>
    </dgm:pt>
    <dgm:pt modelId="{F7D1E8A5-2A88-49E4-AFA3-0A812E4B19E8}" type="pres">
      <dgm:prSet presAssocID="{50E48FBB-9B8A-40FB-B862-04A00983FAA9}" presName="sibTrans" presStyleCnt="0"/>
      <dgm:spPr/>
    </dgm:pt>
    <dgm:pt modelId="{5005E73B-75A8-42A5-A4FC-C8604F246C91}" type="pres">
      <dgm:prSet presAssocID="{35537B4E-975A-42B4-A3AE-E4E4D1B3183C}" presName="node" presStyleLbl="node1" presStyleIdx="1" presStyleCnt="10">
        <dgm:presLayoutVars>
          <dgm:bulletEnabled val="1"/>
        </dgm:presLayoutVars>
      </dgm:prSet>
      <dgm:spPr/>
    </dgm:pt>
    <dgm:pt modelId="{828D89E8-0C3A-4C41-9DE6-87A4A003C686}" type="pres">
      <dgm:prSet presAssocID="{5CFCE11E-0814-42AE-8A65-EB528E2C82A5}" presName="sibTrans" presStyleCnt="0"/>
      <dgm:spPr/>
    </dgm:pt>
    <dgm:pt modelId="{6D129F8D-372C-4A28-8C52-D918B5D8A92E}" type="pres">
      <dgm:prSet presAssocID="{EAD15D56-54C5-49FE-955F-A20DF43B6731}" presName="node" presStyleLbl="node1" presStyleIdx="2" presStyleCnt="10">
        <dgm:presLayoutVars>
          <dgm:bulletEnabled val="1"/>
        </dgm:presLayoutVars>
      </dgm:prSet>
      <dgm:spPr/>
    </dgm:pt>
    <dgm:pt modelId="{10C42BAA-8F58-42EA-B967-227841656469}" type="pres">
      <dgm:prSet presAssocID="{4BD672E0-7290-4DAD-818B-C22B1CDE8128}" presName="sibTrans" presStyleCnt="0"/>
      <dgm:spPr/>
    </dgm:pt>
    <dgm:pt modelId="{9908698E-D39E-4D34-9D93-5C552E65CDE6}" type="pres">
      <dgm:prSet presAssocID="{66CABA1F-BEDB-496E-8661-204B4F301A83}" presName="node" presStyleLbl="node1" presStyleIdx="3" presStyleCnt="10">
        <dgm:presLayoutVars>
          <dgm:bulletEnabled val="1"/>
        </dgm:presLayoutVars>
      </dgm:prSet>
      <dgm:spPr/>
    </dgm:pt>
    <dgm:pt modelId="{2B85BB10-2725-47DE-9156-A56FA3275BF6}" type="pres">
      <dgm:prSet presAssocID="{7FC5190C-F59F-4428-9400-7B45C6B0BFB3}" presName="sibTrans" presStyleCnt="0"/>
      <dgm:spPr/>
    </dgm:pt>
    <dgm:pt modelId="{1E50F7EE-135A-4A1B-B907-0AB0F8428B21}" type="pres">
      <dgm:prSet presAssocID="{1D9239AB-3C7E-478A-90EB-9B3FD3081122}" presName="node" presStyleLbl="node1" presStyleIdx="4" presStyleCnt="10">
        <dgm:presLayoutVars>
          <dgm:bulletEnabled val="1"/>
        </dgm:presLayoutVars>
      </dgm:prSet>
      <dgm:spPr/>
    </dgm:pt>
    <dgm:pt modelId="{19BD7120-50DC-4D87-9B78-7A69B9E257D8}" type="pres">
      <dgm:prSet presAssocID="{26F61C99-2384-44DC-B828-61537870C886}" presName="sibTrans" presStyleCnt="0"/>
      <dgm:spPr/>
    </dgm:pt>
    <dgm:pt modelId="{924D37B3-04E0-4558-A6DC-381385E54CF6}" type="pres">
      <dgm:prSet presAssocID="{B0394A38-45F2-4B11-9E2D-6D57A18370B6}" presName="node" presStyleLbl="node1" presStyleIdx="5" presStyleCnt="10">
        <dgm:presLayoutVars>
          <dgm:bulletEnabled val="1"/>
        </dgm:presLayoutVars>
      </dgm:prSet>
      <dgm:spPr/>
    </dgm:pt>
    <dgm:pt modelId="{CD9135BC-5241-486E-BB34-55EA0BCB8F92}" type="pres">
      <dgm:prSet presAssocID="{B9ACB428-97D3-4E7A-A3CB-66C9AB7357B0}" presName="sibTrans" presStyleCnt="0"/>
      <dgm:spPr/>
    </dgm:pt>
    <dgm:pt modelId="{59892BA9-65E3-4A36-98C0-5E406F58DAC0}" type="pres">
      <dgm:prSet presAssocID="{54460910-EAEC-4552-956C-55D785145B0F}" presName="node" presStyleLbl="node1" presStyleIdx="6" presStyleCnt="10">
        <dgm:presLayoutVars>
          <dgm:bulletEnabled val="1"/>
        </dgm:presLayoutVars>
      </dgm:prSet>
      <dgm:spPr/>
    </dgm:pt>
    <dgm:pt modelId="{896114C4-1122-4156-8EAD-B4A00DDCBE3F}" type="pres">
      <dgm:prSet presAssocID="{2E8CE0C1-1DD0-4FB9-9658-3B2F5A558A0F}" presName="sibTrans" presStyleCnt="0"/>
      <dgm:spPr/>
    </dgm:pt>
    <dgm:pt modelId="{F94B4F2D-81CF-43C4-846B-3A7037898D36}" type="pres">
      <dgm:prSet presAssocID="{AA872A71-8039-47AE-A903-4040D369BCED}" presName="node" presStyleLbl="node1" presStyleIdx="7" presStyleCnt="10">
        <dgm:presLayoutVars>
          <dgm:bulletEnabled val="1"/>
        </dgm:presLayoutVars>
      </dgm:prSet>
      <dgm:spPr/>
    </dgm:pt>
    <dgm:pt modelId="{D2B95AEF-C340-4445-A0C0-7361D6BDFC43}" type="pres">
      <dgm:prSet presAssocID="{07DE1FDE-D956-4D89-B290-2D8A3A8C3B56}" presName="sibTrans" presStyleCnt="0"/>
      <dgm:spPr/>
    </dgm:pt>
    <dgm:pt modelId="{7307757F-D108-4625-B4AE-5ABEC6C13C36}" type="pres">
      <dgm:prSet presAssocID="{BEF61A62-FF99-49C1-A8C7-1517CA905CB0}" presName="node" presStyleLbl="node1" presStyleIdx="8" presStyleCnt="10">
        <dgm:presLayoutVars>
          <dgm:bulletEnabled val="1"/>
        </dgm:presLayoutVars>
      </dgm:prSet>
      <dgm:spPr/>
    </dgm:pt>
    <dgm:pt modelId="{07B15A36-B450-4DD4-87E1-2FB99D1176D3}" type="pres">
      <dgm:prSet presAssocID="{F75E8BB5-478E-4AAE-944B-D017F28F0AA1}" presName="sibTrans" presStyleCnt="0"/>
      <dgm:spPr/>
    </dgm:pt>
    <dgm:pt modelId="{F0DF70DA-F6F9-450A-A9D3-22E4E9E4FED0}" type="pres">
      <dgm:prSet presAssocID="{AC5B9E05-F2CA-4276-B332-2DEF0912BC43}" presName="node" presStyleLbl="node1" presStyleIdx="9" presStyleCnt="10">
        <dgm:presLayoutVars>
          <dgm:bulletEnabled val="1"/>
        </dgm:presLayoutVars>
      </dgm:prSet>
      <dgm:spPr/>
    </dgm:pt>
  </dgm:ptLst>
  <dgm:cxnLst>
    <dgm:cxn modelId="{E87E4008-CE95-42A8-82CA-BCB783B0A7A9}" srcId="{A2DDBBA9-240C-4798-85DE-7DF9799DC351}" destId="{BEF61A62-FF99-49C1-A8C7-1517CA905CB0}" srcOrd="8" destOrd="0" parTransId="{8528FE95-DC2D-4B48-BA60-B5C1D41E1521}" sibTransId="{F75E8BB5-478E-4AAE-944B-D017F28F0AA1}"/>
    <dgm:cxn modelId="{23628D1B-FD57-4381-86FD-C996770E444D}" type="presOf" srcId="{AC5B9E05-F2CA-4276-B332-2DEF0912BC43}" destId="{F0DF70DA-F6F9-450A-A9D3-22E4E9E4FED0}" srcOrd="0" destOrd="0" presId="urn:microsoft.com/office/officeart/2005/8/layout/default"/>
    <dgm:cxn modelId="{49B6D539-06F7-4228-BC96-9D14DF72B519}" type="presOf" srcId="{B0394A38-45F2-4B11-9E2D-6D57A18370B6}" destId="{924D37B3-04E0-4558-A6DC-381385E54CF6}" srcOrd="0" destOrd="0" presId="urn:microsoft.com/office/officeart/2005/8/layout/default"/>
    <dgm:cxn modelId="{10F23E40-2A11-4F93-81D4-63C0CBC8307D}" srcId="{A2DDBBA9-240C-4798-85DE-7DF9799DC351}" destId="{1D9239AB-3C7E-478A-90EB-9B3FD3081122}" srcOrd="4" destOrd="0" parTransId="{CA85EA3F-D0E5-4F2A-BCEB-B0457D344B20}" sibTransId="{26F61C99-2384-44DC-B828-61537870C886}"/>
    <dgm:cxn modelId="{EA7E5943-0BC4-426D-A610-710A332016EC}" type="presOf" srcId="{EAD15D56-54C5-49FE-955F-A20DF43B6731}" destId="{6D129F8D-372C-4A28-8C52-D918B5D8A92E}" srcOrd="0" destOrd="0" presId="urn:microsoft.com/office/officeart/2005/8/layout/default"/>
    <dgm:cxn modelId="{9A57D148-9841-4D16-BFA9-85F42669894B}" srcId="{A2DDBBA9-240C-4798-85DE-7DF9799DC351}" destId="{AA872A71-8039-47AE-A903-4040D369BCED}" srcOrd="7" destOrd="0" parTransId="{8461A5C8-43CC-4C9E-B4D2-04C036B0F670}" sibTransId="{07DE1FDE-D956-4D89-B290-2D8A3A8C3B56}"/>
    <dgm:cxn modelId="{DDD2D448-3DC5-4CFD-83FE-AF13771C18FC}" srcId="{A2DDBBA9-240C-4798-85DE-7DF9799DC351}" destId="{B0394A38-45F2-4B11-9E2D-6D57A18370B6}" srcOrd="5" destOrd="0" parTransId="{81424481-1F10-446E-8617-20F32422118A}" sibTransId="{B9ACB428-97D3-4E7A-A3CB-66C9AB7357B0}"/>
    <dgm:cxn modelId="{9CB20A6B-3ADF-4C21-ACC0-66DE1793CD1F}" srcId="{A2DDBBA9-240C-4798-85DE-7DF9799DC351}" destId="{EAD15D56-54C5-49FE-955F-A20DF43B6731}" srcOrd="2" destOrd="0" parTransId="{6EC77FF8-0C86-496F-BD44-C4AC66E4841C}" sibTransId="{4BD672E0-7290-4DAD-818B-C22B1CDE8128}"/>
    <dgm:cxn modelId="{23AD546E-F521-4ED8-B612-1854AF950C0E}" type="presOf" srcId="{2A6024D1-9CA5-40A1-8E7A-A38703C0CD80}" destId="{03BBA42D-7158-4EDE-A456-368C9C96378A}" srcOrd="0" destOrd="0" presId="urn:microsoft.com/office/officeart/2005/8/layout/default"/>
    <dgm:cxn modelId="{D403C98E-399C-4C9E-9999-CF470303C7C8}" type="presOf" srcId="{35537B4E-975A-42B4-A3AE-E4E4D1B3183C}" destId="{5005E73B-75A8-42A5-A4FC-C8604F246C91}" srcOrd="0" destOrd="0" presId="urn:microsoft.com/office/officeart/2005/8/layout/default"/>
    <dgm:cxn modelId="{ABC47996-3CE1-4593-AD57-9D6ADD5F1BC6}" srcId="{A2DDBBA9-240C-4798-85DE-7DF9799DC351}" destId="{35537B4E-975A-42B4-A3AE-E4E4D1B3183C}" srcOrd="1" destOrd="0" parTransId="{0C363F97-FBC7-4933-ABEF-50D7907A2B45}" sibTransId="{5CFCE11E-0814-42AE-8A65-EB528E2C82A5}"/>
    <dgm:cxn modelId="{32C63D9A-88BC-46AA-9D40-CA2127F04848}" type="presOf" srcId="{54460910-EAEC-4552-956C-55D785145B0F}" destId="{59892BA9-65E3-4A36-98C0-5E406F58DAC0}" srcOrd="0" destOrd="0" presId="urn:microsoft.com/office/officeart/2005/8/layout/default"/>
    <dgm:cxn modelId="{7A33549C-493A-419E-86CD-06161812063D}" type="presOf" srcId="{1D9239AB-3C7E-478A-90EB-9B3FD3081122}" destId="{1E50F7EE-135A-4A1B-B907-0AB0F8428B21}" srcOrd="0" destOrd="0" presId="urn:microsoft.com/office/officeart/2005/8/layout/default"/>
    <dgm:cxn modelId="{F49826B4-3813-4A47-9FC8-53102452064F}" srcId="{A2DDBBA9-240C-4798-85DE-7DF9799DC351}" destId="{54460910-EAEC-4552-956C-55D785145B0F}" srcOrd="6" destOrd="0" parTransId="{DE9C1FEF-313F-4D7B-93C6-04780C2CE933}" sibTransId="{2E8CE0C1-1DD0-4FB9-9658-3B2F5A558A0F}"/>
    <dgm:cxn modelId="{524411E0-7F94-4538-8FF3-A55F297B1A71}" type="presOf" srcId="{66CABA1F-BEDB-496E-8661-204B4F301A83}" destId="{9908698E-D39E-4D34-9D93-5C552E65CDE6}" srcOrd="0" destOrd="0" presId="urn:microsoft.com/office/officeart/2005/8/layout/default"/>
    <dgm:cxn modelId="{F6EF98E0-DD2B-43AE-93B2-4C2353CE07D3}" type="presOf" srcId="{AA872A71-8039-47AE-A903-4040D369BCED}" destId="{F94B4F2D-81CF-43C4-846B-3A7037898D36}" srcOrd="0" destOrd="0" presId="urn:microsoft.com/office/officeart/2005/8/layout/default"/>
    <dgm:cxn modelId="{0978EFEC-3218-47A7-8521-C41D53615A42}" srcId="{A2DDBBA9-240C-4798-85DE-7DF9799DC351}" destId="{AC5B9E05-F2CA-4276-B332-2DEF0912BC43}" srcOrd="9" destOrd="0" parTransId="{B5851656-DB58-4242-AECE-918BCB492F92}" sibTransId="{626F958F-B8F3-444B-B89A-6AE50DDDCC25}"/>
    <dgm:cxn modelId="{5B501CF7-3DB9-4A41-918A-23FA3AB982F5}" type="presOf" srcId="{BEF61A62-FF99-49C1-A8C7-1517CA905CB0}" destId="{7307757F-D108-4625-B4AE-5ABEC6C13C36}" srcOrd="0" destOrd="0" presId="urn:microsoft.com/office/officeart/2005/8/layout/default"/>
    <dgm:cxn modelId="{B28EA4FA-2DE1-4893-8D81-E2F16BAF2327}" srcId="{A2DDBBA9-240C-4798-85DE-7DF9799DC351}" destId="{66CABA1F-BEDB-496E-8661-204B4F301A83}" srcOrd="3" destOrd="0" parTransId="{3257D2FE-04F6-46CD-9AB1-3152E6ED3E66}" sibTransId="{7FC5190C-F59F-4428-9400-7B45C6B0BFB3}"/>
    <dgm:cxn modelId="{659EE9FB-1A3B-4698-81D9-CA68B16C97C2}" type="presOf" srcId="{A2DDBBA9-240C-4798-85DE-7DF9799DC351}" destId="{13D8E856-6816-466E-B3FF-4BB377B3C3C6}" srcOrd="0" destOrd="0" presId="urn:microsoft.com/office/officeart/2005/8/layout/default"/>
    <dgm:cxn modelId="{604864FD-D1CE-469D-9112-53F9BD47BD11}" srcId="{A2DDBBA9-240C-4798-85DE-7DF9799DC351}" destId="{2A6024D1-9CA5-40A1-8E7A-A38703C0CD80}" srcOrd="0" destOrd="0" parTransId="{32809FF4-6172-4293-9332-C7FC821F46FE}" sibTransId="{50E48FBB-9B8A-40FB-B862-04A00983FAA9}"/>
    <dgm:cxn modelId="{BEC518EE-279D-417B-A318-AEB9E30B4746}" type="presParOf" srcId="{13D8E856-6816-466E-B3FF-4BB377B3C3C6}" destId="{03BBA42D-7158-4EDE-A456-368C9C96378A}" srcOrd="0" destOrd="0" presId="urn:microsoft.com/office/officeart/2005/8/layout/default"/>
    <dgm:cxn modelId="{EE9B2D3A-3ED0-40E3-B5DE-AEB4254ECDA8}" type="presParOf" srcId="{13D8E856-6816-466E-B3FF-4BB377B3C3C6}" destId="{F7D1E8A5-2A88-49E4-AFA3-0A812E4B19E8}" srcOrd="1" destOrd="0" presId="urn:microsoft.com/office/officeart/2005/8/layout/default"/>
    <dgm:cxn modelId="{C68B83DB-671B-4450-AEB4-6FED13939E4D}" type="presParOf" srcId="{13D8E856-6816-466E-B3FF-4BB377B3C3C6}" destId="{5005E73B-75A8-42A5-A4FC-C8604F246C91}" srcOrd="2" destOrd="0" presId="urn:microsoft.com/office/officeart/2005/8/layout/default"/>
    <dgm:cxn modelId="{80FF53A9-D12B-4F76-9D18-126D3AB50C52}" type="presParOf" srcId="{13D8E856-6816-466E-B3FF-4BB377B3C3C6}" destId="{828D89E8-0C3A-4C41-9DE6-87A4A003C686}" srcOrd="3" destOrd="0" presId="urn:microsoft.com/office/officeart/2005/8/layout/default"/>
    <dgm:cxn modelId="{CA8C2F1B-9DA1-4F05-B796-C3BC3F11145D}" type="presParOf" srcId="{13D8E856-6816-466E-B3FF-4BB377B3C3C6}" destId="{6D129F8D-372C-4A28-8C52-D918B5D8A92E}" srcOrd="4" destOrd="0" presId="urn:microsoft.com/office/officeart/2005/8/layout/default"/>
    <dgm:cxn modelId="{17DEC5BB-29C0-4107-962B-802A168FD3F4}" type="presParOf" srcId="{13D8E856-6816-466E-B3FF-4BB377B3C3C6}" destId="{10C42BAA-8F58-42EA-B967-227841656469}" srcOrd="5" destOrd="0" presId="urn:microsoft.com/office/officeart/2005/8/layout/default"/>
    <dgm:cxn modelId="{3BB37CD0-B16E-4BB6-806C-7BAFD1F3F429}" type="presParOf" srcId="{13D8E856-6816-466E-B3FF-4BB377B3C3C6}" destId="{9908698E-D39E-4D34-9D93-5C552E65CDE6}" srcOrd="6" destOrd="0" presId="urn:microsoft.com/office/officeart/2005/8/layout/default"/>
    <dgm:cxn modelId="{A617595A-5808-4AC0-9726-651BA1F34B29}" type="presParOf" srcId="{13D8E856-6816-466E-B3FF-4BB377B3C3C6}" destId="{2B85BB10-2725-47DE-9156-A56FA3275BF6}" srcOrd="7" destOrd="0" presId="urn:microsoft.com/office/officeart/2005/8/layout/default"/>
    <dgm:cxn modelId="{0F90D13C-63C8-4807-B374-1B38735D409D}" type="presParOf" srcId="{13D8E856-6816-466E-B3FF-4BB377B3C3C6}" destId="{1E50F7EE-135A-4A1B-B907-0AB0F8428B21}" srcOrd="8" destOrd="0" presId="urn:microsoft.com/office/officeart/2005/8/layout/default"/>
    <dgm:cxn modelId="{D1401D04-A8D6-42BE-AC73-73E365BC0DF6}" type="presParOf" srcId="{13D8E856-6816-466E-B3FF-4BB377B3C3C6}" destId="{19BD7120-50DC-4D87-9B78-7A69B9E257D8}" srcOrd="9" destOrd="0" presId="urn:microsoft.com/office/officeart/2005/8/layout/default"/>
    <dgm:cxn modelId="{E520D0A4-4F54-400D-B883-1A3480423C83}" type="presParOf" srcId="{13D8E856-6816-466E-B3FF-4BB377B3C3C6}" destId="{924D37B3-04E0-4558-A6DC-381385E54CF6}" srcOrd="10" destOrd="0" presId="urn:microsoft.com/office/officeart/2005/8/layout/default"/>
    <dgm:cxn modelId="{FA2D7B19-24D8-4AB5-9184-59047B525902}" type="presParOf" srcId="{13D8E856-6816-466E-B3FF-4BB377B3C3C6}" destId="{CD9135BC-5241-486E-BB34-55EA0BCB8F92}" srcOrd="11" destOrd="0" presId="urn:microsoft.com/office/officeart/2005/8/layout/default"/>
    <dgm:cxn modelId="{03966CFB-9E00-4276-B574-D2006D0F24A6}" type="presParOf" srcId="{13D8E856-6816-466E-B3FF-4BB377B3C3C6}" destId="{59892BA9-65E3-4A36-98C0-5E406F58DAC0}" srcOrd="12" destOrd="0" presId="urn:microsoft.com/office/officeart/2005/8/layout/default"/>
    <dgm:cxn modelId="{6E3D7A59-048D-41BB-B17E-BAC3A432ECAB}" type="presParOf" srcId="{13D8E856-6816-466E-B3FF-4BB377B3C3C6}" destId="{896114C4-1122-4156-8EAD-B4A00DDCBE3F}" srcOrd="13" destOrd="0" presId="urn:microsoft.com/office/officeart/2005/8/layout/default"/>
    <dgm:cxn modelId="{B1B23DE0-4D47-4C7D-A407-5181EF6AAB51}" type="presParOf" srcId="{13D8E856-6816-466E-B3FF-4BB377B3C3C6}" destId="{F94B4F2D-81CF-43C4-846B-3A7037898D36}" srcOrd="14" destOrd="0" presId="urn:microsoft.com/office/officeart/2005/8/layout/default"/>
    <dgm:cxn modelId="{460D09FD-BD04-42D5-A3D9-471F67E153AC}" type="presParOf" srcId="{13D8E856-6816-466E-B3FF-4BB377B3C3C6}" destId="{D2B95AEF-C340-4445-A0C0-7361D6BDFC43}" srcOrd="15" destOrd="0" presId="urn:microsoft.com/office/officeart/2005/8/layout/default"/>
    <dgm:cxn modelId="{64DBA460-8157-495E-920D-E1D8C1D74429}" type="presParOf" srcId="{13D8E856-6816-466E-B3FF-4BB377B3C3C6}" destId="{7307757F-D108-4625-B4AE-5ABEC6C13C36}" srcOrd="16" destOrd="0" presId="urn:microsoft.com/office/officeart/2005/8/layout/default"/>
    <dgm:cxn modelId="{C00E52A4-CBB2-4502-9E3D-4D7ED77A9AB6}" type="presParOf" srcId="{13D8E856-6816-466E-B3FF-4BB377B3C3C6}" destId="{07B15A36-B450-4DD4-87E1-2FB99D1176D3}" srcOrd="17" destOrd="0" presId="urn:microsoft.com/office/officeart/2005/8/layout/default"/>
    <dgm:cxn modelId="{E5A7C55F-E9F3-4709-89D9-A41305FE5683}" type="presParOf" srcId="{13D8E856-6816-466E-B3FF-4BB377B3C3C6}" destId="{F0DF70DA-F6F9-450A-A9D3-22E4E9E4FED0}"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761B1-C363-4172-9B70-7805F3ABDF95}">
      <dsp:nvSpPr>
        <dsp:cNvPr id="0" name=""/>
        <dsp:cNvSpPr/>
      </dsp:nvSpPr>
      <dsp:spPr>
        <a:xfrm>
          <a:off x="0" y="1625189"/>
          <a:ext cx="5811128"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E8F9A8-1845-4227-9311-E9974C134D9A}">
      <dsp:nvSpPr>
        <dsp:cNvPr id="0" name=""/>
        <dsp:cNvSpPr/>
      </dsp:nvSpPr>
      <dsp:spPr>
        <a:xfrm>
          <a:off x="290556" y="1270949"/>
          <a:ext cx="4067789"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dirty="0"/>
            <a:t>Special Education Updates</a:t>
          </a:r>
        </a:p>
      </dsp:txBody>
      <dsp:txXfrm>
        <a:off x="325141" y="1305534"/>
        <a:ext cx="3998619" cy="639310"/>
      </dsp:txXfrm>
    </dsp:sp>
    <dsp:sp modelId="{FCE67299-0F51-4AE5-B861-F54CAD10DA1C}">
      <dsp:nvSpPr>
        <dsp:cNvPr id="0" name=""/>
        <dsp:cNvSpPr/>
      </dsp:nvSpPr>
      <dsp:spPr>
        <a:xfrm>
          <a:off x="0" y="2713829"/>
          <a:ext cx="5811128"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01DEF-7638-4260-8CB8-5576E3522B5C}">
      <dsp:nvSpPr>
        <dsp:cNvPr id="0" name=""/>
        <dsp:cNvSpPr/>
      </dsp:nvSpPr>
      <dsp:spPr>
        <a:xfrm>
          <a:off x="290556" y="2359589"/>
          <a:ext cx="4067789"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dirty="0"/>
            <a:t>General Supervision Updates</a:t>
          </a:r>
        </a:p>
      </dsp:txBody>
      <dsp:txXfrm>
        <a:off x="325141" y="2394174"/>
        <a:ext cx="3998619" cy="639310"/>
      </dsp:txXfrm>
    </dsp:sp>
    <dsp:sp modelId="{AE59AE7F-E300-4D9A-BF9F-2287F3ADAA4A}">
      <dsp:nvSpPr>
        <dsp:cNvPr id="0" name=""/>
        <dsp:cNvSpPr/>
      </dsp:nvSpPr>
      <dsp:spPr>
        <a:xfrm>
          <a:off x="0" y="3802469"/>
          <a:ext cx="5811128"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D9C83A-B80F-4D65-87B0-5B29D06064AF}">
      <dsp:nvSpPr>
        <dsp:cNvPr id="0" name=""/>
        <dsp:cNvSpPr/>
      </dsp:nvSpPr>
      <dsp:spPr>
        <a:xfrm>
          <a:off x="290556" y="3448229"/>
          <a:ext cx="4067789"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dirty="0"/>
            <a:t>New IEP Update</a:t>
          </a:r>
        </a:p>
      </dsp:txBody>
      <dsp:txXfrm>
        <a:off x="325141" y="3482814"/>
        <a:ext cx="3998619"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BA42D-7158-4EDE-A456-368C9C96378A}">
      <dsp:nvSpPr>
        <dsp:cNvPr id="0" name=""/>
        <dsp:cNvSpPr/>
      </dsp:nvSpPr>
      <dsp:spPr>
        <a:xfrm>
          <a:off x="902785"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Conditions for Assistance</a:t>
          </a:r>
        </a:p>
      </dsp:txBody>
      <dsp:txXfrm>
        <a:off x="902785" y="62"/>
        <a:ext cx="2025587" cy="1215352"/>
      </dsp:txXfrm>
    </dsp:sp>
    <dsp:sp modelId="{5005E73B-75A8-42A5-A4FC-C8604F246C91}">
      <dsp:nvSpPr>
        <dsp:cNvPr id="0" name=""/>
        <dsp:cNvSpPr/>
      </dsp:nvSpPr>
      <dsp:spPr>
        <a:xfrm>
          <a:off x="3130932"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Light" panose="020F0302020204030204"/>
            </a:rPr>
            <a:t>Data Protocols</a:t>
          </a:r>
        </a:p>
      </dsp:txBody>
      <dsp:txXfrm>
        <a:off x="3130932" y="62"/>
        <a:ext cx="2025587" cy="1215352"/>
      </dsp:txXfrm>
    </dsp:sp>
    <dsp:sp modelId="{6D129F8D-372C-4A28-8C52-D918B5D8A92E}">
      <dsp:nvSpPr>
        <dsp:cNvPr id="0" name=""/>
        <dsp:cNvSpPr/>
      </dsp:nvSpPr>
      <dsp:spPr>
        <a:xfrm>
          <a:off x="5359079"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Dispute Resolution and Mediation Procedures</a:t>
          </a:r>
        </a:p>
      </dsp:txBody>
      <dsp:txXfrm>
        <a:off x="5359079" y="62"/>
        <a:ext cx="2025587" cy="1215352"/>
      </dsp:txXfrm>
    </dsp:sp>
    <dsp:sp modelId="{9908698E-D39E-4D34-9D93-5C552E65CDE6}">
      <dsp:nvSpPr>
        <dsp:cNvPr id="0" name=""/>
        <dsp:cNvSpPr/>
      </dsp:nvSpPr>
      <dsp:spPr>
        <a:xfrm>
          <a:off x="7587226"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Fiscal Monitoring Procedures</a:t>
          </a:r>
        </a:p>
      </dsp:txBody>
      <dsp:txXfrm>
        <a:off x="7587226" y="62"/>
        <a:ext cx="2025587" cy="1215352"/>
      </dsp:txXfrm>
    </dsp:sp>
    <dsp:sp modelId="{1E50F7EE-135A-4A1B-B907-0AB0F8428B21}">
      <dsp:nvSpPr>
        <dsp:cNvPr id="0" name=""/>
        <dsp:cNvSpPr/>
      </dsp:nvSpPr>
      <dsp:spPr>
        <a:xfrm>
          <a:off x="902785"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LEA Determinations</a:t>
          </a:r>
        </a:p>
      </dsp:txBody>
      <dsp:txXfrm>
        <a:off x="902785" y="1417973"/>
        <a:ext cx="2025587" cy="1215352"/>
      </dsp:txXfrm>
    </dsp:sp>
    <dsp:sp modelId="{924D37B3-04E0-4558-A6DC-381385E54CF6}">
      <dsp:nvSpPr>
        <dsp:cNvPr id="0" name=""/>
        <dsp:cNvSpPr/>
      </dsp:nvSpPr>
      <dsp:spPr>
        <a:xfrm>
          <a:off x="3130932"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OASES Procedures</a:t>
          </a:r>
        </a:p>
      </dsp:txBody>
      <dsp:txXfrm>
        <a:off x="3130932" y="1417973"/>
        <a:ext cx="2025587" cy="1215352"/>
      </dsp:txXfrm>
    </dsp:sp>
    <dsp:sp modelId="{59892BA9-65E3-4A36-98C0-5E406F58DAC0}">
      <dsp:nvSpPr>
        <dsp:cNvPr id="0" name=""/>
        <dsp:cNvSpPr/>
      </dsp:nvSpPr>
      <dsp:spPr>
        <a:xfrm>
          <a:off x="5359079"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Policies and Procedures Manual</a:t>
          </a:r>
        </a:p>
      </dsp:txBody>
      <dsp:txXfrm>
        <a:off x="5359079" y="1417973"/>
        <a:ext cx="2025587" cy="1215352"/>
      </dsp:txXfrm>
    </dsp:sp>
    <dsp:sp modelId="{F94B4F2D-81CF-43C4-846B-3A7037898D36}">
      <dsp:nvSpPr>
        <dsp:cNvPr id="0" name=""/>
        <dsp:cNvSpPr/>
      </dsp:nvSpPr>
      <dsp:spPr>
        <a:xfrm>
          <a:off x="7587226"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PRS Procedures</a:t>
          </a:r>
        </a:p>
      </dsp:txBody>
      <dsp:txXfrm>
        <a:off x="7587226" y="1417973"/>
        <a:ext cx="2025587" cy="1215352"/>
      </dsp:txXfrm>
    </dsp:sp>
    <dsp:sp modelId="{7307757F-D108-4625-B4AE-5ABEC6C13C36}">
      <dsp:nvSpPr>
        <dsp:cNvPr id="0" name=""/>
        <dsp:cNvSpPr/>
      </dsp:nvSpPr>
      <dsp:spPr>
        <a:xfrm>
          <a:off x="3130932" y="2835885"/>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PSM Procedures</a:t>
          </a:r>
        </a:p>
      </dsp:txBody>
      <dsp:txXfrm>
        <a:off x="3130932" y="2835885"/>
        <a:ext cx="2025587" cy="1215352"/>
      </dsp:txXfrm>
    </dsp:sp>
    <dsp:sp modelId="{F0DF70DA-F6F9-450A-A9D3-22E4E9E4FED0}">
      <dsp:nvSpPr>
        <dsp:cNvPr id="0" name=""/>
        <dsp:cNvSpPr/>
      </dsp:nvSpPr>
      <dsp:spPr>
        <a:xfrm>
          <a:off x="5359079" y="2835885"/>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Light" panose="020F0302020204030204"/>
            </a:rPr>
            <a:t>Technical Assistance</a:t>
          </a:r>
        </a:p>
      </dsp:txBody>
      <dsp:txXfrm>
        <a:off x="5359079" y="2835885"/>
        <a:ext cx="2025587" cy="12153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6/28/2024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6/28/2024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BAEEC-94B6-4DFE-87ED-7B04DAC9E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928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199692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292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479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270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11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600"/>
              </a:spcAft>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527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676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24</a:t>
            </a:fld>
            <a:endParaRPr lang="en-US"/>
          </a:p>
        </p:txBody>
      </p:sp>
    </p:spTree>
    <p:extLst>
      <p:ext uri="{BB962C8B-B14F-4D97-AF65-F5344CB8AC3E}">
        <p14:creationId xmlns:p14="http://schemas.microsoft.com/office/powerpoint/2010/main" val="3664526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0.xml"/><Relationship Id="rId4" Type="http://schemas.openxmlformats.org/officeDocument/2006/relationships/image" Target="../media/image18.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21.xml"/><Relationship Id="rId4" Type="http://schemas.openxmlformats.org/officeDocument/2006/relationships/image" Target="../media/image19.emf"/></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6"/>
          <p:cNvSpPr txBox="1">
            <a:spLocks noGrp="1"/>
          </p:cNvSpPr>
          <p:nvPr>
            <p:ph type="body" idx="1"/>
          </p:nvPr>
        </p:nvSpPr>
        <p:spPr>
          <a:xfrm>
            <a:off x="1097279" y="1845733"/>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7" name="Google Shape;77;p16"/>
          <p:cNvSpPr txBox="1">
            <a:spLocks noGrp="1"/>
          </p:cNvSpPr>
          <p:nvPr>
            <p:ph type="body" idx="2"/>
          </p:nvPr>
        </p:nvSpPr>
        <p:spPr>
          <a:xfrm>
            <a:off x="6217920" y="1845735"/>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8" name="Google Shape;78;p16"/>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6"/>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6"/>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4539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34603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SEP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258EF-E31C-4D9E-BA23-39E04DAF8B48}"/>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3264EB9D-E3AB-4ABF-B51E-6072C84A8865}"/>
              </a:ext>
            </a:extLst>
          </p:cNvPr>
          <p:cNvSpPr>
            <a:spLocks noGrp="1"/>
          </p:cNvSpPr>
          <p:nvPr>
            <p:ph type="ctrTitle" hasCustomPrompt="1"/>
          </p:nvPr>
        </p:nvSpPr>
        <p:spPr bwMode="gray">
          <a:xfrm>
            <a:off x="1524000" y="1122363"/>
            <a:ext cx="9144000" cy="2387600"/>
          </a:xfrm>
          <a:prstGeom prst="rect">
            <a:avLst/>
          </a:prstGeom>
        </p:spPr>
        <p:txBody>
          <a:bodyPr anchor="b"/>
          <a:lstStyle>
            <a:lvl1pPr algn="ctr">
              <a:defRPr sz="4800" cap="small" baseline="0">
                <a:solidFill>
                  <a:srgbClr val="345065"/>
                </a:solidFill>
              </a:defRPr>
            </a:lvl1pPr>
          </a:lstStyle>
          <a:p>
            <a:r>
              <a:rPr lang="en-US"/>
              <a:t>Click to edit Title Slide title</a:t>
            </a:r>
          </a:p>
        </p:txBody>
      </p:sp>
      <p:sp>
        <p:nvSpPr>
          <p:cNvPr id="3" name="Subtitle 2">
            <a:extLst>
              <a:ext uri="{FF2B5EF4-FFF2-40B4-BE49-F238E27FC236}">
                <a16:creationId xmlns:a16="http://schemas.microsoft.com/office/drawing/2014/main" id="{424C1248-5182-42B7-95A4-7C18EC4DEDB5}"/>
              </a:ext>
            </a:extLst>
          </p:cNvPr>
          <p:cNvSpPr>
            <a:spLocks noGrp="1"/>
          </p:cNvSpPr>
          <p:nvPr>
            <p:ph type="subTitle" idx="1" hasCustomPrompt="1"/>
          </p:nvPr>
        </p:nvSpPr>
        <p:spPr bwMode="gray">
          <a:xfrm>
            <a:off x="1524000" y="3657600"/>
            <a:ext cx="9144000" cy="1600200"/>
          </a:xfrm>
          <a:prstGeom prst="rect">
            <a:avLst/>
          </a:prstGeom>
        </p:spPr>
        <p:txBody>
          <a:bodyPr>
            <a:normAutofit/>
          </a:bodyPr>
          <a:lstStyle>
            <a:lvl1pPr marL="0" indent="0" algn="ctr">
              <a:buNone/>
              <a:defRPr sz="2800" cap="small" baseline="0">
                <a:solidFill>
                  <a:srgbClr val="2CA3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Title Slide subtitle</a:t>
            </a:r>
          </a:p>
        </p:txBody>
      </p:sp>
    </p:spTree>
    <p:extLst>
      <p:ext uri="{BB962C8B-B14F-4D97-AF65-F5344CB8AC3E}">
        <p14:creationId xmlns:p14="http://schemas.microsoft.com/office/powerpoint/2010/main" val="34702235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SEP Title and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Title and Content</a:t>
            </a:r>
          </a:p>
        </p:txBody>
      </p:sp>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a:t>Click to edit First Level</a:t>
            </a:r>
          </a:p>
          <a:p>
            <a:pPr lvl="1"/>
            <a:r>
              <a:rPr lang="en-US"/>
              <a:t>Click to edit Second level</a:t>
            </a:r>
          </a:p>
          <a:p>
            <a:pPr lvl="2"/>
            <a:r>
              <a:rPr lang="en-US"/>
              <a:t>Click to edit Third level</a:t>
            </a:r>
          </a:p>
          <a:p>
            <a:pPr lvl="3"/>
            <a:r>
              <a:rPr lang="en-US"/>
              <a:t>Click to edit Fourth level</a:t>
            </a:r>
          </a:p>
          <a:p>
            <a:pPr lvl="4"/>
            <a:r>
              <a:rPr lang="en-US"/>
              <a:t>Click to edit Fifth level</a:t>
            </a:r>
          </a:p>
        </p:txBody>
      </p:sp>
    </p:spTree>
    <p:extLst>
      <p:ext uri="{BB962C8B-B14F-4D97-AF65-F5344CB8AC3E}">
        <p14:creationId xmlns:p14="http://schemas.microsoft.com/office/powerpoint/2010/main" val="173858581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EP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D53A-FEC1-4E25-A2A6-4D10945FC26B}"/>
              </a:ext>
            </a:extLst>
          </p:cNvPr>
          <p:cNvSpPr>
            <a:spLocks noGrp="1"/>
          </p:cNvSpPr>
          <p:nvPr>
            <p:ph type="title" hasCustomPrompt="1"/>
          </p:nvPr>
        </p:nvSpPr>
        <p:spPr bwMode="gray">
          <a:xfrm>
            <a:off x="831850" y="1709739"/>
            <a:ext cx="10515600" cy="1719262"/>
          </a:xfrm>
          <a:prstGeom prst="rect">
            <a:avLst/>
          </a:prstGeom>
        </p:spPr>
        <p:txBody>
          <a:bodyPr anchor="b"/>
          <a:lstStyle>
            <a:lvl1pPr>
              <a:defRPr sz="4400">
                <a:solidFill>
                  <a:srgbClr val="345065"/>
                </a:solidFill>
              </a:defRPr>
            </a:lvl1pPr>
          </a:lstStyle>
          <a:p>
            <a:r>
              <a:rPr lang="en-US"/>
              <a:t>Click to edit Sub-Section title</a:t>
            </a:r>
          </a:p>
        </p:txBody>
      </p:sp>
      <p:sp>
        <p:nvSpPr>
          <p:cNvPr id="8" name="Slide Number Placeholder 5" descr="Slide number">
            <a:extLst>
              <a:ext uri="{FF2B5EF4-FFF2-40B4-BE49-F238E27FC236}">
                <a16:creationId xmlns:a16="http://schemas.microsoft.com/office/drawing/2014/main" id="{7806AD7D-BFE9-414B-A614-F152C75AEBF6}"/>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C5E2D17F-89F4-403A-9B65-20F1F0EA63AB}"/>
              </a:ext>
            </a:extLst>
          </p:cNvPr>
          <p:cNvSpPr>
            <a:spLocks noGrp="1"/>
          </p:cNvSpPr>
          <p:nvPr>
            <p:ph type="body" idx="1" hasCustomPrompt="1"/>
          </p:nvPr>
        </p:nvSpPr>
        <p:spPr>
          <a:xfrm>
            <a:off x="831850" y="3657599"/>
            <a:ext cx="10515600" cy="2432051"/>
          </a:xfrm>
          <a:prstGeom prst="rect">
            <a:avLst/>
          </a:prstGeom>
        </p:spPr>
        <p:txBody>
          <a:bodyPr lIns="0" tIns="45720" rIns="0"/>
          <a:lstStyle>
            <a:lvl1pPr marL="0" indent="0">
              <a:buNone/>
              <a:defRPr sz="2400">
                <a:solidFill>
                  <a:srgbClr val="2CA3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Sub-Section subtitle</a:t>
            </a:r>
          </a:p>
        </p:txBody>
      </p:sp>
    </p:spTree>
    <p:extLst>
      <p:ext uri="{BB962C8B-B14F-4D97-AF65-F5344CB8AC3E}">
        <p14:creationId xmlns:p14="http://schemas.microsoft.com/office/powerpoint/2010/main" val="396346267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SEP Two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4A52A0B-E7A9-42D3-8330-4705100E16F1}"/>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Two Content</a:t>
            </a:r>
          </a:p>
        </p:txBody>
      </p:sp>
      <p:sp>
        <p:nvSpPr>
          <p:cNvPr id="9" name="Slide Number Placeholder 5" descr="Slide number">
            <a:extLst>
              <a:ext uri="{FF2B5EF4-FFF2-40B4-BE49-F238E27FC236}">
                <a16:creationId xmlns:a16="http://schemas.microsoft.com/office/drawing/2014/main" id="{2ED77C1F-80C1-4923-B2AF-605F242C8A1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7FF60ADA-4614-45E3-A5BF-95629D7B64E6}"/>
              </a:ext>
            </a:extLst>
          </p:cNvPr>
          <p:cNvSpPr>
            <a:spLocks noGrp="1"/>
          </p:cNvSpPr>
          <p:nvPr>
            <p:ph sz="half" idx="1" hasCustomPrompt="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CCE599-7CBD-44DC-8DFC-6C6FAC6A3DD0}"/>
              </a:ext>
            </a:extLst>
          </p:cNvPr>
          <p:cNvSpPr>
            <a:spLocks noGrp="1"/>
          </p:cNvSpPr>
          <p:nvPr>
            <p:ph sz="half" idx="2" hasCustomPrompt="1"/>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2</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72844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SEP Compariso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Comparison</a:t>
            </a:r>
          </a:p>
        </p:txBody>
      </p:sp>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1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2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609079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SEP 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8FDDEB1-0D88-4419-8F6A-851C52DF9E9F}"/>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Blank Slide</a:t>
            </a:r>
          </a:p>
        </p:txBody>
      </p:sp>
      <p:sp>
        <p:nvSpPr>
          <p:cNvPr id="7" name="Slide Number Placeholder 5" descr="Slide number">
            <a:extLst>
              <a:ext uri="{FF2B5EF4-FFF2-40B4-BE49-F238E27FC236}">
                <a16:creationId xmlns:a16="http://schemas.microsoft.com/office/drawing/2014/main" id="{4D9458F7-9707-486D-A49C-16642C40ED39}"/>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14325299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OSEP Blank">
    <p:spTree>
      <p:nvGrpSpPr>
        <p:cNvPr id="1" name=""/>
        <p:cNvGrpSpPr/>
        <p:nvPr/>
      </p:nvGrpSpPr>
      <p:grpSpPr>
        <a:xfrm>
          <a:off x="0" y="0"/>
          <a:ext cx="0" cy="0"/>
          <a:chOff x="0" y="0"/>
          <a:chExt cx="0" cy="0"/>
        </a:xfrm>
      </p:grpSpPr>
      <p:sp>
        <p:nvSpPr>
          <p:cNvPr id="6" name="Slide Number Placeholder 5" descr="Slide number">
            <a:extLst>
              <a:ext uri="{FF2B5EF4-FFF2-40B4-BE49-F238E27FC236}">
                <a16:creationId xmlns:a16="http://schemas.microsoft.com/office/drawing/2014/main" id="{4AF364BE-B342-4A94-9B81-AE140878C62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173911678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SEP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BA1B-640C-49F2-028C-59FF1825A5CE}"/>
              </a:ext>
            </a:extLst>
          </p:cNvPr>
          <p:cNvSpPr>
            <a:spLocks noGrp="1"/>
          </p:cNvSpPr>
          <p:nvPr>
            <p:ph type="title" hasCustomPrompt="1"/>
          </p:nvPr>
        </p:nvSpPr>
        <p:spPr/>
        <p:txBody>
          <a:bodyPr/>
          <a:lstStyle/>
          <a:p>
            <a:pPr lvl="0"/>
            <a:r>
              <a:rPr lang="en-US"/>
              <a:t>Click to edit Title: Caption and Content</a:t>
            </a:r>
          </a:p>
        </p:txBody>
      </p:sp>
      <p:sp>
        <p:nvSpPr>
          <p:cNvPr id="10" name="Slide Number Placeholder 5" descr="Slide number">
            <a:extLst>
              <a:ext uri="{FF2B5EF4-FFF2-40B4-BE49-F238E27FC236}">
                <a16:creationId xmlns:a16="http://schemas.microsoft.com/office/drawing/2014/main" id="{2AD3A5EF-E03C-426C-8D47-77888598FC73}"/>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E2EA7CFC-5AFD-449A-AA6A-E3A1B413E74D}"/>
              </a:ext>
            </a:extLst>
          </p:cNvPr>
          <p:cNvSpPr>
            <a:spLocks noGrp="1"/>
          </p:cNvSpPr>
          <p:nvPr>
            <p:ph type="body" sz="half" idx="2" hasCustomPrompt="1"/>
          </p:nvPr>
        </p:nvSpPr>
        <p:spPr>
          <a:xfrm>
            <a:off x="638176" y="1143000"/>
            <a:ext cx="2714624" cy="4725988"/>
          </a:xfrm>
          <a:prstGeom prst="rect">
            <a:avLst/>
          </a:prstGeom>
        </p:spPr>
        <p:txBody>
          <a:bodyPr>
            <a:normAutofit/>
          </a:bodyPr>
          <a:lstStyle>
            <a:lvl1pPr marL="0" indent="0">
              <a:buNone/>
              <a:defRPr sz="1800">
                <a:solidFill>
                  <a:srgbClr val="375A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a:t>
            </a:r>
          </a:p>
        </p:txBody>
      </p:sp>
      <p:sp>
        <p:nvSpPr>
          <p:cNvPr id="3" name="Content Placeholder 2">
            <a:extLst>
              <a:ext uri="{FF2B5EF4-FFF2-40B4-BE49-F238E27FC236}">
                <a16:creationId xmlns:a16="http://schemas.microsoft.com/office/drawing/2014/main" id="{2FAA3630-DA43-46D5-941C-DEA5A942F880}"/>
              </a:ext>
            </a:extLst>
          </p:cNvPr>
          <p:cNvSpPr>
            <a:spLocks noGrp="1"/>
          </p:cNvSpPr>
          <p:nvPr>
            <p:ph idx="1" hasCustomPrompt="1"/>
          </p:nvPr>
        </p:nvSpPr>
        <p:spPr>
          <a:xfrm>
            <a:off x="3810000" y="1143000"/>
            <a:ext cx="7545388" cy="4718050"/>
          </a:xfrm>
          <a:prstGeom prst="rect">
            <a:avLst/>
          </a:prstGeom>
        </p:spPr>
        <p:txBody>
          <a:bodyPr/>
          <a:lstStyle>
            <a:lvl1pPr marL="457200" indent="-457200">
              <a:buClr>
                <a:srgbClr val="2CA34E"/>
              </a:buClr>
              <a:defRPr sz="3200"/>
            </a:lvl1pPr>
            <a:lvl2pPr marL="685800" indent="-228600">
              <a:buClr>
                <a:srgbClr val="2CA34E"/>
              </a:buClr>
              <a:defRPr sz="2800"/>
            </a:lvl2pPr>
            <a:lvl3pPr>
              <a:buClr>
                <a:srgbClr val="2CA34E"/>
              </a:buClr>
              <a:defRPr sz="2400"/>
            </a:lvl3pPr>
            <a:lvl4pPr>
              <a:buClr>
                <a:srgbClr val="2CA34E"/>
              </a:buClr>
              <a:defRPr sz="2000"/>
            </a:lvl4pPr>
            <a:lvl5pPr>
              <a:buClr>
                <a:srgbClr val="2CA34E"/>
              </a:buClr>
              <a:defRPr sz="2000"/>
            </a:lvl5pPr>
            <a:lvl6pPr>
              <a:defRPr sz="2000"/>
            </a:lvl6pPr>
            <a:lvl7pPr>
              <a:defRPr sz="2000"/>
            </a:lvl7pPr>
            <a:lvl8pPr>
              <a:defRPr sz="2000"/>
            </a:lvl8pPr>
            <a:lvl9pPr>
              <a:defRPr sz="2000"/>
            </a:lvl9pPr>
          </a:lstStyle>
          <a:p>
            <a:pPr lvl="0"/>
            <a:r>
              <a:rPr lang="en-US"/>
              <a:t>Click to edit Content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71969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SEP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089B-8474-4A9D-81FB-4014BB9F3C06}"/>
              </a:ext>
            </a:extLst>
          </p:cNvPr>
          <p:cNvSpPr>
            <a:spLocks noGrp="1"/>
          </p:cNvSpPr>
          <p:nvPr>
            <p:ph type="title" hasCustomPrompt="1"/>
          </p:nvPr>
        </p:nvSpPr>
        <p:spPr bwMode="gray">
          <a:xfrm>
            <a:off x="839788" y="987424"/>
            <a:ext cx="3932237" cy="1069975"/>
          </a:xfrm>
          <a:prstGeom prst="rect">
            <a:avLst/>
          </a:prstGeom>
        </p:spPr>
        <p:txBody>
          <a:bodyPr anchor="b"/>
          <a:lstStyle>
            <a:lvl1pPr>
              <a:defRPr sz="3200">
                <a:solidFill>
                  <a:srgbClr val="2C506A"/>
                </a:solidFill>
              </a:defRPr>
            </a:lvl1pPr>
          </a:lstStyle>
          <a:p>
            <a:r>
              <a:rPr lang="en-US"/>
              <a:t>Click edit Master title style</a:t>
            </a:r>
          </a:p>
        </p:txBody>
      </p:sp>
      <p:sp>
        <p:nvSpPr>
          <p:cNvPr id="9" name="Slide Number Placeholder 5" descr="Slide number">
            <a:extLst>
              <a:ext uri="{FF2B5EF4-FFF2-40B4-BE49-F238E27FC236}">
                <a16:creationId xmlns:a16="http://schemas.microsoft.com/office/drawing/2014/main" id="{286CC856-5F3B-4541-B8B4-E7AF35261008}"/>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33BA6967-2DC3-4055-96A7-39B922A326B5}"/>
              </a:ext>
            </a:extLst>
          </p:cNvPr>
          <p:cNvSpPr>
            <a:spLocks noGrp="1"/>
          </p:cNvSpPr>
          <p:nvPr>
            <p:ph type="body" sz="half" idx="2" hasCustomPrompt="1"/>
          </p:nvPr>
        </p:nvSpPr>
        <p:spPr bwMode="gray">
          <a:xfrm>
            <a:off x="839788" y="2286000"/>
            <a:ext cx="3932237" cy="3582988"/>
          </a:xfrm>
          <a:prstGeom prst="rect">
            <a:avLst/>
          </a:prstGeom>
        </p:spPr>
        <p:txBody>
          <a:bodyPr>
            <a:normAutofit/>
          </a:bodyPr>
          <a:lstStyle>
            <a:lvl1pPr marL="0" indent="0">
              <a:buNone/>
              <a:defRPr sz="1800">
                <a:solidFill>
                  <a:srgbClr val="2D87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 text</a:t>
            </a:r>
          </a:p>
        </p:txBody>
      </p:sp>
      <p:sp>
        <p:nvSpPr>
          <p:cNvPr id="3" name="Picture Placeholder 2">
            <a:extLst>
              <a:ext uri="{FF2B5EF4-FFF2-40B4-BE49-F238E27FC236}">
                <a16:creationId xmlns:a16="http://schemas.microsoft.com/office/drawing/2014/main" id="{2779BEC0-E3C9-428E-A09E-7E38D7E17B37}"/>
              </a:ext>
            </a:extLst>
          </p:cNvPr>
          <p:cNvSpPr>
            <a:spLocks noGrp="1"/>
          </p:cNvSpPr>
          <p:nvPr>
            <p:ph type="pic" idx="1"/>
          </p:nvPr>
        </p:nvSpPr>
        <p:spPr bwMode="gray">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73182558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SEP 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p:nvSpPr>
        <p:spPr bwMode="gray">
          <a:xfrm>
            <a:off x="580767"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OSEP</a:t>
            </a:r>
          </a:p>
        </p:txBody>
      </p:sp>
      <p:sp>
        <p:nvSpPr>
          <p:cNvPr id="2" name="TextBox 1">
            <a:extLst>
              <a:ext uri="{FF2B5EF4-FFF2-40B4-BE49-F238E27FC236}">
                <a16:creationId xmlns:a16="http://schemas.microsoft.com/office/drawing/2014/main" id="{6652472D-2C37-4839-80EA-30713C149CA2}"/>
              </a:ext>
            </a:extLst>
          </p:cNvPr>
          <p:cNvSpPr txBox="1"/>
          <p:nvPr/>
        </p:nvSpPr>
        <p:spPr bwMode="gray">
          <a:xfrm>
            <a:off x="580767"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312919425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SEP End Slide, Link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p:nvSpPr>
        <p:spPr bwMode="gray">
          <a:xfrm>
            <a:off x="595183"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OSEP</a:t>
            </a:r>
          </a:p>
        </p:txBody>
      </p:sp>
      <p:sp>
        <p:nvSpPr>
          <p:cNvPr id="9" name="TextBox 8">
            <a:extLst>
              <a:ext uri="{FF2B5EF4-FFF2-40B4-BE49-F238E27FC236}">
                <a16:creationId xmlns:a16="http://schemas.microsoft.com/office/drawing/2014/main" id="{534AA617-C9A8-41E8-8354-6B52BEE9BBD7}"/>
              </a:ext>
            </a:extLst>
          </p:cNvPr>
          <p:cNvSpPr txBox="1"/>
          <p:nvPr/>
        </p:nvSpPr>
        <p:spPr bwMode="gray">
          <a:xfrm>
            <a:off x="595183"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
        <p:nvSpPr>
          <p:cNvPr id="4" name="TextBox 3">
            <a:extLst>
              <a:ext uri="{FF2B5EF4-FFF2-40B4-BE49-F238E27FC236}">
                <a16:creationId xmlns:a16="http://schemas.microsoft.com/office/drawing/2014/main" id="{5DAE739A-8E85-4E4A-9F6B-6E1070A2EFA6}"/>
              </a:ext>
            </a:extLst>
          </p:cNvPr>
          <p:cNvSpPr txBox="1"/>
          <p:nvPr/>
        </p:nvSpPr>
        <p:spPr bwMode="gray">
          <a:xfrm>
            <a:off x="615778" y="4838708"/>
            <a:ext cx="10931610" cy="1184940"/>
          </a:xfrm>
          <a:prstGeom prst="rect">
            <a:avLst/>
          </a:prstGeom>
          <a:noFill/>
        </p:spPr>
        <p:txBody>
          <a:bodyPr wrap="square" rtlCol="0" anchor="ctr" anchorCtr="0">
            <a:spAutoFit/>
          </a:bodyPr>
          <a:lstStyle/>
          <a:p>
            <a:pPr marL="0" indent="0" algn="l">
              <a:lnSpc>
                <a:spcPct val="100000"/>
              </a:lnSpc>
              <a:spcBef>
                <a:spcPts val="1200"/>
              </a:spcBef>
              <a:buNone/>
              <a:tabLst>
                <a:tab pos="4799013" algn="r"/>
                <a:tab pos="5033963" algn="l"/>
              </a:tabLst>
            </a:pPr>
            <a:r>
              <a:rPr lang="en-US" sz="1400" b="1">
                <a:solidFill>
                  <a:srgbClr val="345065"/>
                </a:solidFill>
                <a:latin typeface="Century Gothic" panose="020B0502020202020204" pitchFamily="34" charset="0"/>
              </a:rPr>
              <a:t>	</a:t>
            </a:r>
            <a:r>
              <a:rPr lang="en-US" sz="1400" b="1">
                <a:solidFill>
                  <a:srgbClr val="215070"/>
                </a:solidFill>
                <a:latin typeface="Century Gothic" panose="020B0502020202020204" pitchFamily="34" charset="0"/>
              </a:rPr>
              <a:t>Home:</a:t>
            </a:r>
            <a:r>
              <a:rPr lang="en-US" sz="1400">
                <a:solidFill>
                  <a:srgbClr val="215070"/>
                </a:solidFill>
                <a:latin typeface="Century Gothic" panose="020B0502020202020204" pitchFamily="34" charset="0"/>
              </a:rPr>
              <a:t>	www.ed.gov/osers/osep</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Blog:</a:t>
            </a:r>
            <a:r>
              <a:rPr lang="en-US" sz="1400">
                <a:solidFill>
                  <a:srgbClr val="215070"/>
                </a:solidFill>
                <a:latin typeface="Century Gothic" panose="020B0502020202020204" pitchFamily="34" charset="0"/>
              </a:rPr>
              <a:t>	https://sites.ed.gov/osers</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Twitter:</a:t>
            </a:r>
            <a:r>
              <a:rPr lang="en-US" sz="1400">
                <a:solidFill>
                  <a:srgbClr val="215070"/>
                </a:solidFill>
                <a:latin typeface="Century Gothic" panose="020B0502020202020204" pitchFamily="34" charset="0"/>
              </a:rPr>
              <a:t>	https://twitter.com/ED_Sped_Rehab</a:t>
            </a:r>
          </a:p>
          <a:p>
            <a:pPr marL="0" indent="0">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YouTube</a:t>
            </a:r>
            <a:r>
              <a:rPr lang="en-US" sz="1400">
                <a:solidFill>
                  <a:srgbClr val="215070"/>
                </a:solidFill>
                <a:latin typeface="Century Gothic" panose="020B0502020202020204" pitchFamily="34" charset="0"/>
              </a:rPr>
              <a:t>:	www.youtube.com/c/OSERS</a:t>
            </a:r>
            <a:endParaRPr lang="en-US" sz="1400">
              <a:latin typeface="Century Gothic" panose="020B0502020202020204" pitchFamily="34" charset="0"/>
            </a:endParaRPr>
          </a:p>
        </p:txBody>
      </p:sp>
    </p:spTree>
    <p:extLst>
      <p:ext uri="{BB962C8B-B14F-4D97-AF65-F5344CB8AC3E}">
        <p14:creationId xmlns:p14="http://schemas.microsoft.com/office/powerpoint/2010/main" val="415521193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SEP End Slide, Edi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8AA6F359-2643-3E9D-21DA-888B5E98C000}"/>
              </a:ext>
            </a:extLst>
          </p:cNvPr>
          <p:cNvSpPr>
            <a:spLocks noGrp="1"/>
          </p:cNvSpPr>
          <p:nvPr>
            <p:ph type="title"/>
          </p:nvPr>
        </p:nvSpPr>
        <p:spPr>
          <a:xfrm>
            <a:off x="609599" y="2514600"/>
            <a:ext cx="10972800" cy="914400"/>
          </a:xfrm>
        </p:spPr>
        <p:txBody>
          <a:bodyPr/>
          <a:lstStyle>
            <a:lvl1pPr algn="ctr">
              <a:defRPr sz="4800">
                <a:solidFill>
                  <a:srgbClr val="2D8700"/>
                </a:solidFill>
              </a:defRPr>
            </a:lvl1pPr>
          </a:lstStyle>
          <a:p>
            <a:r>
              <a:rPr lang="en-US"/>
              <a:t>Click to edit Master title style</a:t>
            </a:r>
          </a:p>
        </p:txBody>
      </p:sp>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7" name="TextBox 6">
            <a:extLst>
              <a:ext uri="{FF2B5EF4-FFF2-40B4-BE49-F238E27FC236}">
                <a16:creationId xmlns:a16="http://schemas.microsoft.com/office/drawing/2014/main" id="{5060B812-163D-48D4-ADD4-2BE579EA1AE0}"/>
              </a:ext>
            </a:extLst>
          </p:cNvPr>
          <p:cNvSpPr txBox="1"/>
          <p:nvPr/>
        </p:nvSpPr>
        <p:spPr bwMode="gray">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30070055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EBF659-32E9-4EBD-BCCA-B37D4752669E}"/>
              </a:ext>
            </a:extLst>
          </p:cNvPr>
          <p:cNvPicPr>
            <a:picLocks noChangeAspect="1"/>
          </p:cNvPicPr>
          <p:nvPr userDrawn="1"/>
        </p:nvPicPr>
        <p:blipFill>
          <a:blip r:embed="rId2"/>
          <a:stretch>
            <a:fillRect/>
          </a:stretch>
        </p:blipFill>
        <p:spPr>
          <a:xfrm>
            <a:off x="803274" y="163919"/>
            <a:ext cx="2591091" cy="1778443"/>
          </a:xfrm>
          <a:prstGeom prst="rect">
            <a:avLst/>
          </a:prstGeom>
        </p:spPr>
      </p:pic>
      <p:pic>
        <p:nvPicPr>
          <p:cNvPr id="4" name="Picture 5" descr="ESE Logo"/>
          <p:cNvPicPr>
            <a:picLocks noChangeAspect="1"/>
          </p:cNvPicPr>
          <p:nvPr/>
        </p:nvPicPr>
        <p:blipFill>
          <a:blip r:embed="rId3" cstate="print">
            <a:lum bright="20000"/>
          </a:blip>
          <a:srcRect r="77994"/>
          <a:stretch>
            <a:fillRect/>
          </a:stretch>
        </p:blipFill>
        <p:spPr bwMode="auto">
          <a:xfrm>
            <a:off x="8797635" y="-387927"/>
            <a:ext cx="3422073" cy="7745413"/>
          </a:xfrm>
          <a:prstGeom prst="rect">
            <a:avLst/>
          </a:prstGeom>
          <a:noFill/>
          <a:ln w="9525">
            <a:noFill/>
            <a:miter lim="800000"/>
            <a:headEnd/>
            <a:tailEnd/>
          </a:ln>
        </p:spPr>
      </p:pic>
      <p:pic>
        <p:nvPicPr>
          <p:cNvPr id="5" name="Picture 10" descr="ESE Logo"/>
          <p:cNvPicPr>
            <a:picLocks noChangeAspect="1"/>
          </p:cNvPicPr>
          <p:nvPr/>
        </p:nvPicPr>
        <p:blipFill>
          <a:blip r:embed="rId4" cstate="print"/>
          <a:srcRect l="22374" t="42899"/>
          <a:stretch>
            <a:fillRect/>
          </a:stretch>
        </p:blipFill>
        <p:spPr bwMode="auto">
          <a:xfrm>
            <a:off x="7081708" y="5329092"/>
            <a:ext cx="2498983" cy="787546"/>
          </a:xfrm>
          <a:prstGeom prst="rect">
            <a:avLst/>
          </a:prstGeom>
          <a:noFill/>
          <a:ln w="9525">
            <a:noFill/>
            <a:miter lim="800000"/>
            <a:headEnd/>
            <a:tailEnd/>
          </a:ln>
        </p:spPr>
      </p:pic>
      <p:sp>
        <p:nvSpPr>
          <p:cNvPr id="9" name="Title 1"/>
          <p:cNvSpPr>
            <a:spLocks noGrp="1"/>
          </p:cNvSpPr>
          <p:nvPr>
            <p:ph type="ctrTitle"/>
          </p:nvPr>
        </p:nvSpPr>
        <p:spPr>
          <a:xfrm>
            <a:off x="711200" y="990601"/>
            <a:ext cx="7620000" cy="2136912"/>
          </a:xfrm>
        </p:spPr>
        <p:txBody>
          <a:bodyPr/>
          <a:lstStyle>
            <a:lvl1pPr algn="l">
              <a:spcBef>
                <a:spcPts val="2400"/>
              </a:spcBef>
              <a:defRPr sz="3600"/>
            </a:lvl1pPr>
          </a:lstStyle>
          <a:p>
            <a:r>
              <a:rPr lang="en-US"/>
              <a:t>Click to edit Master title style</a:t>
            </a:r>
          </a:p>
        </p:txBody>
      </p:sp>
      <p:sp>
        <p:nvSpPr>
          <p:cNvPr id="10" name="Subtitle 2"/>
          <p:cNvSpPr>
            <a:spLocks noGrp="1"/>
          </p:cNvSpPr>
          <p:nvPr>
            <p:ph type="subTitle" idx="1"/>
          </p:nvPr>
        </p:nvSpPr>
        <p:spPr>
          <a:xfrm>
            <a:off x="711200" y="3334393"/>
            <a:ext cx="8128000" cy="827088"/>
          </a:xfrm>
        </p:spPr>
        <p:txBody>
          <a:bodyPr/>
          <a:lstStyle>
            <a:lvl1pPr marL="0" indent="0" algn="l">
              <a:buNone/>
              <a:defRPr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Text Placeholder 2">
            <a:extLst>
              <a:ext uri="{FF2B5EF4-FFF2-40B4-BE49-F238E27FC236}">
                <a16:creationId xmlns:a16="http://schemas.microsoft.com/office/drawing/2014/main" id="{384B5EB7-4E4A-4C79-9B9D-FB9A9FCA2155}"/>
              </a:ext>
            </a:extLst>
          </p:cNvPr>
          <p:cNvSpPr>
            <a:spLocks noGrp="1"/>
          </p:cNvSpPr>
          <p:nvPr>
            <p:ph type="body" sz="quarter" idx="11" hasCustomPrompt="1"/>
          </p:nvPr>
        </p:nvSpPr>
        <p:spPr>
          <a:xfrm>
            <a:off x="711200" y="4380161"/>
            <a:ext cx="4667250" cy="365125"/>
          </a:xfrm>
        </p:spPr>
        <p:txBody>
          <a:bodyPr/>
          <a:lstStyle>
            <a:lvl1pPr marL="0" indent="0" algn="l">
              <a:buNone/>
              <a:defRPr sz="1000">
                <a:solidFill>
                  <a:srgbClr val="8A8BA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20XX</a:t>
            </a:r>
          </a:p>
        </p:txBody>
      </p:sp>
      <p:pic>
        <p:nvPicPr>
          <p:cNvPr id="11" name="Picture 10" descr="Logo of American Institutes for Research. Advancing Evidence. Improving Lives.">
            <a:extLst>
              <a:ext uri="{FF2B5EF4-FFF2-40B4-BE49-F238E27FC236}">
                <a16:creationId xmlns:a16="http://schemas.microsoft.com/office/drawing/2014/main" id="{2493C832-DA69-4BEA-BD45-7EA7B780DB9E}"/>
              </a:ext>
            </a:extLst>
          </p:cNvPr>
          <p:cNvPicPr>
            <a:picLocks noChangeAspect="1"/>
          </p:cNvPicPr>
          <p:nvPr userDrawn="1"/>
        </p:nvPicPr>
        <p:blipFill>
          <a:blip r:embed="rId5"/>
          <a:srcRect/>
          <a:stretch/>
        </p:blipFill>
        <p:spPr>
          <a:xfrm>
            <a:off x="803275" y="5182164"/>
            <a:ext cx="1807425" cy="934474"/>
          </a:xfrm>
          <a:prstGeom prst="rect">
            <a:avLst/>
          </a:prstGeom>
        </p:spPr>
      </p:pic>
    </p:spTree>
    <p:extLst>
      <p:ext uri="{BB962C8B-B14F-4D97-AF65-F5344CB8AC3E}">
        <p14:creationId xmlns:p14="http://schemas.microsoft.com/office/powerpoint/2010/main" val="2288479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58976"/>
            <a:ext cx="103632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828800" y="3581400"/>
            <a:ext cx="8534400" cy="1752600"/>
          </a:xfr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ctr">
              <a:buNone/>
              <a:defRPr lang="en-US" i="1" dirty="0">
                <a:solidFill>
                  <a:schemeClr val="tx1">
                    <a:tint val="75000"/>
                  </a:schemeClr>
                </a:solidFill>
              </a:defRPr>
            </a:lvl1pPr>
          </a:lstStyle>
          <a:p>
            <a:pPr marL="0" lvl="0" indent="0"/>
            <a:r>
              <a:rPr lang="en-US"/>
              <a:t>Click to edit Master subtitle style</a:t>
            </a:r>
          </a:p>
        </p:txBody>
      </p:sp>
      <p:sp>
        <p:nvSpPr>
          <p:cNvPr id="10" name="Slide Number Placeholder 5"/>
          <p:cNvSpPr>
            <a:spLocks noGrp="1"/>
          </p:cNvSpPr>
          <p:nvPr>
            <p:ph type="sldNum" sz="quarter" idx="4"/>
          </p:nvPr>
        </p:nvSpPr>
        <p:spPr>
          <a:xfrm>
            <a:off x="11478228" y="5250344"/>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336263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478228" y="5257515"/>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26252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lvl1pPr marL="0" indent="0">
              <a:spcBef>
                <a:spcPts val="1200"/>
              </a:spcBef>
              <a:buNone/>
              <a:defRPr/>
            </a:lvl1pPr>
            <a:lvl2pPr marL="457200" indent="0">
              <a:spcBef>
                <a:spcPts val="1200"/>
              </a:spcBef>
              <a:buNone/>
              <a:defRPr/>
            </a:lvl2pPr>
            <a:lvl3pPr marL="914400" indent="0">
              <a:spcBef>
                <a:spcPts val="1200"/>
              </a:spcBef>
              <a:buNone/>
              <a:defRPr/>
            </a:lvl3pPr>
            <a:lvl4pPr marL="1371600" indent="0">
              <a:spcBef>
                <a:spcPts val="1200"/>
              </a:spcBef>
              <a:buNone/>
              <a:defRPr/>
            </a:lvl4pPr>
            <a:lvl5pPr marL="1828800" indent="0">
              <a:spcBef>
                <a:spcPts val="120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478228" y="5259716"/>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2201009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1524001"/>
            <a:ext cx="5181600" cy="46021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1"/>
            <a:ext cx="5181600" cy="46021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504848" y="274638"/>
            <a:ext cx="8874351"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9" name="Slide Number Placeholder 5"/>
          <p:cNvSpPr>
            <a:spLocks noGrp="1"/>
          </p:cNvSpPr>
          <p:nvPr>
            <p:ph type="sldNum" sz="quarter" idx="4"/>
          </p:nvPr>
        </p:nvSpPr>
        <p:spPr>
          <a:xfrm>
            <a:off x="11478228" y="5259717"/>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434472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2504849" y="274638"/>
            <a:ext cx="8874351"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8" name="Slide Number Placeholder 5"/>
          <p:cNvSpPr>
            <a:spLocks noGrp="1"/>
          </p:cNvSpPr>
          <p:nvPr>
            <p:ph type="sldNum" sz="quarter" idx="4"/>
          </p:nvPr>
        </p:nvSpPr>
        <p:spPr>
          <a:xfrm>
            <a:off x="11478228" y="5259472"/>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39657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7" name="Content Placeholder 2"/>
          <p:cNvSpPr>
            <a:spLocks noGrp="1"/>
          </p:cNvSpPr>
          <p:nvPr>
            <p:ph idx="1"/>
          </p:nvPr>
        </p:nvSpPr>
        <p:spPr>
          <a:xfrm>
            <a:off x="812800" y="1627188"/>
            <a:ext cx="10566400" cy="4498976"/>
          </a:xfrm>
        </p:spPr>
        <p:txBody>
          <a:bodyPr/>
          <a:lstStyle>
            <a:lvl1pPr marL="461963" indent="-461963">
              <a:spcBef>
                <a:spcPts val="1200"/>
              </a:spcBef>
              <a:buNone/>
              <a:defRPr sz="1800"/>
            </a:lvl1pPr>
            <a:lvl2pPr marL="914400" indent="-457200">
              <a:spcBef>
                <a:spcPts val="1200"/>
              </a:spcBef>
              <a:buNone/>
              <a:defRPr sz="1800"/>
            </a:lvl2pPr>
            <a:lvl3pPr marL="1376363" indent="-461963">
              <a:spcBef>
                <a:spcPts val="1200"/>
              </a:spcBef>
              <a:buNone/>
              <a:defRPr sz="1800"/>
            </a:lvl3pPr>
            <a:lvl4pPr marL="1828800" indent="-457200">
              <a:spcBef>
                <a:spcPts val="1200"/>
              </a:spcBef>
              <a:buNone/>
              <a:defRPr sz="1800"/>
            </a:lvl4pPr>
            <a:lvl5pPr marL="2290763" indent="-461963">
              <a:spcBef>
                <a:spcPts val="1200"/>
              </a:spcBef>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2522184" y="274638"/>
            <a:ext cx="8857016"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11" name="Slide Number Placeholder 5"/>
          <p:cNvSpPr>
            <a:spLocks noGrp="1"/>
          </p:cNvSpPr>
          <p:nvPr>
            <p:ph type="sldNum" sz="quarter" idx="4"/>
          </p:nvPr>
        </p:nvSpPr>
        <p:spPr>
          <a:xfrm>
            <a:off x="11478228" y="5273327"/>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2511862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478228" y="5266644"/>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833817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370414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231146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4212619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242905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875558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245630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859819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62037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6867341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3958017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3290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 name="McK Title Elements" hidden="1"/>
          <p:cNvGrpSpPr/>
          <p:nvPr userDrawn="1"/>
        </p:nvGrpSpPr>
        <p:grpSpPr>
          <a:xfrm>
            <a:off x="3591745" y="5165952"/>
            <a:ext cx="6967473"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0158" eaLnBrk="0" hangingPunct="0"/>
              <a:r>
                <a:rPr lang="en-US" sz="800">
                  <a:solidFill>
                    <a:srgbClr val="000000"/>
                  </a:solidFill>
                  <a:latin typeface="Arial"/>
                </a:rPr>
                <a:t>CONFIDENTIAL AND PROPRIETARY</a:t>
              </a:r>
            </a:p>
            <a:p>
              <a:pPr defTabSz="820158" eaLnBrk="0" hangingPunct="0"/>
              <a:r>
                <a:rPr lang="en-US" sz="800">
                  <a:solidFill>
                    <a:srgbClr val="000000"/>
                  </a:solidFill>
                  <a:latin typeface="Arial"/>
                </a:rPr>
                <a:t>Any use of this material without specific permission is strictly prohibited</a:t>
              </a:r>
            </a:p>
          </p:txBody>
        </p:sp>
      </p:grpSp>
      <p:sp>
        <p:nvSpPr>
          <p:cNvPr id="13314" name="Rectangle 1026"/>
          <p:cNvSpPr>
            <a:spLocks noGrp="1" noChangeArrowheads="1"/>
          </p:cNvSpPr>
          <p:nvPr>
            <p:ph type="ctrTitle"/>
          </p:nvPr>
        </p:nvSpPr>
        <p:spPr bwMode="auto">
          <a:xfrm>
            <a:off x="3591745" y="1777968"/>
            <a:ext cx="7209868"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3591745" y="3615959"/>
            <a:ext cx="7209868"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2752012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45114220"/>
              </p:ext>
            </p:ext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358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3464613"/>
              </p:ext>
            </p:ext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62" y="1622"/>
                        <a:ext cx="2159" cy="1619"/>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96291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5483" name="Line 11"/>
          <p:cNvSpPr>
            <a:spLocks noChangeShapeType="1"/>
          </p:cNvSpPr>
          <p:nvPr/>
        </p:nvSpPr>
        <p:spPr bwMode="auto">
          <a:xfrm>
            <a:off x="3093036" y="3752850"/>
            <a:ext cx="7924800"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endParaRPr lang="en-US" sz="1800"/>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94383" y="2036994"/>
            <a:ext cx="1820636" cy="13654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hasCustomPrompt="1"/>
          </p:nvPr>
        </p:nvSpPr>
        <p:spPr>
          <a:xfrm>
            <a:off x="3008842" y="1798017"/>
            <a:ext cx="8093188" cy="1843430"/>
          </a:xfrm>
          <a:prstGeom prst="rect">
            <a:avLst/>
          </a:prstGeom>
        </p:spPr>
        <p:txBody>
          <a:bodyPr lIns="91430" tIns="45716" rIns="91430" bIns="45716" anchor="ctr"/>
          <a:lstStyle>
            <a:lvl1pPr>
              <a:lnSpc>
                <a:spcPct val="100000"/>
              </a:lnSpc>
              <a:spcAft>
                <a:spcPts val="600"/>
              </a:spcAft>
              <a:defRPr sz="2800" i="0" baseline="0">
                <a:solidFill>
                  <a:schemeClr val="accent3">
                    <a:lumMod val="50000"/>
                  </a:schemeClr>
                </a:solidFill>
              </a:defRPr>
            </a:lvl1pPr>
          </a:lstStyle>
          <a:p>
            <a:pPr>
              <a:lnSpc>
                <a:spcPct val="100000"/>
              </a:lnSpc>
              <a:spcAft>
                <a:spcPts val="600"/>
              </a:spcAft>
            </a:pPr>
            <a:r>
              <a:rPr lang="en-US" sz="2800">
                <a:solidFill>
                  <a:srgbClr val="00269E"/>
                </a:solidFill>
                <a:latin typeface="Arial" pitchFamily="34" charset="0"/>
                <a:cs typeface="Arial" pitchFamily="34" charset="0"/>
              </a:rPr>
              <a:t>Commonwealth of Massachusetts</a:t>
            </a:r>
            <a:br>
              <a:rPr lang="en-US" sz="2800">
                <a:solidFill>
                  <a:srgbClr val="00269E"/>
                </a:solidFill>
                <a:latin typeface="Arial" pitchFamily="34" charset="0"/>
                <a:cs typeface="Arial" pitchFamily="34" charset="0"/>
              </a:rPr>
            </a:br>
            <a:br>
              <a:rPr lang="en-US" sz="1600">
                <a:solidFill>
                  <a:srgbClr val="00269E"/>
                </a:solidFill>
                <a:latin typeface="Arial" pitchFamily="34" charset="0"/>
                <a:cs typeface="Arial" pitchFamily="34" charset="0"/>
              </a:rPr>
            </a:br>
            <a:r>
              <a:rPr lang="en-US" sz="1600">
                <a:solidFill>
                  <a:srgbClr val="00269E"/>
                </a:solidFill>
                <a:latin typeface="Arial" pitchFamily="34" charset="0"/>
                <a:cs typeface="Arial" pitchFamily="34" charset="0"/>
              </a:rPr>
              <a:t>[SECRETARIAT]</a:t>
            </a:r>
            <a:br>
              <a:rPr lang="en-US" sz="1800">
                <a:solidFill>
                  <a:srgbClr val="00269E"/>
                </a:solidFill>
                <a:latin typeface="Arial" pitchFamily="34" charset="0"/>
                <a:cs typeface="Arial" pitchFamily="34" charset="0"/>
              </a:rPr>
            </a:br>
            <a:br>
              <a:rPr lang="en-US" sz="1000">
                <a:solidFill>
                  <a:srgbClr val="00269E"/>
                </a:solidFill>
                <a:latin typeface="Arial" pitchFamily="34" charset="0"/>
                <a:cs typeface="Arial" pitchFamily="34" charset="0"/>
              </a:rPr>
            </a:br>
            <a:r>
              <a:rPr lang="en-US" sz="1600">
                <a:solidFill>
                  <a:srgbClr val="00269E"/>
                </a:solidFill>
                <a:latin typeface="Arial" pitchFamily="34" charset="0"/>
                <a:cs typeface="Arial" pitchFamily="34" charset="0"/>
              </a:rPr>
              <a:t>Presentation to the Governor</a:t>
            </a:r>
            <a:endParaRPr lang="en-US" sz="2400">
              <a:solidFill>
                <a:srgbClr val="00269E"/>
              </a:solidFill>
              <a:latin typeface="Arial" pitchFamily="34" charset="0"/>
              <a:cs typeface="Arial" pitchFamily="34" charset="0"/>
            </a:endParaRPr>
          </a:p>
        </p:txBody>
      </p:sp>
      <p:sp>
        <p:nvSpPr>
          <p:cNvPr id="11" name="Date Placeholder 3"/>
          <p:cNvSpPr txBox="1">
            <a:spLocks/>
          </p:cNvSpPr>
          <p:nvPr userDrawn="1"/>
        </p:nvSpPr>
        <p:spPr>
          <a:xfrm>
            <a:off x="0" y="6446002"/>
            <a:ext cx="121920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sz="800" baseline="0"/>
              <a:t>For Policy Development Purposes</a:t>
            </a:r>
          </a:p>
        </p:txBody>
      </p:sp>
      <p:sp>
        <p:nvSpPr>
          <p:cNvPr id="3" name="Text Placeholder 2"/>
          <p:cNvSpPr>
            <a:spLocks noGrp="1"/>
          </p:cNvSpPr>
          <p:nvPr>
            <p:ph type="body" sz="quarter" idx="10" hasCustomPrompt="1"/>
          </p:nvPr>
        </p:nvSpPr>
        <p:spPr>
          <a:xfrm>
            <a:off x="5023436" y="3864254"/>
            <a:ext cx="6096000" cy="457200"/>
          </a:xfrm>
          <a:prstGeom prst="rect">
            <a:avLst/>
          </a:prstGeom>
        </p:spPr>
        <p:txBody>
          <a:bodyPr lIns="0" tIns="0" rIns="0" bIns="0" anchor="ctr" anchorCtr="0"/>
          <a:lstStyle>
            <a:lvl1pPr marL="0" indent="0" algn="r">
              <a:buNone/>
              <a:defRPr sz="1800" baseline="0">
                <a:solidFill>
                  <a:srgbClr val="00269E"/>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CLICK TO ADD ISSUE TITLE</a:t>
            </a:r>
            <a:endParaRPr lang="en-US"/>
          </a:p>
        </p:txBody>
      </p:sp>
      <p:sp>
        <p:nvSpPr>
          <p:cNvPr id="12" name="Text Placeholder 2"/>
          <p:cNvSpPr>
            <a:spLocks noGrp="1"/>
          </p:cNvSpPr>
          <p:nvPr>
            <p:ph type="body" sz="quarter" idx="11" hasCustomPrompt="1"/>
          </p:nvPr>
        </p:nvSpPr>
        <p:spPr>
          <a:xfrm>
            <a:off x="5023436" y="4381499"/>
            <a:ext cx="6096000" cy="457200"/>
          </a:xfrm>
          <a:prstGeom prst="rect">
            <a:avLst/>
          </a:prstGeom>
        </p:spPr>
        <p:txBody>
          <a:bodyPr lIns="0" tIns="0" rIns="0" bIns="0" anchor="ctr" anchorCtr="0"/>
          <a:lstStyle>
            <a:lvl1pPr marL="0" indent="0" algn="r">
              <a:buNone/>
              <a:defRPr sz="1400" b="0" i="1" baseline="0">
                <a:solidFill>
                  <a:schemeClr val="accent3">
                    <a:lumMod val="50000"/>
                  </a:schemeClr>
                </a:solidFill>
                <a:latin typeface="Arial" panose="020B0604020202020204" pitchFamily="34" charset="0"/>
                <a:cs typeface="Arial" panose="020B0604020202020204" pitchFamily="34" charset="0"/>
              </a:defRPr>
            </a:lvl1pPr>
          </a:lstStyle>
          <a:p>
            <a:pPr lvl="0"/>
            <a:r>
              <a:rPr lang="en-US"/>
              <a:t>Click to add date (e.g. June 30, 2017)</a:t>
            </a:r>
          </a:p>
        </p:txBody>
      </p:sp>
    </p:spTree>
    <p:extLst>
      <p:ext uri="{BB962C8B-B14F-4D97-AF65-F5344CB8AC3E}">
        <p14:creationId xmlns:p14="http://schemas.microsoft.com/office/powerpoint/2010/main" val="163538411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2277074"/>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8841420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ngleOutlined">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8"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3598350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oubl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304936" y="1290463"/>
            <a:ext cx="5669280" cy="502920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8"/>
          <p:cNvSpPr>
            <a:spLocks noGrp="1"/>
          </p:cNvSpPr>
          <p:nvPr>
            <p:ph sz="quarter" idx="18"/>
          </p:nvPr>
        </p:nvSpPr>
        <p:spPr>
          <a:xfrm>
            <a:off x="6197735" y="1290463"/>
            <a:ext cx="5669280" cy="502920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8"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71716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oubleOutline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304936" y="1290463"/>
            <a:ext cx="566928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8"/>
          <p:cNvSpPr>
            <a:spLocks noGrp="1"/>
          </p:cNvSpPr>
          <p:nvPr>
            <p:ph sz="quarter" idx="18"/>
          </p:nvPr>
        </p:nvSpPr>
        <p:spPr>
          <a:xfrm>
            <a:off x="6197735" y="1290463"/>
            <a:ext cx="566928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8"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3377222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riple">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8"/>
          <p:cNvSpPr>
            <a:spLocks noGrp="1"/>
          </p:cNvSpPr>
          <p:nvPr>
            <p:ph sz="quarter" idx="18"/>
          </p:nvPr>
        </p:nvSpPr>
        <p:spPr>
          <a:xfrm>
            <a:off x="304935" y="2994358"/>
            <a:ext cx="115824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8"/>
          <p:cNvSpPr>
            <a:spLocks noGrp="1"/>
          </p:cNvSpPr>
          <p:nvPr>
            <p:ph sz="quarter" idx="19"/>
          </p:nvPr>
        </p:nvSpPr>
        <p:spPr>
          <a:xfrm>
            <a:off x="304935" y="4708858"/>
            <a:ext cx="115824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8"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3722162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ripleOutlined">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8"/>
          <p:cNvSpPr>
            <a:spLocks noGrp="1"/>
          </p:cNvSpPr>
          <p:nvPr>
            <p:ph sz="quarter" idx="18"/>
          </p:nvPr>
        </p:nvSpPr>
        <p:spPr>
          <a:xfrm>
            <a:off x="304935" y="2994358"/>
            <a:ext cx="115824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8"/>
          <p:cNvSpPr>
            <a:spLocks noGrp="1"/>
          </p:cNvSpPr>
          <p:nvPr>
            <p:ph sz="quarter" idx="19"/>
          </p:nvPr>
        </p:nvSpPr>
        <p:spPr>
          <a:xfrm>
            <a:off x="304935" y="4708858"/>
            <a:ext cx="115824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8"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1760165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304936" y="1290463"/>
            <a:ext cx="566928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8"/>
          <p:cNvSpPr>
            <a:spLocks noGrp="1"/>
          </p:cNvSpPr>
          <p:nvPr>
            <p:ph sz="quarter" idx="24"/>
          </p:nvPr>
        </p:nvSpPr>
        <p:spPr>
          <a:xfrm>
            <a:off x="304936" y="3850784"/>
            <a:ext cx="566928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8"/>
          <p:cNvSpPr>
            <a:spLocks noGrp="1"/>
          </p:cNvSpPr>
          <p:nvPr>
            <p:ph sz="quarter" idx="25"/>
          </p:nvPr>
        </p:nvSpPr>
        <p:spPr>
          <a:xfrm>
            <a:off x="6197735" y="3850784"/>
            <a:ext cx="566928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8"/>
          <p:cNvSpPr>
            <a:spLocks noGrp="1"/>
          </p:cNvSpPr>
          <p:nvPr>
            <p:ph sz="quarter" idx="26"/>
          </p:nvPr>
        </p:nvSpPr>
        <p:spPr>
          <a:xfrm>
            <a:off x="6197735" y="1290463"/>
            <a:ext cx="566928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3861028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adOutline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304936" y="1290463"/>
            <a:ext cx="566928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8"/>
          <p:cNvSpPr>
            <a:spLocks noGrp="1"/>
          </p:cNvSpPr>
          <p:nvPr>
            <p:ph sz="quarter" idx="24"/>
          </p:nvPr>
        </p:nvSpPr>
        <p:spPr>
          <a:xfrm>
            <a:off x="304936" y="3850784"/>
            <a:ext cx="566928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8"/>
          <p:cNvSpPr>
            <a:spLocks noGrp="1"/>
          </p:cNvSpPr>
          <p:nvPr>
            <p:ph sz="quarter" idx="25"/>
          </p:nvPr>
        </p:nvSpPr>
        <p:spPr>
          <a:xfrm>
            <a:off x="6197735" y="3850784"/>
            <a:ext cx="566928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8"/>
          <p:cNvSpPr>
            <a:spLocks noGrp="1"/>
          </p:cNvSpPr>
          <p:nvPr>
            <p:ph sz="quarter" idx="26"/>
          </p:nvPr>
        </p:nvSpPr>
        <p:spPr>
          <a:xfrm>
            <a:off x="6197735" y="1290463"/>
            <a:ext cx="566928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17"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2078917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ueBoxed">
    <p:spTree>
      <p:nvGrpSpPr>
        <p:cNvPr id="1" name=""/>
        <p:cNvGrpSpPr/>
        <p:nvPr/>
      </p:nvGrpSpPr>
      <p:grpSpPr>
        <a:xfrm>
          <a:off x="0" y="0"/>
          <a:ext cx="0" cy="0"/>
          <a:chOff x="0" y="0"/>
          <a:chExt cx="0" cy="0"/>
        </a:xfrm>
      </p:grpSpPr>
      <p:sp>
        <p:nvSpPr>
          <p:cNvPr id="6" name="Content Placeholder 8"/>
          <p:cNvSpPr>
            <a:spLocks noGrp="1"/>
          </p:cNvSpPr>
          <p:nvPr>
            <p:ph sz="quarter" idx="14"/>
          </p:nvPr>
        </p:nvSpPr>
        <p:spPr>
          <a:xfrm>
            <a:off x="304935" y="1737059"/>
            <a:ext cx="11582400" cy="45720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4"/>
          <p:cNvSpPr>
            <a:spLocks noGrp="1"/>
          </p:cNvSpPr>
          <p:nvPr>
            <p:ph type="body" sz="quarter" idx="16" hasCustomPrompt="1"/>
          </p:nvPr>
        </p:nvSpPr>
        <p:spPr>
          <a:xfrm>
            <a:off x="304935" y="1279858"/>
            <a:ext cx="11582400" cy="457200"/>
          </a:xfrm>
          <a:prstGeom prst="rect">
            <a:avLst/>
          </a:prstGeom>
          <a:solidFill>
            <a:schemeClr val="accent1">
              <a:lumMod val="50000"/>
            </a:schemeClr>
          </a:solidFill>
          <a:ln>
            <a:solidFill>
              <a:schemeClr val="tx1"/>
            </a:solidFill>
          </a:ln>
        </p:spPr>
        <p:txBody>
          <a:bodyPr lIns="91430" tIns="457152" rIns="91430" bIns="457152" anchor="ctr" anchorCtr="0"/>
          <a:lstStyle>
            <a:lvl1pPr marL="0" indent="0">
              <a:buNone/>
              <a:defRPr sz="1400" b="1" baseline="0">
                <a:solidFill>
                  <a:schemeClr val="bg1"/>
                </a:solidFill>
                <a:latin typeface="Arial" panose="020B0604020202020204" pitchFamily="34" charset="0"/>
                <a:cs typeface="Arial" panose="020B0604020202020204" pitchFamily="34" charset="0"/>
              </a:defRPr>
            </a:lvl1pPr>
          </a:lstStyle>
          <a:p>
            <a:pPr lvl="0"/>
            <a:r>
              <a:rPr lang="en-US"/>
              <a:t>Click to add subtitle</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10"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3976174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5"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5629495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863900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282088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723900"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46600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973747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436617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6578668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115675" y="6350710"/>
            <a:ext cx="685800"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2015663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182349" y="6379285"/>
            <a:ext cx="657225"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6107327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072551"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1480714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Massachusetts Department of</a:t>
            </a:r>
            <a:r>
              <a:rPr kumimoji="0" lang="en-US" sz="1800" b="0" i="0" u="none" strike="noStrike" kern="1200" cap="none" spc="0" normalizeH="0" baseline="0" noProof="0">
                <a:ln>
                  <a:noFill/>
                </a:ln>
                <a:solidFill>
                  <a:prstClr val="black"/>
                </a:solidFill>
                <a:effectLst/>
                <a:uLnTx/>
                <a:uFillTx/>
                <a:latin typeface="Segoe"/>
                <a:ea typeface="+mn-ea"/>
                <a:cs typeface="+mn-cs"/>
              </a:rPr>
              <a:t> </a:t>
            </a: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Elementary</a:t>
            </a:r>
            <a:r>
              <a:rPr kumimoji="0" lang="en-US" sz="1800" b="0" i="0" u="none" strike="noStrike" kern="1200" cap="none" spc="0" normalizeH="0" baseline="0" noProof="0">
                <a:ln>
                  <a:noFill/>
                </a:ln>
                <a:solidFill>
                  <a:prstClr val="black"/>
                </a:solidFill>
                <a:effectLst/>
                <a:uLnTx/>
                <a:uFillTx/>
                <a:latin typeface="Segoe"/>
                <a:ea typeface="+mn-ea"/>
                <a:cs typeface="+mn-cs"/>
              </a:rPr>
              <a:t> </a:t>
            </a: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and</a:t>
            </a:r>
            <a:r>
              <a:rPr kumimoji="0" lang="en-US" sz="1800" b="0" i="0" u="none" strike="noStrike" kern="1200" cap="none" spc="0" normalizeH="0" baseline="0" noProof="0">
                <a:ln>
                  <a:noFill/>
                </a:ln>
                <a:solidFill>
                  <a:prstClr val="black"/>
                </a:solidFill>
                <a:effectLst/>
                <a:uLnTx/>
                <a:uFillTx/>
                <a:latin typeface="Segoe"/>
                <a:ea typeface="+mn-ea"/>
                <a:cs typeface="+mn-cs"/>
              </a:rPr>
              <a:t> </a:t>
            </a: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Secondary</a:t>
            </a:r>
            <a:r>
              <a:rPr kumimoji="0" lang="en-US" sz="1800" b="0" i="0" u="none" strike="noStrike" kern="1200" cap="none" spc="0" normalizeH="0" baseline="0" noProof="0">
                <a:ln>
                  <a:noFill/>
                </a:ln>
                <a:solidFill>
                  <a:prstClr val="black"/>
                </a:solidFill>
                <a:effectLst/>
                <a:uLnTx/>
                <a:uFillTx/>
                <a:latin typeface="Segoe"/>
                <a:ea typeface="+mn-ea"/>
                <a:cs typeface="+mn-cs"/>
              </a:rPr>
              <a:t> </a:t>
            </a: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Education</a:t>
            </a:r>
          </a:p>
        </p:txBody>
      </p:sp>
    </p:spTree>
    <p:extLst>
      <p:ext uri="{BB962C8B-B14F-4D97-AF65-F5344CB8AC3E}">
        <p14:creationId xmlns:p14="http://schemas.microsoft.com/office/powerpoint/2010/main" val="5327405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2079691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lt1"/>
              </a:buClr>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0"/>
              </a:spcBef>
              <a:spcAft>
                <a:spcPts val="0"/>
              </a:spcAft>
              <a:buClr>
                <a:schemeClr val="dk1"/>
              </a:buClr>
              <a:buSzPts val="1400"/>
              <a:buChar char="○"/>
              <a:defRPr/>
            </a:lvl2pPr>
            <a:lvl3pPr marL="1371600" lvl="2" indent="-317500" algn="l">
              <a:lnSpc>
                <a:spcPct val="90000"/>
              </a:lnSpc>
              <a:spcBef>
                <a:spcPts val="0"/>
              </a:spcBef>
              <a:spcAft>
                <a:spcPts val="0"/>
              </a:spcAft>
              <a:buClr>
                <a:schemeClr val="dk1"/>
              </a:buClr>
              <a:buSzPts val="14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21" name="Google Shape;21;p4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272473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33"/>
        <p:cNvGrpSpPr/>
        <p:nvPr/>
      </p:nvGrpSpPr>
      <p:grpSpPr>
        <a:xfrm>
          <a:off x="0" y="0"/>
          <a:ext cx="0" cy="0"/>
          <a:chOff x="0" y="0"/>
          <a:chExt cx="0" cy="0"/>
        </a:xfrm>
      </p:grpSpPr>
      <p:sp>
        <p:nvSpPr>
          <p:cNvPr id="34" name="Google Shape;34;p50"/>
          <p:cNvSpPr txBox="1">
            <a:spLocks noGrp="1"/>
          </p:cNvSpPr>
          <p:nvPr>
            <p:ph type="body" idx="1"/>
          </p:nvPr>
        </p:nvSpPr>
        <p:spPr>
          <a:xfrm>
            <a:off x="838200" y="2119256"/>
            <a:ext cx="5181600" cy="40577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0"/>
          <p:cNvSpPr txBox="1">
            <a:spLocks noGrp="1"/>
          </p:cNvSpPr>
          <p:nvPr>
            <p:ph type="body" idx="2"/>
          </p:nvPr>
        </p:nvSpPr>
        <p:spPr>
          <a:xfrm>
            <a:off x="6172200" y="2119256"/>
            <a:ext cx="5181600" cy="40577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0"/>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97581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791209" y="407606"/>
            <a:ext cx="9394190" cy="1126490"/>
          </a:xfrm>
          <a:prstGeom prst="rect">
            <a:avLst/>
          </a:prstGeom>
        </p:spPr>
        <p:txBody>
          <a:bodyPr wrap="square" lIns="0" tIns="0" rIns="0" bIns="0">
            <a:spAutoFit/>
          </a:bodyPr>
          <a:lstStyle>
            <a:lvl1pPr>
              <a:defRPr sz="4400" b="0" i="0">
                <a:solidFill>
                  <a:schemeClr val="bg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1" i="0" u="heavy">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6/28/2024</a:t>
            </a:fld>
            <a:endParaRPr lang="en-US"/>
          </a:p>
        </p:txBody>
      </p:sp>
      <p:sp>
        <p:nvSpPr>
          <p:cNvPr id="6" name="Holder 6"/>
          <p:cNvSpPr>
            <a:spLocks noGrp="1"/>
          </p:cNvSpPr>
          <p:nvPr>
            <p:ph type="sldNum" sz="quarter" idx="7"/>
          </p:nvPr>
        </p:nvSpPr>
        <p:spPr/>
        <p:txBody>
          <a:bodyPr lIns="0" tIns="0" rIns="0" bIns="0"/>
          <a:lstStyle>
            <a:lvl1pPr>
              <a:defRPr sz="2000" b="1" i="0">
                <a:solidFill>
                  <a:srgbClr val="8396E7"/>
                </a:solidFill>
                <a:latin typeface="Calibri"/>
                <a:cs typeface="Calibri"/>
              </a:defRPr>
            </a:lvl1pPr>
          </a:lstStyle>
          <a:p>
            <a:pPr marL="104775">
              <a:lnSpc>
                <a:spcPts val="2020"/>
              </a:lnSpc>
            </a:pPr>
            <a:fld id="{81D60167-4931-47E6-BA6A-407CBD079E47}" type="slidenum">
              <a:rPr spc="-50" dirty="0"/>
              <a:t>‹#›</a:t>
            </a:fld>
            <a:endParaRPr spc="-50"/>
          </a:p>
        </p:txBody>
      </p:sp>
    </p:spTree>
    <p:extLst>
      <p:ext uri="{BB962C8B-B14F-4D97-AF65-F5344CB8AC3E}">
        <p14:creationId xmlns:p14="http://schemas.microsoft.com/office/powerpoint/2010/main" val="42881136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1" i="0" u="heavy">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6/28/2024</a:t>
            </a:fld>
            <a:endParaRPr lang="en-US"/>
          </a:p>
        </p:txBody>
      </p:sp>
      <p:sp>
        <p:nvSpPr>
          <p:cNvPr id="6" name="Holder 6"/>
          <p:cNvSpPr>
            <a:spLocks noGrp="1"/>
          </p:cNvSpPr>
          <p:nvPr>
            <p:ph type="sldNum" sz="quarter" idx="7"/>
          </p:nvPr>
        </p:nvSpPr>
        <p:spPr/>
        <p:txBody>
          <a:bodyPr lIns="0" tIns="0" rIns="0" bIns="0"/>
          <a:lstStyle>
            <a:lvl1pPr>
              <a:defRPr sz="2000" b="1" i="0">
                <a:solidFill>
                  <a:srgbClr val="8396E7"/>
                </a:solidFill>
                <a:latin typeface="Calibri"/>
                <a:cs typeface="Calibri"/>
              </a:defRPr>
            </a:lvl1pPr>
          </a:lstStyle>
          <a:p>
            <a:pPr marL="104775">
              <a:lnSpc>
                <a:spcPts val="2020"/>
              </a:lnSpc>
            </a:pPr>
            <a:fld id="{81D60167-4931-47E6-BA6A-407CBD079E47}" type="slidenum">
              <a:rPr spc="-50" dirty="0"/>
              <a:t>‹#›</a:t>
            </a:fld>
            <a:endParaRPr spc="-50"/>
          </a:p>
        </p:txBody>
      </p:sp>
    </p:spTree>
    <p:extLst>
      <p:ext uri="{BB962C8B-B14F-4D97-AF65-F5344CB8AC3E}">
        <p14:creationId xmlns:p14="http://schemas.microsoft.com/office/powerpoint/2010/main" val="9675304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Calibri"/>
                <a:cs typeface="Calibri"/>
              </a:defRPr>
            </a:lvl1pPr>
          </a:lstStyle>
          <a:p>
            <a:endParaRPr/>
          </a:p>
        </p:txBody>
      </p:sp>
      <p:sp>
        <p:nvSpPr>
          <p:cNvPr id="3" name="Holder 3"/>
          <p:cNvSpPr>
            <a:spLocks noGrp="1"/>
          </p:cNvSpPr>
          <p:nvPr>
            <p:ph sz="half" idx="2"/>
          </p:nvPr>
        </p:nvSpPr>
        <p:spPr>
          <a:xfrm>
            <a:off x="861694" y="2064702"/>
            <a:ext cx="4436745" cy="3997325"/>
          </a:xfrm>
          <a:prstGeom prst="rect">
            <a:avLst/>
          </a:prstGeom>
        </p:spPr>
        <p:txBody>
          <a:bodyPr wrap="square" lIns="0" tIns="0" rIns="0" bIns="0">
            <a:spAutoFit/>
          </a:bodyPr>
          <a:lstStyle>
            <a:lvl1pPr>
              <a:defRPr sz="2000" b="0" i="1">
                <a:solidFill>
                  <a:schemeClr val="tx1"/>
                </a:solidFill>
                <a:latin typeface="Calibri"/>
                <a:cs typeface="Calibri"/>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6/28/2024</a:t>
            </a:fld>
            <a:endParaRPr lang="en-US"/>
          </a:p>
        </p:txBody>
      </p:sp>
      <p:sp>
        <p:nvSpPr>
          <p:cNvPr id="7" name="Holder 7"/>
          <p:cNvSpPr>
            <a:spLocks noGrp="1"/>
          </p:cNvSpPr>
          <p:nvPr>
            <p:ph type="sldNum" sz="quarter" idx="7"/>
          </p:nvPr>
        </p:nvSpPr>
        <p:spPr/>
        <p:txBody>
          <a:bodyPr lIns="0" tIns="0" rIns="0" bIns="0"/>
          <a:lstStyle>
            <a:lvl1pPr>
              <a:defRPr sz="2000" b="1" i="0">
                <a:solidFill>
                  <a:srgbClr val="8396E7"/>
                </a:solidFill>
                <a:latin typeface="Calibri"/>
                <a:cs typeface="Calibri"/>
              </a:defRPr>
            </a:lvl1pPr>
          </a:lstStyle>
          <a:p>
            <a:pPr marL="104775">
              <a:lnSpc>
                <a:spcPts val="2020"/>
              </a:lnSpc>
            </a:pPr>
            <a:fld id="{81D60167-4931-47E6-BA6A-407CBD079E47}" type="slidenum">
              <a:rPr spc="-50" dirty="0"/>
              <a:t>‹#›</a:t>
            </a:fld>
            <a:endParaRPr spc="-50"/>
          </a:p>
        </p:txBody>
      </p:sp>
    </p:spTree>
    <p:extLst>
      <p:ext uri="{BB962C8B-B14F-4D97-AF65-F5344CB8AC3E}">
        <p14:creationId xmlns:p14="http://schemas.microsoft.com/office/powerpoint/2010/main" val="33104739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6/28/2024</a:t>
            </a:fld>
            <a:endParaRPr lang="en-US"/>
          </a:p>
        </p:txBody>
      </p:sp>
      <p:sp>
        <p:nvSpPr>
          <p:cNvPr id="5" name="Holder 5"/>
          <p:cNvSpPr>
            <a:spLocks noGrp="1"/>
          </p:cNvSpPr>
          <p:nvPr>
            <p:ph type="sldNum" sz="quarter" idx="7"/>
          </p:nvPr>
        </p:nvSpPr>
        <p:spPr/>
        <p:txBody>
          <a:bodyPr lIns="0" tIns="0" rIns="0" bIns="0"/>
          <a:lstStyle>
            <a:lvl1pPr>
              <a:defRPr sz="2000" b="1" i="0">
                <a:solidFill>
                  <a:srgbClr val="8396E7"/>
                </a:solidFill>
                <a:latin typeface="Calibri"/>
                <a:cs typeface="Calibri"/>
              </a:defRPr>
            </a:lvl1pPr>
          </a:lstStyle>
          <a:p>
            <a:pPr marL="104775">
              <a:lnSpc>
                <a:spcPts val="2020"/>
              </a:lnSpc>
            </a:pPr>
            <a:fld id="{81D60167-4931-47E6-BA6A-407CBD079E47}" type="slidenum">
              <a:rPr spc="-50" dirty="0"/>
              <a:t>‹#›</a:t>
            </a:fld>
            <a:endParaRPr spc="-50"/>
          </a:p>
        </p:txBody>
      </p:sp>
    </p:spTree>
    <p:extLst>
      <p:ext uri="{BB962C8B-B14F-4D97-AF65-F5344CB8AC3E}">
        <p14:creationId xmlns:p14="http://schemas.microsoft.com/office/powerpoint/2010/main" val="3472430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6/28/2024</a:t>
            </a:fld>
            <a:endParaRPr lang="en-US"/>
          </a:p>
        </p:txBody>
      </p:sp>
      <p:sp>
        <p:nvSpPr>
          <p:cNvPr id="4" name="Holder 4"/>
          <p:cNvSpPr>
            <a:spLocks noGrp="1"/>
          </p:cNvSpPr>
          <p:nvPr>
            <p:ph type="sldNum" sz="quarter" idx="7"/>
          </p:nvPr>
        </p:nvSpPr>
        <p:spPr/>
        <p:txBody>
          <a:bodyPr lIns="0" tIns="0" rIns="0" bIns="0"/>
          <a:lstStyle>
            <a:lvl1pPr>
              <a:defRPr sz="2000" b="1" i="0">
                <a:solidFill>
                  <a:srgbClr val="8396E7"/>
                </a:solidFill>
                <a:latin typeface="Calibri"/>
                <a:cs typeface="Calibri"/>
              </a:defRPr>
            </a:lvl1pPr>
          </a:lstStyle>
          <a:p>
            <a:pPr marL="104775">
              <a:lnSpc>
                <a:spcPts val="2020"/>
              </a:lnSpc>
            </a:pPr>
            <a:fld id="{81D60167-4931-47E6-BA6A-407CBD079E47}" type="slidenum">
              <a:rPr spc="-50" dirty="0"/>
              <a:t>‹#›</a:t>
            </a:fld>
            <a:endParaRPr spc="-50"/>
          </a:p>
        </p:txBody>
      </p:sp>
    </p:spTree>
    <p:extLst>
      <p:ext uri="{BB962C8B-B14F-4D97-AF65-F5344CB8AC3E}">
        <p14:creationId xmlns:p14="http://schemas.microsoft.com/office/powerpoint/2010/main" val="190125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9.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3.jpeg"/><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3" Type="http://schemas.openxmlformats.org/officeDocument/2006/relationships/slideLayout" Target="../slideLayouts/slideLayout45.xml"/><Relationship Id="rId21" Type="http://schemas.openxmlformats.org/officeDocument/2006/relationships/tags" Target="../tags/tag17.xml"/><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5" Type="http://schemas.openxmlformats.org/officeDocument/2006/relationships/image" Target="../media/image17.emf"/><Relationship Id="rId2" Type="http://schemas.openxmlformats.org/officeDocument/2006/relationships/slideLayout" Target="../slideLayouts/slideLayout44.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43.xml"/><Relationship Id="rId6" Type="http://schemas.openxmlformats.org/officeDocument/2006/relationships/tags" Target="../tags/tag2.xml"/><Relationship Id="rId11" Type="http://schemas.openxmlformats.org/officeDocument/2006/relationships/tags" Target="../tags/tag7.xml"/><Relationship Id="rId24" Type="http://schemas.openxmlformats.org/officeDocument/2006/relationships/oleObject" Target="../embeddings/oleObject1.bin"/><Relationship Id="rId5" Type="http://schemas.openxmlformats.org/officeDocument/2006/relationships/tags" Target="../tags/tag1.xml"/><Relationship Id="rId15" Type="http://schemas.openxmlformats.org/officeDocument/2006/relationships/tags" Target="../tags/tag11.xml"/><Relationship Id="rId23" Type="http://schemas.openxmlformats.org/officeDocument/2006/relationships/tags" Target="../tags/tag19.xml"/><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theme" Target="../theme/theme5.x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tags" Target="../tags/tag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0.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jpe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2.xml"/><Relationship Id="rId7" Type="http://schemas.openxmlformats.org/officeDocument/2006/relationships/image" Target="../media/image22.jp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8.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13" r:id="rId10"/>
    <p:sldLayoutId id="2147483777"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Header Box">
            <a:extLst>
              <a:ext uri="{FF2B5EF4-FFF2-40B4-BE49-F238E27FC236}">
                <a16:creationId xmlns:a16="http://schemas.microsoft.com/office/drawing/2014/main" id="{E7907DA4-0FAD-434F-8C7E-2AE42D528672}"/>
              </a:ext>
              <a:ext uri="{C183D7F6-B498-43B3-948B-1728B52AA6E4}">
                <adec:decorative xmlns:adec="http://schemas.microsoft.com/office/drawing/2017/decorative" val="1"/>
              </a:ext>
            </a:extLst>
          </p:cNvPr>
          <p:cNvSpPr/>
          <p:nvPr/>
        </p:nvSpPr>
        <p:spPr bwMode="gray">
          <a:xfrm>
            <a:off x="-3360" y="1"/>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sp>
      <p:sp>
        <p:nvSpPr>
          <p:cNvPr id="7" name="Footer Box">
            <a:extLst>
              <a:ext uri="{FF2B5EF4-FFF2-40B4-BE49-F238E27FC236}">
                <a16:creationId xmlns:a16="http://schemas.microsoft.com/office/drawing/2014/main" id="{568199A8-B750-45E3-AB01-9FE9206C0C6D}"/>
              </a:ext>
              <a:ext uri="{C183D7F6-B498-43B3-948B-1728B52AA6E4}">
                <adec:decorative xmlns:adec="http://schemas.microsoft.com/office/drawing/2017/decorative" val="1"/>
              </a:ext>
            </a:extLst>
          </p:cNvPr>
          <p:cNvSpPr/>
          <p:nvPr/>
        </p:nvSpPr>
        <p:spPr bwMode="gray">
          <a:xfrm>
            <a:off x="-3361" y="6172200"/>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1"/>
              </a:solidFill>
              <a:latin typeface="Century Gothic" panose="020B0502020202020204" pitchFamily="34" charset="0"/>
            </a:endParaRPr>
          </a:p>
        </p:txBody>
      </p:sp>
      <p:sp>
        <p:nvSpPr>
          <p:cNvPr id="15" name="Title Placeholder 1">
            <a:extLst>
              <a:ext uri="{FF2B5EF4-FFF2-40B4-BE49-F238E27FC236}">
                <a16:creationId xmlns:a16="http://schemas.microsoft.com/office/drawing/2014/main" id="{FB0DF862-988D-47B3-98A2-64A6895CEDF7}"/>
              </a:ext>
            </a:extLst>
          </p:cNvPr>
          <p:cNvSpPr>
            <a:spLocks noGrp="1"/>
          </p:cNvSpPr>
          <p:nvPr>
            <p:ph type="title"/>
          </p:nvPr>
        </p:nvSpPr>
        <p:spPr bwMode="white">
          <a:xfrm>
            <a:off x="638175" y="0"/>
            <a:ext cx="10944225" cy="672111"/>
          </a:xfrm>
          <a:prstGeom prst="rect">
            <a:avLst/>
          </a:prstGeom>
          <a:effectLst/>
        </p:spPr>
        <p:txBody>
          <a:bodyPr vert="horz" lIns="0" tIns="0" rIns="0" bIns="0" rtlCol="0" anchor="b">
            <a:noAutofit/>
          </a:bodyPr>
          <a:lstStyle/>
          <a:p>
            <a:r>
              <a:rPr lang="en-US"/>
              <a:t>Click to edit Master title style</a:t>
            </a:r>
          </a:p>
        </p:txBody>
      </p:sp>
      <p:sp>
        <p:nvSpPr>
          <p:cNvPr id="16" name="Slide Number Placeholder 5" descr="Slide number">
            <a:extLst>
              <a:ext uri="{FF2B5EF4-FFF2-40B4-BE49-F238E27FC236}">
                <a16:creationId xmlns:a16="http://schemas.microsoft.com/office/drawing/2014/main" id="{6671BBBF-DB32-41B6-98AC-B5A2F6925702}"/>
              </a:ext>
            </a:extLst>
          </p:cNvPr>
          <p:cNvSpPr>
            <a:spLocks noGrp="1"/>
          </p:cNvSpPr>
          <p:nvPr>
            <p:ph type="sldNum" sz="quarter" idx="4"/>
          </p:nvPr>
        </p:nvSpPr>
        <p:spPr bwMode="white">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18" name="Text Placeholder 2">
            <a:extLst>
              <a:ext uri="{FF2B5EF4-FFF2-40B4-BE49-F238E27FC236}">
                <a16:creationId xmlns:a16="http://schemas.microsoft.com/office/drawing/2014/main" id="{3FA57E29-B688-45F6-91D1-FCD6B0D66B6C}"/>
              </a:ext>
            </a:extLst>
          </p:cNvPr>
          <p:cNvSpPr>
            <a:spLocks noGrp="1"/>
          </p:cNvSpPr>
          <p:nvPr>
            <p:ph type="body" idx="1"/>
          </p:nvPr>
        </p:nvSpPr>
        <p:spPr bwMode="gray">
          <a:xfrm>
            <a:off x="650789" y="1143000"/>
            <a:ext cx="10931611" cy="4572000"/>
          </a:xfrm>
          <a:prstGeom prst="rect">
            <a:avLst/>
          </a:prstGeom>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ED Seal">
            <a:extLst>
              <a:ext uri="{FF2B5EF4-FFF2-40B4-BE49-F238E27FC236}">
                <a16:creationId xmlns:a16="http://schemas.microsoft.com/office/drawing/2014/main" id="{A01ACA3F-BD12-49B8-8EFD-BDBCDC75C774}"/>
              </a:ext>
              <a:ext uri="{C183D7F6-B498-43B3-948B-1728B52AA6E4}">
                <adec:decorative xmlns:adec="http://schemas.microsoft.com/office/drawing/2017/decorative" val="1"/>
              </a:ext>
            </a:extLst>
          </p:cNvPr>
          <p:cNvPicPr>
            <a:picLocks noChangeAspect="1"/>
          </p:cNvPicPr>
          <p:nvPr/>
        </p:nvPicPr>
        <p:blipFill>
          <a:blip r:embed="rId14" cstate="print">
            <a:alphaModFix/>
            <a:extLst>
              <a:ext uri="{28A0092B-C50C-407E-A947-70E740481C1C}">
                <a14:useLocalDpi xmlns:a14="http://schemas.microsoft.com/office/drawing/2010/main"/>
              </a:ext>
            </a:extLst>
          </a:blip>
          <a:stretch>
            <a:fillRect/>
          </a:stretch>
        </p:blipFill>
        <p:spPr>
          <a:xfrm>
            <a:off x="11557998" y="6241185"/>
            <a:ext cx="548637" cy="547827"/>
          </a:xfrm>
          <a:prstGeom prst="rect">
            <a:avLst/>
          </a:prstGeom>
          <a:ln>
            <a:noFill/>
          </a:ln>
          <a:effectLst/>
        </p:spPr>
      </p:pic>
      <p:grpSp>
        <p:nvGrpSpPr>
          <p:cNvPr id="17" name="Group 16">
            <a:extLst>
              <a:ext uri="{FF2B5EF4-FFF2-40B4-BE49-F238E27FC236}">
                <a16:creationId xmlns:a16="http://schemas.microsoft.com/office/drawing/2014/main" id="{447B1D10-21B6-459B-9814-AEA24F4FC435}"/>
              </a:ext>
              <a:ext uri="{C183D7F6-B498-43B3-948B-1728B52AA6E4}">
                <adec:decorative xmlns:adec="http://schemas.microsoft.com/office/drawing/2017/decorative" val="1"/>
              </a:ext>
            </a:extLst>
          </p:cNvPr>
          <p:cNvGrpSpPr/>
          <p:nvPr/>
        </p:nvGrpSpPr>
        <p:grpSpPr bwMode="white">
          <a:xfrm>
            <a:off x="6596448" y="6321441"/>
            <a:ext cx="4757352" cy="457200"/>
            <a:chOff x="6596448" y="6321441"/>
            <a:chExt cx="4757352" cy="457200"/>
          </a:xfrm>
        </p:grpSpPr>
        <p:sp>
          <p:nvSpPr>
            <p:cNvPr id="22" name="Footer Placeholder 4">
              <a:extLst>
                <a:ext uri="{FF2B5EF4-FFF2-40B4-BE49-F238E27FC236}">
                  <a16:creationId xmlns:a16="http://schemas.microsoft.com/office/drawing/2014/main" id="{D90578AF-1139-44ED-94B3-BFDFF2DB673F}"/>
                </a:ext>
                <a:ext uri="{C183D7F6-B498-43B3-948B-1728B52AA6E4}">
                  <adec:decorative xmlns:adec="http://schemas.microsoft.com/office/drawing/2017/decorative" val="1"/>
                </a:ext>
              </a:extLst>
            </p:cNvPr>
            <p:cNvSpPr txBox="1">
              <a:spLocks/>
            </p:cNvSpPr>
            <p:nvPr/>
          </p:nvSpPr>
          <p:spPr bwMode="white">
            <a:xfrm>
              <a:off x="7975326" y="6348113"/>
              <a:ext cx="3378474" cy="365760"/>
            </a:xfrm>
            <a:prstGeom prst="rect">
              <a:avLst/>
            </a:prstGeom>
            <a:noFill/>
            <a:ln>
              <a:noFill/>
            </a:ln>
            <a:effectLst/>
          </p:spPr>
          <p:txBody>
            <a:bodyPr vert="horz" lIns="45720" tIns="0" rIns="45720" bIns="0" rtlCol="0" anchor="ctr" anchorCtr="0"/>
            <a:lstStyle>
              <a:defPPr>
                <a:defRPr lang="en-US"/>
              </a:defPPr>
              <a:lvl1pPr marL="0" algn="l" defTabSz="457200" rtl="0" eaLnBrk="1" latinLnBrk="0" hangingPunct="1">
                <a:lnSpc>
                  <a:spcPct val="100000"/>
                </a:lnSpc>
                <a:defRPr sz="1000" b="1" i="0" kern="0" cap="small" spc="20" baseline="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t>Office of Special Education Programs</a:t>
              </a:r>
            </a:p>
            <a:p>
              <a:r>
                <a:rPr lang="en-US" b="0"/>
                <a:t>Office of Special Education and Rehabilitative Services</a:t>
              </a:r>
            </a:p>
          </p:txBody>
        </p:sp>
        <p:cxnSp>
          <p:nvCxnSpPr>
            <p:cNvPr id="23" name="Straight Connector 22">
              <a:extLst>
                <a:ext uri="{FF2B5EF4-FFF2-40B4-BE49-F238E27FC236}">
                  <a16:creationId xmlns:a16="http://schemas.microsoft.com/office/drawing/2014/main" id="{AF83FEFF-3E03-48BE-869D-D2056DC9AEFB}"/>
                </a:ext>
                <a:ext uri="{C183D7F6-B498-43B3-948B-1728B52AA6E4}">
                  <adec:decorative xmlns:adec="http://schemas.microsoft.com/office/drawing/2017/decorative" val="1"/>
                </a:ext>
              </a:extLst>
            </p:cNvPr>
            <p:cNvCxnSpPr>
              <a:cxnSpLocks/>
            </p:cNvCxnSpPr>
            <p:nvPr/>
          </p:nvCxnSpPr>
          <p:spPr bwMode="white">
            <a:xfrm>
              <a:off x="7926859" y="6341282"/>
              <a:ext cx="0" cy="3657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descr="OSERS">
              <a:extLst>
                <a:ext uri="{FF2B5EF4-FFF2-40B4-BE49-F238E27FC236}">
                  <a16:creationId xmlns:a16="http://schemas.microsoft.com/office/drawing/2014/main" id="{2357A4C5-C69C-469F-85DC-5A702CFE13CC}"/>
                </a:ext>
              </a:extLst>
            </p:cNvPr>
            <p:cNvSpPr txBox="1"/>
            <p:nvPr/>
          </p:nvSpPr>
          <p:spPr bwMode="white">
            <a:xfrm>
              <a:off x="6596448" y="6321441"/>
              <a:ext cx="1245048" cy="457200"/>
            </a:xfrm>
            <a:prstGeom prst="rect">
              <a:avLst/>
            </a:prstGeom>
            <a:noFill/>
          </p:spPr>
          <p:txBody>
            <a:bodyPr wrap="square" lIns="0" tIns="0" rIns="0" bIns="0" rtlCol="0" anchor="ctr">
              <a:noAutofit/>
            </a:bodyPr>
            <a:lstStyle/>
            <a:p>
              <a:pPr algn="r">
                <a:lnSpc>
                  <a:spcPct val="85000"/>
                </a:lnSpc>
              </a:pPr>
              <a:r>
                <a:rPr lang="en-US" sz="3600" b="0" spc="0" baseline="0">
                  <a:solidFill>
                    <a:schemeClr val="bg1"/>
                  </a:solidFill>
                  <a:latin typeface="Century Gothic" panose="020B0502020202020204" pitchFamily="34" charset="0"/>
                </a:rPr>
                <a:t>OSEP</a:t>
              </a:r>
              <a:endParaRPr lang="en-US" sz="3200" b="0" spc="0" baseline="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415203468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ransition>
    <p:fade/>
  </p:transition>
  <p:hf hdr="0" ftr="0" dt="0"/>
  <p:txStyles>
    <p:titleStyle>
      <a:lvl1pPr algn="l" defTabSz="914400" rtl="0" eaLnBrk="1" latinLnBrk="0" hangingPunct="1">
        <a:lnSpc>
          <a:spcPct val="90000"/>
        </a:lnSpc>
        <a:spcBef>
          <a:spcPct val="0"/>
        </a:spcBef>
        <a:buNone/>
        <a:defRPr sz="4000"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SE_StarLogo_2881_1401_transparent_color.gif"/>
          <p:cNvPicPr>
            <a:picLocks noChangeAspect="1"/>
          </p:cNvPicPr>
          <p:nvPr userDrawn="1"/>
        </p:nvPicPr>
        <p:blipFill>
          <a:blip r:embed="rId12" cstate="print">
            <a:lum bright="40000"/>
          </a:blip>
          <a:srcRect r="76031"/>
          <a:stretch>
            <a:fillRect/>
          </a:stretch>
        </p:blipFill>
        <p:spPr bwMode="auto">
          <a:xfrm>
            <a:off x="11277600" y="4953000"/>
            <a:ext cx="980209" cy="1905000"/>
          </a:xfrm>
          <a:prstGeom prst="rect">
            <a:avLst/>
          </a:prstGeom>
          <a:noFill/>
          <a:ln w="9525">
            <a:noFill/>
            <a:miter lim="800000"/>
            <a:headEnd/>
            <a:tailEnd/>
          </a:ln>
        </p:spPr>
      </p:pic>
      <p:sp>
        <p:nvSpPr>
          <p:cNvPr id="1029" name="Title Placeholder 1"/>
          <p:cNvSpPr>
            <a:spLocks noGrp="1"/>
          </p:cNvSpPr>
          <p:nvPr>
            <p:ph type="title"/>
          </p:nvPr>
        </p:nvSpPr>
        <p:spPr bwMode="auto">
          <a:xfrm>
            <a:off x="2496182" y="274638"/>
            <a:ext cx="8883018"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Text Placeholder 2"/>
          <p:cNvSpPr>
            <a:spLocks noGrp="1"/>
          </p:cNvSpPr>
          <p:nvPr>
            <p:ph type="body" idx="1"/>
          </p:nvPr>
        </p:nvSpPr>
        <p:spPr bwMode="auto">
          <a:xfrm>
            <a:off x="812800" y="1524001"/>
            <a:ext cx="105664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487018" y="5266399"/>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pic>
        <p:nvPicPr>
          <p:cNvPr id="13" name="Picture 12">
            <a:extLst>
              <a:ext uri="{FF2B5EF4-FFF2-40B4-BE49-F238E27FC236}">
                <a16:creationId xmlns:a16="http://schemas.microsoft.com/office/drawing/2014/main" id="{1B170DD3-F4D8-4AA3-AA2F-D09FBF571DCA}"/>
              </a:ext>
            </a:extLst>
          </p:cNvPr>
          <p:cNvPicPr>
            <a:picLocks noChangeAspect="1"/>
          </p:cNvPicPr>
          <p:nvPr userDrawn="1"/>
        </p:nvPicPr>
        <p:blipFill>
          <a:blip r:embed="rId13"/>
          <a:stretch>
            <a:fillRect/>
          </a:stretch>
        </p:blipFill>
        <p:spPr>
          <a:xfrm>
            <a:off x="778279" y="333708"/>
            <a:ext cx="1579226" cy="1083930"/>
          </a:xfrm>
          <a:prstGeom prst="rect">
            <a:avLst/>
          </a:prstGeom>
        </p:spPr>
      </p:pic>
      <p:sp>
        <p:nvSpPr>
          <p:cNvPr id="10" name="Text Placeholder 4">
            <a:extLst>
              <a:ext uri="{FF2B5EF4-FFF2-40B4-BE49-F238E27FC236}">
                <a16:creationId xmlns:a16="http://schemas.microsoft.com/office/drawing/2014/main" id="{D9319F95-9557-4FDC-BE9B-10B32EE227E7}"/>
              </a:ext>
            </a:extLst>
          </p:cNvPr>
          <p:cNvSpPr txBox="1">
            <a:spLocks/>
          </p:cNvSpPr>
          <p:nvPr userDrawn="1"/>
        </p:nvSpPr>
        <p:spPr>
          <a:xfrm>
            <a:off x="803275" y="6408739"/>
            <a:ext cx="3851064" cy="269874"/>
          </a:xfrm>
          <a:prstGeom prst="rect">
            <a:avLst/>
          </a:prstGeom>
        </p:spPr>
        <p:txBody>
          <a:bodyPr lIns="0" rIns="0"/>
          <a:lstStyle>
            <a:lvl1pPr marL="0" indent="0" algn="l" rtl="0" eaLnBrk="0" fontAlgn="base" hangingPunct="0">
              <a:spcBef>
                <a:spcPts val="1200"/>
              </a:spcBef>
              <a:spcAft>
                <a:spcPct val="0"/>
              </a:spcAft>
              <a:buClr>
                <a:schemeClr val="tx2"/>
              </a:buClr>
              <a:buFont typeface="Wingdings 2" pitchFamily="18" charset="2"/>
              <a:buNone/>
              <a:tabLst>
                <a:tab pos="10517188" algn="r"/>
              </a:tabLst>
              <a:defRPr sz="1000" kern="1200">
                <a:solidFill>
                  <a:srgbClr val="8A8BA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pPr>
            <a:r>
              <a:rPr lang="en-US"/>
              <a:t>American Institutes for Research</a:t>
            </a:r>
            <a:r>
              <a:rPr lang="en-US" baseline="30000"/>
              <a:t>®</a:t>
            </a:r>
            <a:r>
              <a:rPr lang="en-US"/>
              <a:t>  | AIR.ORG</a:t>
            </a:r>
          </a:p>
        </p:txBody>
      </p:sp>
      <p:sp>
        <p:nvSpPr>
          <p:cNvPr id="11" name="Text Placeholder 4">
            <a:extLst>
              <a:ext uri="{FF2B5EF4-FFF2-40B4-BE49-F238E27FC236}">
                <a16:creationId xmlns:a16="http://schemas.microsoft.com/office/drawing/2014/main" id="{792050A5-A643-45A8-A857-3AB6D7BE072E}"/>
              </a:ext>
            </a:extLst>
          </p:cNvPr>
          <p:cNvSpPr txBox="1">
            <a:spLocks/>
          </p:cNvSpPr>
          <p:nvPr userDrawn="1"/>
        </p:nvSpPr>
        <p:spPr>
          <a:xfrm>
            <a:off x="7572332" y="6408739"/>
            <a:ext cx="3851064" cy="269874"/>
          </a:xfrm>
          <a:prstGeom prst="rect">
            <a:avLst/>
          </a:prstGeom>
        </p:spPr>
        <p:txBody>
          <a:bodyPr lIns="0" rIns="0"/>
          <a:lstStyle>
            <a:lvl1pPr marL="0" indent="0" algn="r" rtl="0" eaLnBrk="0" fontAlgn="base" hangingPunct="0">
              <a:spcBef>
                <a:spcPts val="1200"/>
              </a:spcBef>
              <a:spcAft>
                <a:spcPct val="0"/>
              </a:spcAft>
              <a:buClr>
                <a:schemeClr val="tx2"/>
              </a:buClr>
              <a:buFont typeface="Wingdings 2" pitchFamily="18" charset="2"/>
              <a:buNone/>
              <a:tabLst>
                <a:tab pos="10517188" algn="r"/>
              </a:tabLst>
              <a:defRPr sz="1000" kern="1200">
                <a:solidFill>
                  <a:srgbClr val="8A8BA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tabLst/>
            </a:pPr>
            <a:r>
              <a:rPr lang="en-US"/>
              <a:t>Massachusetts Department of Elementary and Secondary Education</a:t>
            </a:r>
          </a:p>
        </p:txBody>
      </p:sp>
    </p:spTree>
    <p:extLst>
      <p:ext uri="{BB962C8B-B14F-4D97-AF65-F5344CB8AC3E}">
        <p14:creationId xmlns:p14="http://schemas.microsoft.com/office/powerpoint/2010/main" val="2218864344"/>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3" r:id="rId9"/>
    <p:sldLayoutId id="2147484065" r:id="rId10"/>
  </p:sldLayoutIdLst>
  <p:hf hdr="0" dt="0"/>
  <p:txStyles>
    <p:titleStyle>
      <a:lvl1pPr algn="l" rtl="0" eaLnBrk="0" fontAlgn="base" hangingPunct="0">
        <a:spcBef>
          <a:spcPct val="0"/>
        </a:spcBef>
        <a:spcAft>
          <a:spcPct val="0"/>
        </a:spcAft>
        <a:defRPr sz="3600" kern="1200">
          <a:solidFill>
            <a:schemeClr val="tx1"/>
          </a:solidFill>
          <a:latin typeface="+mj-lt"/>
          <a:ea typeface="MS PGothic" pitchFamily="34" charset="-128"/>
          <a:cs typeface="MS PGothic"/>
        </a:defRPr>
      </a:lvl1pPr>
      <a:lvl2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2pPr>
      <a:lvl3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3pPr>
      <a:lvl4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4pPr>
      <a:lvl5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5pPr>
      <a:lvl6pPr marL="457200" algn="l" rtl="0" eaLnBrk="1" fontAlgn="base" hangingPunct="1">
        <a:spcBef>
          <a:spcPct val="0"/>
        </a:spcBef>
        <a:spcAft>
          <a:spcPct val="0"/>
        </a:spcAft>
        <a:defRPr sz="4400">
          <a:solidFill>
            <a:schemeClr val="tx1"/>
          </a:solidFill>
          <a:latin typeface="Georgia" pitchFamily="18" charset="0"/>
        </a:defRPr>
      </a:lvl6pPr>
      <a:lvl7pPr marL="914400" algn="l" rtl="0" eaLnBrk="1" fontAlgn="base" hangingPunct="1">
        <a:spcBef>
          <a:spcPct val="0"/>
        </a:spcBef>
        <a:spcAft>
          <a:spcPct val="0"/>
        </a:spcAft>
        <a:defRPr sz="4400">
          <a:solidFill>
            <a:schemeClr val="tx1"/>
          </a:solidFill>
          <a:latin typeface="Georgia" pitchFamily="18" charset="0"/>
        </a:defRPr>
      </a:lvl7pPr>
      <a:lvl8pPr marL="1371600" algn="l" rtl="0" eaLnBrk="1" fontAlgn="base" hangingPunct="1">
        <a:spcBef>
          <a:spcPct val="0"/>
        </a:spcBef>
        <a:spcAft>
          <a:spcPct val="0"/>
        </a:spcAft>
        <a:defRPr sz="4400">
          <a:solidFill>
            <a:schemeClr val="tx1"/>
          </a:solidFill>
          <a:latin typeface="Georgia" pitchFamily="18" charset="0"/>
        </a:defRPr>
      </a:lvl8pPr>
      <a:lvl9pPr marL="1828800" algn="l" rtl="0" eaLnBrk="1" fontAlgn="base" hangingPunct="1">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ts val="1200"/>
        </a:spcBef>
        <a:spcAft>
          <a:spcPct val="0"/>
        </a:spcAft>
        <a:buClr>
          <a:schemeClr val="tx2"/>
        </a:buClr>
        <a:buFont typeface="Wingdings 2" pitchFamily="18" charset="2"/>
        <a:buChar char=""/>
        <a:defRPr sz="24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500" userDrawn="1">
          <p15:clr>
            <a:srgbClr val="F26B43"/>
          </p15:clr>
        </p15:guide>
        <p15:guide id="4" pos="7584" userDrawn="1">
          <p15:clr>
            <a:srgbClr val="F26B43"/>
          </p15:clr>
        </p15:guide>
        <p15:guide id="6" pos="7174" userDrawn="1">
          <p15:clr>
            <a:srgbClr val="F26B43"/>
          </p15:clr>
        </p15:guide>
        <p15:guide id="7" pos="506" userDrawn="1">
          <p15:clr>
            <a:srgbClr val="F26B43"/>
          </p15:clr>
        </p15:guide>
        <p15:guide id="8" pos="1462" userDrawn="1">
          <p15:clr>
            <a:srgbClr val="F26B43"/>
          </p15:clr>
        </p15:guide>
        <p15:guide id="9" orient="horz" pos="1025" userDrawn="1">
          <p15:clr>
            <a:srgbClr val="F26B43"/>
          </p15:clr>
        </p15:guide>
        <p15:guide id="10" orient="horz" pos="3853" userDrawn="1">
          <p15:clr>
            <a:srgbClr val="F26B43"/>
          </p15:clr>
        </p15:guide>
        <p15:guide id="11" orient="horz" pos="1878" userDrawn="1">
          <p15:clr>
            <a:srgbClr val="F26B43"/>
          </p15:clr>
        </p15:guide>
        <p15:guide id="12" orient="horz" pos="2863" userDrawn="1">
          <p15:clr>
            <a:srgbClr val="F26B43"/>
          </p15:clr>
        </p15:guide>
        <p15:guide id="13" orient="horz" pos="2328" userDrawn="1">
          <p15:clr>
            <a:srgbClr val="F26B43"/>
          </p15:clr>
        </p15:guide>
        <p15:guide id="14" orient="horz" pos="4152" userDrawn="1">
          <p15:clr>
            <a:srgbClr val="F26B43"/>
          </p15:clr>
        </p15:guide>
        <p15:guide id="15" pos="164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978306917"/>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3515078912"/>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4" imgW="6350000" imgH="6350000" progId="TCLayout.ActiveDocument.1">
                  <p:embed/>
                </p:oleObj>
              </mc:Choice>
              <mc:Fallback>
                <p:oleObj name="think-cell Slide" r:id="rId24" imgW="6350000" imgH="6350000" progId="TCLayout.ActiveDocument.1">
                  <p:embed/>
                  <p:pic>
                    <p:nvPicPr>
                      <p:cNvPr id="2" name="Object 1"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215979"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3169489" y="2440672"/>
            <a:ext cx="5853024"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p>
        </p:txBody>
      </p:sp>
      <p:sp>
        <p:nvSpPr>
          <p:cNvPr id="19" name="Title Placeholder 2"/>
          <p:cNvSpPr>
            <a:spLocks noGrp="1" noChangeArrowheads="1"/>
          </p:cNvSpPr>
          <p:nvPr>
            <p:ph type="title"/>
          </p:nvPr>
        </p:nvSpPr>
        <p:spPr bwMode="auto">
          <a:xfrm>
            <a:off x="162003" y="234864"/>
            <a:ext cx="11725484"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61984" y="15389"/>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a:solidFill>
                  <a:srgbClr val="808080"/>
                </a:solidFill>
                <a:latin typeface="Arial"/>
              </a:rPr>
              <a:t>TRACKER</a:t>
            </a:r>
          </a:p>
        </p:txBody>
      </p:sp>
      <p:sp>
        <p:nvSpPr>
          <p:cNvPr id="11" name="McK 3. Unit of measure" hidden="1"/>
          <p:cNvSpPr txBox="1">
            <a:spLocks noChangeArrowheads="1"/>
          </p:cNvSpPr>
          <p:nvPr/>
        </p:nvSpPr>
        <p:spPr bwMode="auto">
          <a:xfrm>
            <a:off x="161984" y="532898"/>
            <a:ext cx="630213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a:solidFill>
                  <a:srgbClr val="808080"/>
                </a:solidFill>
                <a:latin typeface="Arial"/>
              </a:rPr>
              <a:t>Unit of measure</a:t>
            </a:r>
          </a:p>
        </p:txBody>
      </p:sp>
      <p:grpSp>
        <p:nvGrpSpPr>
          <p:cNvPr id="6" name="McK Slide Elements" hidden="1"/>
          <p:cNvGrpSpPr/>
          <p:nvPr/>
        </p:nvGrpSpPr>
        <p:grpSpPr bwMode="auto">
          <a:xfrm>
            <a:off x="1857903" y="6159555"/>
            <a:ext cx="10029583"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8827" indent="-478827" defTabSz="912362">
                <a:tabLst>
                  <a:tab pos="490153" algn="l"/>
                  <a:tab pos="677804" algn="l"/>
                </a:tabLst>
              </a:pPr>
              <a:r>
                <a:rPr lang="en-US" sz="1000">
                  <a:solidFill>
                    <a:srgbClr val="000000"/>
                  </a:solidFill>
                  <a:latin typeface="Arial"/>
                </a:rPr>
                <a:t>Source: Source</a:t>
              </a:r>
            </a:p>
          </p:txBody>
        </p:sp>
      </p:grpSp>
      <p:grpSp>
        <p:nvGrpSpPr>
          <p:cNvPr id="15" name="ACET" hidden="1"/>
          <p:cNvGrpSpPr>
            <a:grpSpLocks/>
          </p:cNvGrpSpPr>
          <p:nvPr/>
        </p:nvGrpSpPr>
        <p:grpSpPr bwMode="auto">
          <a:xfrm>
            <a:off x="3169489" y="1859183"/>
            <a:ext cx="5853024"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a:solidFill>
                    <a:srgbClr val="000000"/>
                  </a:solidFill>
                  <a:latin typeface="Arial"/>
                </a:rPr>
                <a:t>Title</a:t>
              </a:r>
            </a:p>
            <a:p>
              <a:r>
                <a:rPr lang="en-US" sz="1600">
                  <a:solidFill>
                    <a:srgbClr val="808080"/>
                  </a:solidFill>
                  <a:latin typeface="Arial"/>
                </a:rPr>
                <a:t>Unit of measure</a:t>
              </a:r>
            </a:p>
          </p:txBody>
        </p:sp>
      </p:grpSp>
      <p:sp>
        <p:nvSpPr>
          <p:cNvPr id="20" name="SlideLogoText"/>
          <p:cNvSpPr>
            <a:spLocks noChangeArrowheads="1"/>
          </p:cNvSpPr>
          <p:nvPr>
            <p:custDataLst>
              <p:tags r:id="rId6"/>
            </p:custDataLst>
          </p:nvPr>
        </p:nvSpPr>
        <p:spPr bwMode="auto">
          <a:xfrm>
            <a:off x="8417672" y="6653306"/>
            <a:ext cx="2919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2362">
              <a:defRPr/>
            </a:pPr>
            <a:r>
              <a:rPr lang="en-US" sz="1000">
                <a:solidFill>
                  <a:srgbClr val="000000"/>
                </a:solidFill>
                <a:latin typeface="Arial"/>
                <a:cs typeface="Arial" charset="0"/>
              </a:rPr>
              <a:t>Confidential – for policy development purposes only</a:t>
            </a:r>
          </a:p>
        </p:txBody>
      </p:sp>
      <p:sp>
        <p:nvSpPr>
          <p:cNvPr id="21" name="SlideLogoSeparator"/>
          <p:cNvSpPr>
            <a:spLocks noChangeArrowheads="1"/>
          </p:cNvSpPr>
          <p:nvPr>
            <p:custDataLst>
              <p:tags r:id="rId7"/>
            </p:custDataLst>
          </p:nvPr>
        </p:nvSpPr>
        <p:spPr bwMode="auto">
          <a:xfrm>
            <a:off x="11477972" y="6623607"/>
            <a:ext cx="54523"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12362"/>
            <a:r>
              <a:rPr lang="en-US" sz="1200">
                <a:solidFill>
                  <a:srgbClr val="000000"/>
                </a:solidFill>
                <a:latin typeface="Arial"/>
              </a:rPr>
              <a:t>|</a:t>
            </a:r>
          </a:p>
        </p:txBody>
      </p:sp>
      <p:grpSp>
        <p:nvGrpSpPr>
          <p:cNvPr id="25" name="LegendBoxes" hidden="1"/>
          <p:cNvGrpSpPr>
            <a:grpSpLocks/>
          </p:cNvGrpSpPr>
          <p:nvPr/>
        </p:nvGrpSpPr>
        <p:grpSpPr bwMode="auto">
          <a:xfrm>
            <a:off x="10848613" y="296421"/>
            <a:ext cx="855277" cy="1013962"/>
            <a:chOff x="4936" y="176"/>
            <a:chExt cx="396" cy="626"/>
          </a:xfrm>
        </p:grpSpPr>
        <p:sp>
          <p:nvSpPr>
            <p:cNvPr id="26" name="Legend1"/>
            <p:cNvSpPr>
              <a:spLocks noChangeArrowheads="1"/>
            </p:cNvSpPr>
            <p:nvPr/>
          </p:nvSpPr>
          <p:spPr bwMode="auto">
            <a:xfrm>
              <a:off x="5096"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28" name="Legend2"/>
            <p:cNvSpPr>
              <a:spLocks noChangeArrowheads="1"/>
            </p:cNvSpPr>
            <p:nvPr/>
          </p:nvSpPr>
          <p:spPr bwMode="auto">
            <a:xfrm>
              <a:off x="5096" y="34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30" name="Legend3"/>
            <p:cNvSpPr>
              <a:spLocks noChangeArrowheads="1"/>
            </p:cNvSpPr>
            <p:nvPr/>
          </p:nvSpPr>
          <p:spPr bwMode="auto">
            <a:xfrm>
              <a:off x="5096" y="517"/>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32" name="Legend4"/>
            <p:cNvSpPr>
              <a:spLocks noChangeArrowheads="1"/>
            </p:cNvSpPr>
            <p:nvPr/>
          </p:nvSpPr>
          <p:spPr bwMode="auto">
            <a:xfrm>
              <a:off x="5096" y="688"/>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nvGrpSpPr>
          <p:cNvPr id="34" name="LegendLines" hidden="1"/>
          <p:cNvGrpSpPr>
            <a:grpSpLocks/>
          </p:cNvGrpSpPr>
          <p:nvPr/>
        </p:nvGrpSpPr>
        <p:grpSpPr bwMode="auto">
          <a:xfrm>
            <a:off x="10429630" y="296408"/>
            <a:ext cx="1274275" cy="741845"/>
            <a:chOff x="4750" y="176"/>
            <a:chExt cx="590" cy="458"/>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rgbClr val="000000"/>
                </a:solidFill>
                <a:latin typeface="Aria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rgbClr val="000000"/>
                </a:solidFill>
                <a:latin typeface="Aria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rgbClr val="000000"/>
                </a:solidFill>
                <a:latin typeface="Arial"/>
              </a:endParaRPr>
            </a:p>
          </p:txBody>
        </p:sp>
        <p:sp>
          <p:nvSpPr>
            <p:cNvPr id="38" name="Legend1"/>
            <p:cNvSpPr>
              <a:spLocks noChangeArrowheads="1"/>
            </p:cNvSpPr>
            <p:nvPr/>
          </p:nvSpPr>
          <p:spPr bwMode="auto">
            <a:xfrm>
              <a:off x="5104"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39" name="Legend2"/>
            <p:cNvSpPr>
              <a:spLocks noChangeArrowheads="1"/>
            </p:cNvSpPr>
            <p:nvPr/>
          </p:nvSpPr>
          <p:spPr bwMode="auto">
            <a:xfrm>
              <a:off x="5104" y="344"/>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40" name="Legend3"/>
            <p:cNvSpPr>
              <a:spLocks noChangeArrowheads="1"/>
            </p:cNvSpPr>
            <p:nvPr/>
          </p:nvSpPr>
          <p:spPr bwMode="auto">
            <a:xfrm>
              <a:off x="5104" y="520"/>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grpSp>
      <p:grpSp>
        <p:nvGrpSpPr>
          <p:cNvPr id="41" name="McKSticker" hidden="1"/>
          <p:cNvGrpSpPr/>
          <p:nvPr/>
        </p:nvGrpSpPr>
        <p:grpSpPr bwMode="auto">
          <a:xfrm>
            <a:off x="10820596" y="296407"/>
            <a:ext cx="1066895" cy="212366"/>
            <a:chOff x="7956580" y="285750"/>
            <a:chExt cx="784195" cy="208138"/>
          </a:xfrm>
        </p:grpSpPr>
        <p:sp>
          <p:nvSpPr>
            <p:cNvPr id="42" name="StickerRectangle"/>
            <p:cNvSpPr>
              <a:spLocks noChangeArrowheads="1"/>
            </p:cNvSpPr>
            <p:nvPr/>
          </p:nvSpPr>
          <p:spPr bwMode="auto">
            <a:xfrm>
              <a:off x="7956580" y="285750"/>
              <a:ext cx="784195" cy="2081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2362">
                <a:buClr>
                  <a:srgbClr val="002960"/>
                </a:buClr>
              </a:pPr>
              <a:r>
                <a:rPr lang="en-US" sz="1200">
                  <a:solidFill>
                    <a:srgbClr val="808080"/>
                  </a:solidFill>
                  <a:latin typeface="Arial"/>
                </a:rPr>
                <a:t>PRELIMINARY</a:t>
              </a:r>
            </a:p>
          </p:txBody>
        </p:sp>
        <p:cxnSp>
          <p:nvCxnSpPr>
            <p:cNvPr id="43" name="AutoShape 31"/>
            <p:cNvCxnSpPr>
              <a:cxnSpLocks noChangeShapeType="1"/>
              <a:stCxn id="42" idx="2"/>
              <a:endCxn id="42" idx="4"/>
            </p:cNvCxnSpPr>
            <p:nvPr/>
          </p:nvCxnSpPr>
          <p:spPr bwMode="auto">
            <a:xfrm>
              <a:off x="7956580" y="285750"/>
              <a:ext cx="0" cy="208138"/>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956580" y="493888"/>
              <a:ext cx="7841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10757688" y="296408"/>
            <a:ext cx="946031" cy="1333054"/>
            <a:chOff x="6655594" y="273840"/>
            <a:chExt cx="695358" cy="1306516"/>
          </a:xfrm>
        </p:grpSpPr>
        <p:grpSp>
          <p:nvGrpSpPr>
            <p:cNvPr id="46" name="MoonLegend1"/>
            <p:cNvGrpSpPr>
              <a:grpSpLocks noChangeAspect="1"/>
            </p:cNvGrpSpPr>
            <p:nvPr>
              <p:custDataLst>
                <p:tags r:id="rId9"/>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65"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nvGrpSpPr>
            <p:cNvPr id="47" name="MoonLegend2"/>
            <p:cNvGrpSpPr>
              <a:grpSpLocks noChangeAspect="1"/>
            </p:cNvGrpSpPr>
            <p:nvPr>
              <p:custDataLst>
                <p:tags r:id="rId10"/>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63" name="Arc 42"/>
              <p:cNvSpPr>
                <a:spLocks noChangeAspect="1"/>
              </p:cNvSpPr>
              <p:nvPr>
                <p:custDataLst>
                  <p:tags r:id="rId21"/>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nvGrpSpPr>
            <p:cNvPr id="48" name="MoonLegend4"/>
            <p:cNvGrpSpPr>
              <a:grpSpLocks noChangeAspect="1"/>
            </p:cNvGrpSpPr>
            <p:nvPr>
              <p:custDataLst>
                <p:tags r:id="rId11"/>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61"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nvGrpSpPr>
            <p:cNvPr id="49"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59"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sp>
          <p:nvSpPr>
            <p:cNvPr id="50" name="Legend1"/>
            <p:cNvSpPr>
              <a:spLocks noChangeArrowheads="1"/>
            </p:cNvSpPr>
            <p:nvPr/>
          </p:nvSpPr>
          <p:spPr bwMode="auto">
            <a:xfrm>
              <a:off x="6976269" y="286540"/>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51" name="Legend2"/>
            <p:cNvSpPr>
              <a:spLocks noChangeArrowheads="1"/>
            </p:cNvSpPr>
            <p:nvPr/>
          </p:nvSpPr>
          <p:spPr bwMode="auto">
            <a:xfrm>
              <a:off x="6976269" y="561178"/>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52" name="Legend3"/>
            <p:cNvSpPr>
              <a:spLocks noChangeArrowheads="1"/>
            </p:cNvSpPr>
            <p:nvPr/>
          </p:nvSpPr>
          <p:spPr bwMode="auto">
            <a:xfrm>
              <a:off x="6976269" y="835817"/>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53" name="Legend4"/>
            <p:cNvSpPr>
              <a:spLocks noChangeArrowheads="1"/>
            </p:cNvSpPr>
            <p:nvPr/>
          </p:nvSpPr>
          <p:spPr bwMode="auto">
            <a:xfrm>
              <a:off x="6976269" y="1107280"/>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54" name="Legend5"/>
            <p:cNvSpPr>
              <a:spLocks noChangeArrowheads="1"/>
            </p:cNvSpPr>
            <p:nvPr/>
          </p:nvSpPr>
          <p:spPr bwMode="auto">
            <a:xfrm>
              <a:off x="6976269" y="1383505"/>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grpSp>
          <p:nvGrpSpPr>
            <p:cNvPr id="55" name="MoonLegend3"/>
            <p:cNvGrpSpPr>
              <a:grpSpLocks noChangeAspect="1"/>
            </p:cNvGrpSpPr>
            <p:nvPr>
              <p:custDataLst>
                <p:tags r:id="rId13"/>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57"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sp>
        <p:nvSpPr>
          <p:cNvPr id="67" name="SlideLogoText"/>
          <p:cNvSpPr>
            <a:spLocks noChangeArrowheads="1"/>
          </p:cNvSpPr>
          <p:nvPr userDrawn="1">
            <p:custDataLst>
              <p:tags r:id="rId8"/>
            </p:custDataLst>
          </p:nvPr>
        </p:nvSpPr>
        <p:spPr bwMode="auto">
          <a:xfrm>
            <a:off x="11744191" y="6653306"/>
            <a:ext cx="15709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fld id="{1B845CE2-52C6-D640-906F-6FEE9CFEE2EC}" type="slidenum">
              <a:rPr lang="en-US" sz="1000" smtClean="0">
                <a:solidFill>
                  <a:srgbClr val="000000"/>
                </a:solidFill>
              </a:rPr>
              <a:pPr/>
              <a:t>‹#›</a:t>
            </a:fld>
            <a:endParaRPr lang="en-US" sz="1000">
              <a:solidFill>
                <a:srgbClr val="000000"/>
              </a:solidFill>
            </a:endParaRPr>
          </a:p>
        </p:txBody>
      </p:sp>
    </p:spTree>
    <p:extLst>
      <p:ext uri="{BB962C8B-B14F-4D97-AF65-F5344CB8AC3E}">
        <p14:creationId xmlns:p14="http://schemas.microsoft.com/office/powerpoint/2010/main" val="2405967175"/>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Lst>
  <p:hf hdr="0" ftr="0"/>
  <p:txStyles>
    <p:titleStyle>
      <a:lvl1pPr algn="l" defTabSz="912362" rtl="0" eaLnBrk="1" fontAlgn="base" hangingPunct="1">
        <a:spcBef>
          <a:spcPct val="0"/>
        </a:spcBef>
        <a:spcAft>
          <a:spcPct val="0"/>
        </a:spcAft>
        <a:tabLst>
          <a:tab pos="275003" algn="l"/>
        </a:tabLst>
        <a:defRPr sz="1900" b="1" baseline="0">
          <a:solidFill>
            <a:schemeClr val="tx2"/>
          </a:solidFill>
          <a:latin typeface="+mj-lt"/>
          <a:ea typeface="+mj-ea"/>
          <a:cs typeface="+mj-cs"/>
        </a:defRPr>
      </a:lvl1pPr>
      <a:lvl2pPr algn="l" defTabSz="912362" rtl="0" eaLnBrk="1" fontAlgn="base" hangingPunct="1">
        <a:spcBef>
          <a:spcPct val="0"/>
        </a:spcBef>
        <a:spcAft>
          <a:spcPct val="0"/>
        </a:spcAft>
        <a:defRPr sz="1900" b="1">
          <a:solidFill>
            <a:schemeClr val="tx2"/>
          </a:solidFill>
          <a:latin typeface="Arial" charset="0"/>
        </a:defRPr>
      </a:lvl2pPr>
      <a:lvl3pPr algn="l" defTabSz="912362" rtl="0" eaLnBrk="1" fontAlgn="base" hangingPunct="1">
        <a:spcBef>
          <a:spcPct val="0"/>
        </a:spcBef>
        <a:spcAft>
          <a:spcPct val="0"/>
        </a:spcAft>
        <a:defRPr sz="1900" b="1">
          <a:solidFill>
            <a:schemeClr val="tx2"/>
          </a:solidFill>
          <a:latin typeface="Arial" charset="0"/>
        </a:defRPr>
      </a:lvl3pPr>
      <a:lvl4pPr algn="l" defTabSz="912362" rtl="0" eaLnBrk="1" fontAlgn="base" hangingPunct="1">
        <a:spcBef>
          <a:spcPct val="0"/>
        </a:spcBef>
        <a:spcAft>
          <a:spcPct val="0"/>
        </a:spcAft>
        <a:defRPr sz="1900" b="1">
          <a:solidFill>
            <a:schemeClr val="tx2"/>
          </a:solidFill>
          <a:latin typeface="Arial" charset="0"/>
        </a:defRPr>
      </a:lvl4pPr>
      <a:lvl5pPr algn="l" defTabSz="912362" rtl="0" eaLnBrk="1" fontAlgn="base" hangingPunct="1">
        <a:spcBef>
          <a:spcPct val="0"/>
        </a:spcBef>
        <a:spcAft>
          <a:spcPct val="0"/>
        </a:spcAft>
        <a:defRPr sz="1900" b="1">
          <a:solidFill>
            <a:schemeClr val="tx2"/>
          </a:solidFill>
          <a:latin typeface="Arial" charset="0"/>
        </a:defRPr>
      </a:lvl5pPr>
      <a:lvl6pPr marL="465881" algn="l" defTabSz="912362" rtl="0" eaLnBrk="1" fontAlgn="base" hangingPunct="1">
        <a:spcBef>
          <a:spcPct val="0"/>
        </a:spcBef>
        <a:spcAft>
          <a:spcPct val="0"/>
        </a:spcAft>
        <a:defRPr sz="1900" b="1">
          <a:solidFill>
            <a:schemeClr val="tx2"/>
          </a:solidFill>
          <a:latin typeface="Arial" charset="0"/>
        </a:defRPr>
      </a:lvl6pPr>
      <a:lvl7pPr marL="931779" algn="l" defTabSz="912362" rtl="0" eaLnBrk="1" fontAlgn="base" hangingPunct="1">
        <a:spcBef>
          <a:spcPct val="0"/>
        </a:spcBef>
        <a:spcAft>
          <a:spcPct val="0"/>
        </a:spcAft>
        <a:defRPr sz="1900" b="1">
          <a:solidFill>
            <a:schemeClr val="tx2"/>
          </a:solidFill>
          <a:latin typeface="Arial" charset="0"/>
        </a:defRPr>
      </a:lvl7pPr>
      <a:lvl8pPr marL="1397667" algn="l" defTabSz="912362" rtl="0" eaLnBrk="1" fontAlgn="base" hangingPunct="1">
        <a:spcBef>
          <a:spcPct val="0"/>
        </a:spcBef>
        <a:spcAft>
          <a:spcPct val="0"/>
        </a:spcAft>
        <a:defRPr sz="1900" b="1">
          <a:solidFill>
            <a:schemeClr val="tx2"/>
          </a:solidFill>
          <a:latin typeface="Arial" charset="0"/>
        </a:defRPr>
      </a:lvl8pPr>
      <a:lvl9pPr marL="1863550" algn="l" defTabSz="912362" rtl="0" eaLnBrk="1" fontAlgn="base" hangingPunct="1">
        <a:spcBef>
          <a:spcPct val="0"/>
        </a:spcBef>
        <a:spcAft>
          <a:spcPct val="0"/>
        </a:spcAft>
        <a:defRPr sz="1900" b="1">
          <a:solidFill>
            <a:schemeClr val="tx2"/>
          </a:solidFill>
          <a:latin typeface="Arial" charset="0"/>
        </a:defRPr>
      </a:lvl9pPr>
    </p:titleStyle>
    <p:bodyStyle>
      <a:lvl1pPr marL="0" indent="0" algn="l" defTabSz="912362"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356" indent="-195739" algn="l" defTabSz="912362"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5881" indent="-266916" algn="l" defTabSz="91236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039" indent="-158533" algn="l" defTabSz="91236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1779" rtl="0" eaLnBrk="1" latinLnBrk="0" hangingPunct="1">
        <a:defRPr sz="1800" kern="1200">
          <a:solidFill>
            <a:schemeClr val="tx1"/>
          </a:solidFill>
          <a:latin typeface="+mn-lt"/>
          <a:ea typeface="+mn-ea"/>
          <a:cs typeface="+mn-cs"/>
        </a:defRPr>
      </a:lvl1pPr>
      <a:lvl2pPr marL="465881" algn="l" defTabSz="931779" rtl="0" eaLnBrk="1" latinLnBrk="0" hangingPunct="1">
        <a:defRPr sz="1800" kern="1200">
          <a:solidFill>
            <a:schemeClr val="tx1"/>
          </a:solidFill>
          <a:latin typeface="+mn-lt"/>
          <a:ea typeface="+mn-ea"/>
          <a:cs typeface="+mn-cs"/>
        </a:defRPr>
      </a:lvl2pPr>
      <a:lvl3pPr marL="931779" algn="l" defTabSz="931779" rtl="0" eaLnBrk="1" latinLnBrk="0" hangingPunct="1">
        <a:defRPr sz="1800" kern="1200">
          <a:solidFill>
            <a:schemeClr val="tx1"/>
          </a:solidFill>
          <a:latin typeface="+mn-lt"/>
          <a:ea typeface="+mn-ea"/>
          <a:cs typeface="+mn-cs"/>
        </a:defRPr>
      </a:lvl3pPr>
      <a:lvl4pPr marL="1397667" algn="l" defTabSz="931779" rtl="0" eaLnBrk="1" latinLnBrk="0" hangingPunct="1">
        <a:defRPr sz="1800" kern="1200">
          <a:solidFill>
            <a:schemeClr val="tx1"/>
          </a:solidFill>
          <a:latin typeface="+mn-lt"/>
          <a:ea typeface="+mn-ea"/>
          <a:cs typeface="+mn-cs"/>
        </a:defRPr>
      </a:lvl4pPr>
      <a:lvl5pPr marL="1863550" algn="l" defTabSz="931779" rtl="0" eaLnBrk="1" latinLnBrk="0" hangingPunct="1">
        <a:defRPr sz="1800" kern="1200">
          <a:solidFill>
            <a:schemeClr val="tx1"/>
          </a:solidFill>
          <a:latin typeface="+mn-lt"/>
          <a:ea typeface="+mn-ea"/>
          <a:cs typeface="+mn-cs"/>
        </a:defRPr>
      </a:lvl5pPr>
      <a:lvl6pPr marL="2329441" algn="l" defTabSz="931779" rtl="0" eaLnBrk="1" latinLnBrk="0" hangingPunct="1">
        <a:defRPr sz="1800" kern="1200">
          <a:solidFill>
            <a:schemeClr val="tx1"/>
          </a:solidFill>
          <a:latin typeface="+mn-lt"/>
          <a:ea typeface="+mn-ea"/>
          <a:cs typeface="+mn-cs"/>
        </a:defRPr>
      </a:lvl6pPr>
      <a:lvl7pPr marL="2795329" algn="l" defTabSz="931779" rtl="0" eaLnBrk="1" latinLnBrk="0" hangingPunct="1">
        <a:defRPr sz="1800" kern="1200">
          <a:solidFill>
            <a:schemeClr val="tx1"/>
          </a:solidFill>
          <a:latin typeface="+mn-lt"/>
          <a:ea typeface="+mn-ea"/>
          <a:cs typeface="+mn-cs"/>
        </a:defRPr>
      </a:lvl7pPr>
      <a:lvl8pPr marL="3261215" algn="l" defTabSz="931779" rtl="0" eaLnBrk="1" latinLnBrk="0" hangingPunct="1">
        <a:defRPr sz="1800" kern="1200">
          <a:solidFill>
            <a:schemeClr val="tx1"/>
          </a:solidFill>
          <a:latin typeface="+mn-lt"/>
          <a:ea typeface="+mn-ea"/>
          <a:cs typeface="+mn-cs"/>
        </a:defRPr>
      </a:lvl8pPr>
      <a:lvl9pPr marL="3727105" algn="l" defTabSz="93177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304800" y="621742"/>
            <a:ext cx="10363200" cy="0"/>
          </a:xfrm>
          <a:prstGeom prst="line">
            <a:avLst/>
          </a:prstGeom>
          <a:ln w="12700">
            <a:solidFill>
              <a:srgbClr val="000099"/>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304800" y="1160544"/>
            <a:ext cx="11582400" cy="0"/>
          </a:xfrm>
          <a:prstGeom prst="line">
            <a:avLst/>
          </a:prstGeom>
          <a:ln w="9525">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304800" y="6440441"/>
            <a:ext cx="11582400" cy="0"/>
          </a:xfrm>
          <a:prstGeom prst="line">
            <a:avLst/>
          </a:prstGeom>
          <a:ln w="9525">
            <a:solidFill>
              <a:srgbClr val="00B0F0"/>
            </a:solidFill>
            <a:miter lim="800000"/>
          </a:ln>
        </p:spPr>
        <p:style>
          <a:lnRef idx="1">
            <a:schemeClr val="accent1"/>
          </a:lnRef>
          <a:fillRef idx="0">
            <a:schemeClr val="accent1"/>
          </a:fillRef>
          <a:effectRef idx="0">
            <a:schemeClr val="accent1"/>
          </a:effectRef>
          <a:fontRef idx="minor">
            <a:schemeClr val="tx1"/>
          </a:fontRef>
        </p:style>
      </p:cxnSp>
      <p:sp>
        <p:nvSpPr>
          <p:cNvPr id="21" name="Date Placeholder 3"/>
          <p:cNvSpPr txBox="1">
            <a:spLocks/>
          </p:cNvSpPr>
          <p:nvPr userDrawn="1"/>
        </p:nvSpPr>
        <p:spPr>
          <a:xfrm>
            <a:off x="9448800" y="6613161"/>
            <a:ext cx="24384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r>
              <a:rPr lang="en-US" sz="800" baseline="0"/>
              <a:t>Slide </a:t>
            </a:r>
            <a:fld id="{E751E243-682E-4759-A099-4AE9768A6066}" type="slidenum">
              <a:rPr lang="en-US" sz="800" baseline="0" smtClean="0"/>
              <a:t>‹#›</a:t>
            </a:fld>
            <a:endParaRPr lang="en-US" sz="800" baseline="0"/>
          </a:p>
        </p:txBody>
      </p:sp>
      <p:pic>
        <p:nvPicPr>
          <p:cNvPr id="7" name="Picture 6">
            <a:extLst>
              <a:ext uri="{FF2B5EF4-FFF2-40B4-BE49-F238E27FC236}">
                <a16:creationId xmlns:a16="http://schemas.microsoft.com/office/drawing/2014/main" id="{8019827A-7EB9-4071-964D-4399468DBF0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88776" y="161689"/>
            <a:ext cx="1303472" cy="729454"/>
          </a:xfrm>
          <a:prstGeom prst="rect">
            <a:avLst/>
          </a:prstGeom>
        </p:spPr>
      </p:pic>
      <p:sp>
        <p:nvSpPr>
          <p:cNvPr id="8" name="Date Placeholder 3">
            <a:extLst>
              <a:ext uri="{FF2B5EF4-FFF2-40B4-BE49-F238E27FC236}">
                <a16:creationId xmlns:a16="http://schemas.microsoft.com/office/drawing/2014/main" id="{35316466-D93D-4678-AB3B-332D6D6566A6}"/>
              </a:ext>
            </a:extLst>
          </p:cNvPr>
          <p:cNvSpPr txBox="1">
            <a:spLocks/>
          </p:cNvSpPr>
          <p:nvPr userDrawn="1"/>
        </p:nvSpPr>
        <p:spPr>
          <a:xfrm>
            <a:off x="-4632960" y="6601078"/>
            <a:ext cx="121920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sz="800" i="1" baseline="0"/>
              <a:t>Confidential – Policy in Development</a:t>
            </a:r>
          </a:p>
        </p:txBody>
      </p:sp>
    </p:spTree>
    <p:extLst>
      <p:ext uri="{BB962C8B-B14F-4D97-AF65-F5344CB8AC3E}">
        <p14:creationId xmlns:p14="http://schemas.microsoft.com/office/powerpoint/2010/main" val="2998633805"/>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576" indent="-228576"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02" indent="-233339"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303"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1929" indent="-233339"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030"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182" indent="-223814"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333" indent="-223814"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485" indent="-223814"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8637" indent="-223814"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5"/>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070962" y="6457888"/>
            <a:ext cx="835287"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63090932"/>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 id="2147484130" r:id="rId13"/>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1999" cy="6857997"/>
          </a:xfrm>
          <a:prstGeom prst="rect">
            <a:avLst/>
          </a:prstGeom>
        </p:spPr>
      </p:pic>
      <p:sp>
        <p:nvSpPr>
          <p:cNvPr id="2" name="Holder 2"/>
          <p:cNvSpPr>
            <a:spLocks noGrp="1"/>
          </p:cNvSpPr>
          <p:nvPr>
            <p:ph type="title"/>
          </p:nvPr>
        </p:nvSpPr>
        <p:spPr>
          <a:xfrm>
            <a:off x="829310" y="165988"/>
            <a:ext cx="10215244" cy="1301750"/>
          </a:xfrm>
          <a:prstGeom prst="rect">
            <a:avLst/>
          </a:prstGeom>
        </p:spPr>
        <p:txBody>
          <a:bodyPr wrap="square" lIns="0" tIns="0" rIns="0" bIns="0">
            <a:spAutoFit/>
          </a:bodyPr>
          <a:lstStyle>
            <a:lvl1pPr>
              <a:defRPr sz="4400" b="0" i="0">
                <a:solidFill>
                  <a:schemeClr val="bg1"/>
                </a:solidFill>
                <a:latin typeface="Calibri"/>
                <a:cs typeface="Calibri"/>
              </a:defRPr>
            </a:lvl1pPr>
          </a:lstStyle>
          <a:p>
            <a:endParaRPr/>
          </a:p>
        </p:txBody>
      </p:sp>
      <p:sp>
        <p:nvSpPr>
          <p:cNvPr id="3" name="Holder 3"/>
          <p:cNvSpPr>
            <a:spLocks noGrp="1"/>
          </p:cNvSpPr>
          <p:nvPr>
            <p:ph type="body" idx="1"/>
          </p:nvPr>
        </p:nvSpPr>
        <p:spPr>
          <a:xfrm>
            <a:off x="1032192" y="1804733"/>
            <a:ext cx="10076815" cy="4222115"/>
          </a:xfrm>
          <a:prstGeom prst="rect">
            <a:avLst/>
          </a:prstGeom>
        </p:spPr>
        <p:txBody>
          <a:bodyPr wrap="square" lIns="0" tIns="0" rIns="0" bIns="0">
            <a:spAutoFit/>
          </a:bodyPr>
          <a:lstStyle>
            <a:lvl1pPr>
              <a:defRPr sz="2400" b="1" i="0" u="heavy">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6/28/2024</a:t>
            </a:fld>
            <a:endParaRPr lang="en-US"/>
          </a:p>
        </p:txBody>
      </p:sp>
      <p:sp>
        <p:nvSpPr>
          <p:cNvPr id="6" name="Holder 6"/>
          <p:cNvSpPr>
            <a:spLocks noGrp="1"/>
          </p:cNvSpPr>
          <p:nvPr>
            <p:ph type="sldNum" sz="quarter" idx="7"/>
          </p:nvPr>
        </p:nvSpPr>
        <p:spPr>
          <a:xfrm>
            <a:off x="11473180" y="6466443"/>
            <a:ext cx="356870" cy="283209"/>
          </a:xfrm>
          <a:prstGeom prst="rect">
            <a:avLst/>
          </a:prstGeom>
        </p:spPr>
        <p:txBody>
          <a:bodyPr wrap="square" lIns="0" tIns="0" rIns="0" bIns="0">
            <a:spAutoFit/>
          </a:bodyPr>
          <a:lstStyle>
            <a:lvl1pPr>
              <a:defRPr sz="2000" b="1" i="0">
                <a:solidFill>
                  <a:srgbClr val="8396E7"/>
                </a:solidFill>
                <a:latin typeface="Calibri"/>
                <a:cs typeface="Calibri"/>
              </a:defRPr>
            </a:lvl1pPr>
          </a:lstStyle>
          <a:p>
            <a:pPr marL="104775">
              <a:lnSpc>
                <a:spcPts val="2020"/>
              </a:lnSpc>
            </a:pPr>
            <a:fld id="{81D60167-4931-47E6-BA6A-407CBD079E47}" type="slidenum">
              <a:rPr spc="-50" dirty="0"/>
              <a:t>‹#›</a:t>
            </a:fld>
            <a:endParaRPr spc="-50"/>
          </a:p>
        </p:txBody>
      </p:sp>
    </p:spTree>
    <p:extLst>
      <p:ext uri="{BB962C8B-B14F-4D97-AF65-F5344CB8AC3E}">
        <p14:creationId xmlns:p14="http://schemas.microsoft.com/office/powerpoint/2010/main" val="3273069391"/>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www.doe.mass.edu/sped/advisories/conditio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doe.mass.edu/sped/ImproveIEP/default.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3" Type="http://schemas.openxmlformats.org/officeDocument/2006/relationships/hyperlink" Target="https://www.doe.mass.edu/sped/ImproveIEP/iep-technical-guide.docx" TargetMode="External"/><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mailto:IDEAFiscal@mass.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rldefense.com/v3/__https:/mass.us14.list-manage.com/track/click?u=d8f37d1a90dacd97f207f0b4a&amp;id=c5734cb001&amp;e=a43ec8e201__;!!CPANwP4y!ThWvm-vFtyKpEWFqZRl632FrYXofYfhlNZ1N4KnFiBVAPxMvFa8Fu8EYUVZa_ZaZlB_Y09YY0Nk2M1dXO6rxbR3QKUrHJFoYsSo$&amp;utm_source=DA-SEPP+Monthly+Updates&amp;utm_campaign=12d1ec7024-EMAIL_CAMPAIGN_2024_03_26_05_45_COPY_02&amp;utm_medium=email&amp;utm_term=0_-8c11ccf972-%5BLIST_EMAIL_ID%5D" TargetMode="External"/><Relationship Id="rId2" Type="http://schemas.openxmlformats.org/officeDocument/2006/relationships/hyperlink" Target="https://www.mass.gov/forms/mcdhh-educational-interpreter-registr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title"/>
          </p:nvPr>
        </p:nvSpPr>
        <p:spPr>
          <a:xfrm>
            <a:off x="838200" y="730525"/>
            <a:ext cx="10515600" cy="2852737"/>
          </a:xfrm>
        </p:spPr>
        <p:txBody>
          <a:bodyPr anchor="b">
            <a:normAutofit/>
          </a:bodyPr>
          <a:lstStyle/>
          <a:p>
            <a:pPr algn="ctr"/>
            <a:r>
              <a:rPr lang="en-US" b="1" dirty="0"/>
              <a:t>Special Education Leaders Meeting</a:t>
            </a:r>
          </a:p>
        </p:txBody>
      </p:sp>
      <p:sp>
        <p:nvSpPr>
          <p:cNvPr id="3" name="Subtitle 2">
            <a:extLst>
              <a:ext uri="{FF2B5EF4-FFF2-40B4-BE49-F238E27FC236}">
                <a16:creationId xmlns:a16="http://schemas.microsoft.com/office/drawing/2014/main" id="{451FB839-A537-685A-EE8C-AF8C11F1A27D}"/>
              </a:ext>
            </a:extLst>
          </p:cNvPr>
          <p:cNvSpPr>
            <a:spLocks noGrp="1"/>
          </p:cNvSpPr>
          <p:nvPr>
            <p:ph type="body" idx="1"/>
          </p:nvPr>
        </p:nvSpPr>
        <p:spPr>
          <a:xfrm>
            <a:off x="838200" y="3712387"/>
            <a:ext cx="10515600" cy="1500187"/>
          </a:xfrm>
        </p:spPr>
        <p:txBody>
          <a:bodyPr vert="horz" lIns="91440" tIns="45720" rIns="91440" bIns="45720" rtlCol="0" anchor="t">
            <a:normAutofit/>
          </a:bodyPr>
          <a:lstStyle/>
          <a:p>
            <a:endParaRPr lang="en-US" b="1" dirty="0">
              <a:latin typeface="Arial"/>
              <a:cs typeface="Arial"/>
            </a:endParaRPr>
          </a:p>
          <a:p>
            <a:pPr algn="ctr"/>
            <a:r>
              <a:rPr lang="en-US" b="1" dirty="0">
                <a:latin typeface="Arial"/>
                <a:cs typeface="Arial"/>
              </a:rPr>
              <a:t>June 2024</a:t>
            </a:r>
            <a:endParaRPr lang="en-US" b="1" dirty="0"/>
          </a:p>
        </p:txBody>
      </p:sp>
    </p:spTree>
    <p:extLst>
      <p:ext uri="{BB962C8B-B14F-4D97-AF65-F5344CB8AC3E}">
        <p14:creationId xmlns:p14="http://schemas.microsoft.com/office/powerpoint/2010/main" val="347205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
                                        <p:tgtEl>
                                          <p:spTgt spid="3">
                                            <p:txEl>
                                              <p:pRg st="1" end="1"/>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D82B82-09EC-C863-12EE-44725ECA56C5}"/>
              </a:ext>
            </a:extLst>
          </p:cNvPr>
          <p:cNvSpPr>
            <a:spLocks noGrp="1"/>
          </p:cNvSpPr>
          <p:nvPr>
            <p:ph type="title"/>
          </p:nvPr>
        </p:nvSpPr>
        <p:spPr/>
        <p:txBody>
          <a:bodyPr>
            <a:normAutofit/>
          </a:bodyPr>
          <a:lstStyle/>
          <a:p>
            <a:pPr algn="ctr"/>
            <a:r>
              <a:rPr lang="en-US" sz="4400" b="1">
                <a:effectLst/>
                <a:latin typeface="Calibri"/>
                <a:ea typeface="Aptos" panose="020B0004020202020204" pitchFamily="34" charset="0"/>
                <a:cs typeface="Calibri"/>
              </a:rPr>
              <a:t>IDEA Part B Fund Codes 240 and 262</a:t>
            </a:r>
            <a:endParaRPr lang="en-US" b="1"/>
          </a:p>
        </p:txBody>
      </p:sp>
      <p:sp>
        <p:nvSpPr>
          <p:cNvPr id="2" name="Content Placeholder 1">
            <a:extLst>
              <a:ext uri="{FF2B5EF4-FFF2-40B4-BE49-F238E27FC236}">
                <a16:creationId xmlns:a16="http://schemas.microsoft.com/office/drawing/2014/main" id="{E9206672-5276-8FBF-A61B-2F00D655D5BF}"/>
              </a:ext>
            </a:extLst>
          </p:cNvPr>
          <p:cNvSpPr>
            <a:spLocks noGrp="1"/>
          </p:cNvSpPr>
          <p:nvPr>
            <p:ph idx="1"/>
          </p:nvPr>
        </p:nvSpPr>
        <p:spPr>
          <a:xfrm>
            <a:off x="838200" y="1890446"/>
            <a:ext cx="11018178" cy="4526500"/>
          </a:xfrm>
        </p:spPr>
        <p:txBody>
          <a:bodyPr vert="horz" lIns="91440" tIns="45720" rIns="91440" bIns="45720" rtlCol="0" anchor="t">
            <a:noAutofit/>
          </a:bodyPr>
          <a:lstStyle/>
          <a:p>
            <a:pPr marL="342900" indent="-342900">
              <a:lnSpc>
                <a:spcPct val="107000"/>
              </a:lnSpc>
              <a:spcBef>
                <a:spcPts val="0"/>
              </a:spcBef>
              <a:buFont typeface="+mj-lt"/>
              <a:buAutoNum type="arabicPeriod"/>
            </a:pPr>
            <a:r>
              <a:rPr lang="en-US" sz="2400" b="1" u="sng" kern="100" dirty="0">
                <a:solidFill>
                  <a:srgbClr val="3647B6"/>
                </a:solidFill>
                <a:effectLst/>
                <a:latin typeface="Aptos"/>
                <a:ea typeface="Aptos" panose="020B0004020202020204" pitchFamily="34" charset="0"/>
                <a:cs typeface="Segoe UI"/>
                <a:hlinkClick r:id="rId2">
                  <a:extLst>
                    <a:ext uri="{A12FA001-AC4F-418D-AE19-62706E023703}">
                      <ahyp:hlinkClr xmlns:ahyp="http://schemas.microsoft.com/office/drawing/2018/hyperlinkcolor" val="tx"/>
                    </a:ext>
                  </a:extLst>
                </a:hlinkClick>
              </a:rPr>
              <a:t>Conditions of Assistance: IDEA Part B Funding Certifications</a:t>
            </a:r>
            <a:r>
              <a:rPr lang="en-US" sz="2400" i="1" kern="100" dirty="0">
                <a:solidFill>
                  <a:srgbClr val="3647B6"/>
                </a:solidFill>
                <a:latin typeface="Aptos"/>
                <a:ea typeface="Aptos" panose="020B0004020202020204" pitchFamily="34" charset="0"/>
                <a:cs typeface="Segoe UI"/>
              </a:rPr>
              <a:t> </a:t>
            </a:r>
            <a:endParaRPr lang="en-US" sz="2400" kern="100" dirty="0">
              <a:solidFill>
                <a:srgbClr val="3647B6"/>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b="1" kern="100" dirty="0">
                <a:effectLst/>
                <a:latin typeface="Aptos"/>
                <a:ea typeface="Aptos" panose="020B0004020202020204" pitchFamily="34" charset="0"/>
                <a:cs typeface="Times New Roman"/>
              </a:rPr>
              <a:t>“General Education Program Act” (GEPA) Statement</a:t>
            </a:r>
            <a:r>
              <a:rPr lang="en-US" sz="2400" kern="100" dirty="0">
                <a:effectLst/>
                <a:latin typeface="Aptos"/>
                <a:ea typeface="Aptos" panose="020B0004020202020204" pitchFamily="34" charset="0"/>
                <a:cs typeface="Times New Roman"/>
              </a:rPr>
              <a:t>.</a:t>
            </a:r>
          </a:p>
          <a:p>
            <a:pPr marL="342900" indent="-342900">
              <a:lnSpc>
                <a:spcPct val="107000"/>
              </a:lnSpc>
              <a:spcBef>
                <a:spcPts val="0"/>
              </a:spcBef>
              <a:buFont typeface="+mj-lt"/>
              <a:buAutoNum type="arabicPeriod"/>
            </a:pPr>
            <a:r>
              <a:rPr lang="en-US" sz="2400" b="1" kern="100" dirty="0">
                <a:effectLst/>
                <a:latin typeface="Aptos"/>
                <a:ea typeface="Aptos" panose="020B0004020202020204" pitchFamily="34" charset="0"/>
                <a:cs typeface="Times New Roman"/>
              </a:rPr>
              <a:t>FY23 MOE Compliance</a:t>
            </a:r>
            <a:r>
              <a:rPr lang="en-US" sz="2400" b="1" kern="100" dirty="0">
                <a:latin typeface="Aptos"/>
                <a:ea typeface="Aptos" panose="020B0004020202020204" pitchFamily="34" charset="0"/>
                <a:cs typeface="Times New Roman"/>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b="1" kern="100" dirty="0">
                <a:effectLst/>
                <a:latin typeface="Aptos"/>
                <a:ea typeface="Aptos" panose="020B0004020202020204" pitchFamily="34" charset="0"/>
                <a:cs typeface="Times New Roman"/>
              </a:rPr>
              <a:t>Comprehensive Coordinated Early Intervention Services (CCEIS)</a:t>
            </a:r>
            <a:endParaRPr lang="en-US" sz="2400" kern="100" dirty="0">
              <a:effectLst/>
              <a:latin typeface="Aptos"/>
              <a:ea typeface="Aptos" panose="020B0004020202020204" pitchFamily="34" charset="0"/>
              <a:cs typeface="Times New Roman"/>
            </a:endParaRPr>
          </a:p>
          <a:p>
            <a:pPr marL="342900" marR="0" lvl="0" indent="-342900">
              <a:lnSpc>
                <a:spcPct val="107000"/>
              </a:lnSpc>
              <a:spcBef>
                <a:spcPts val="0"/>
              </a:spcBef>
              <a:spcAft>
                <a:spcPts val="0"/>
              </a:spcAft>
              <a:buFont typeface="+mj-lt"/>
              <a:buAutoNum type="arabicPeriod"/>
            </a:pPr>
            <a:r>
              <a:rPr lang="en-US" sz="2400" b="1" kern="100" dirty="0">
                <a:effectLst/>
                <a:latin typeface="Aptos"/>
                <a:ea typeface="Aptos" panose="020B0004020202020204" pitchFamily="34" charset="0"/>
                <a:cs typeface="Times New Roman"/>
              </a:rPr>
              <a:t>Making Money Matter (M</a:t>
            </a:r>
            <a:r>
              <a:rPr lang="en-US" sz="2400" b="1" kern="100" baseline="30000" dirty="0">
                <a:effectLst/>
                <a:latin typeface="Aptos"/>
                <a:ea typeface="Aptos" panose="020B0004020202020204" pitchFamily="34" charset="0"/>
                <a:cs typeface="Times New Roman"/>
              </a:rPr>
              <a:t>3</a:t>
            </a:r>
            <a:r>
              <a:rPr lang="en-US" sz="2400" b="1" kern="100" dirty="0">
                <a:effectLst/>
                <a:latin typeface="Aptos"/>
                <a:ea typeface="Aptos" panose="020B0004020202020204" pitchFamily="34" charset="0"/>
                <a:cs typeface="Times New Roman"/>
              </a:rPr>
              <a:t>)</a:t>
            </a:r>
            <a:endParaRPr lang="en-US" sz="2400" kern="100" dirty="0">
              <a:effectLst/>
              <a:latin typeface="Aptos"/>
              <a:ea typeface="Aptos" panose="020B0004020202020204" pitchFamily="34" charset="0"/>
              <a:cs typeface="Times New Roman"/>
            </a:endParaRPr>
          </a:p>
          <a:p>
            <a:pPr marL="342900" marR="0" lvl="0" indent="-342900">
              <a:lnSpc>
                <a:spcPct val="107000"/>
              </a:lnSpc>
              <a:spcBef>
                <a:spcPts val="0"/>
              </a:spcBef>
              <a:spcAft>
                <a:spcPts val="0"/>
              </a:spcAft>
              <a:buFont typeface="+mj-lt"/>
              <a:buAutoNum type="arabicPeriod"/>
            </a:pPr>
            <a:r>
              <a:rPr lang="en-US" sz="2400" b="1" kern="100" dirty="0">
                <a:solidFill>
                  <a:srgbClr val="000000"/>
                </a:solidFill>
                <a:effectLst/>
                <a:latin typeface="Aptos"/>
                <a:ea typeface="Calibri" panose="020F0502020204030204" pitchFamily="34" charset="0"/>
                <a:cs typeface="Times New Roman"/>
              </a:rPr>
              <a:t>Equitable Services</a:t>
            </a:r>
            <a:endParaRPr lang="en-US" sz="2400" b="1" kern="100" dirty="0">
              <a:latin typeface="Aptos"/>
              <a:ea typeface="Calibri" panose="020F0502020204030204" pitchFamily="34" charset="0"/>
              <a:cs typeface="Times New Roman"/>
            </a:endParaRPr>
          </a:p>
          <a:p>
            <a:pPr lvl="1">
              <a:lnSpc>
                <a:spcPct val="107000"/>
              </a:lnSpc>
              <a:spcBef>
                <a:spcPts val="0"/>
              </a:spcBef>
              <a:buFont typeface="Courier New" panose="02070309020205020404" pitchFamily="49" charset="0"/>
              <a:buChar char="o"/>
            </a:pPr>
            <a:r>
              <a:rPr lang="en-US" kern="100" dirty="0">
                <a:solidFill>
                  <a:srgbClr val="333333"/>
                </a:solidFill>
                <a:effectLst/>
                <a:latin typeface="Aptos"/>
                <a:ea typeface="Segoe UI" panose="020B0502040204020203" pitchFamily="34" charset="0"/>
                <a:cs typeface="Segoe UI"/>
              </a:rPr>
              <a:t>In the event an LEA asks to change the IDEA child counts after they are certified, the Department will ask for a written explanation of the changes, the written affirmation(s), and district IDEA Child Count Policies and Procedures.</a:t>
            </a:r>
            <a:endParaRPr lang="en-US" sz="2800" kern="100" dirty="0">
              <a:latin typeface="Aptos"/>
              <a:ea typeface="Segoe UI" panose="020B0502040204020203" pitchFamily="34" charset="0"/>
              <a:cs typeface="Segoe UI"/>
            </a:endParaRPr>
          </a:p>
          <a:p>
            <a:pPr lvl="1">
              <a:lnSpc>
                <a:spcPct val="107000"/>
              </a:lnSpc>
              <a:spcBef>
                <a:spcPts val="0"/>
              </a:spcBef>
              <a:buFont typeface="Courier New" panose="02070309020205020404" pitchFamily="49" charset="0"/>
              <a:buChar char="o"/>
            </a:pPr>
            <a:r>
              <a:rPr lang="en-US" sz="2400" dirty="0">
                <a:solidFill>
                  <a:srgbClr val="000000"/>
                </a:solidFill>
                <a:effectLst/>
                <a:latin typeface="Aptos"/>
                <a:ea typeface="Calibri" panose="020F0502020204030204" pitchFamily="34" charset="0"/>
                <a:cs typeface="Times New Roman"/>
              </a:rPr>
              <a:t>LEAs that have unexpended FY24 Resolution Funds will be required to provide information to the Department that may include a plan for expending funds and/or other documentation such as written affirmations.</a:t>
            </a:r>
            <a:endParaRPr lang="en-US" sz="2400" dirty="0">
              <a:effectLst/>
              <a:latin typeface="Aptos"/>
              <a:ea typeface="Calibri" panose="020F0502020204030204" pitchFamily="34" charset="0"/>
              <a:cs typeface="Times New Roman"/>
            </a:endParaRPr>
          </a:p>
        </p:txBody>
      </p:sp>
    </p:spTree>
    <p:extLst>
      <p:ext uri="{BB962C8B-B14F-4D97-AF65-F5344CB8AC3E}">
        <p14:creationId xmlns:p14="http://schemas.microsoft.com/office/powerpoint/2010/main" val="420437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B852B52-10D4-4D36-B9E9-B226811638F6}"/>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7400" kern="1200">
                <a:solidFill>
                  <a:srgbClr val="FFFFFF"/>
                </a:solidFill>
                <a:latin typeface="+mj-lt"/>
                <a:ea typeface="+mj-ea"/>
                <a:cs typeface="+mj-cs"/>
              </a:rPr>
              <a:t>General Supervision Update</a:t>
            </a:r>
          </a:p>
        </p:txBody>
      </p:sp>
      <p:cxnSp>
        <p:nvCxnSpPr>
          <p:cNvPr id="9" name="Straight Connector 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90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891677-45B7-08A0-012F-95FD5CDADF3B}"/>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a:t>Components of General Supervision</a:t>
            </a:r>
          </a:p>
        </p:txBody>
      </p:sp>
      <p:pic>
        <p:nvPicPr>
          <p:cNvPr id="1026" name="Picture 2" descr="Image of general supervision &quot;puzzle pieces.&quot; 8 pieces in total, interlocking, with the following words on each piece: fiscal management, integrated monitoring, sustaining compliance and improvement, implementation of policies and procedures, technical assistance and professional development, dispute resolution, data, and SPP/APR.">
            <a:extLst>
              <a:ext uri="{FF2B5EF4-FFF2-40B4-BE49-F238E27FC236}">
                <a16:creationId xmlns:a16="http://schemas.microsoft.com/office/drawing/2014/main" id="{08C1F2C0-48CB-47C3-B4C4-4BDB5EC87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6350"/>
            <a:ext cx="12517893"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909991B-4260-4E1C-960C-CF4E64E80F53}"/>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38653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C81C1-EAFC-46B4-98F9-11BD8CF6FBA9}"/>
              </a:ext>
            </a:extLst>
          </p:cNvPr>
          <p:cNvSpPr>
            <a:spLocks noGrp="1"/>
          </p:cNvSpPr>
          <p:nvPr>
            <p:ph type="title"/>
          </p:nvPr>
        </p:nvSpPr>
        <p:spPr/>
        <p:txBody>
          <a:bodyPr>
            <a:normAutofit fontScale="90000"/>
          </a:bodyPr>
          <a:lstStyle/>
          <a:p>
            <a:pPr algn="ctr"/>
            <a:r>
              <a:rPr lang="en-US" b="1" dirty="0"/>
              <a:t>2023-24 DESE/BSEA General Supervision Related Updates and Initiatives </a:t>
            </a:r>
          </a:p>
        </p:txBody>
      </p:sp>
      <p:graphicFrame>
        <p:nvGraphicFramePr>
          <p:cNvPr id="4" name="Content Placeholder 3" descr="List of general supervision related updates and initiatives: conditions for assistance, data protocols, dispute resolution and mediation procedures, fiscal monitoring procedures, LEA determinations, OASES procedures, policies and procedure manual, PRS procedures, PSM procedures, and technical assistance">
            <a:extLst>
              <a:ext uri="{FF2B5EF4-FFF2-40B4-BE49-F238E27FC236}">
                <a16:creationId xmlns:a16="http://schemas.microsoft.com/office/drawing/2014/main" id="{5643A515-9B0C-4D6B-8161-2B2D2991F105}"/>
              </a:ext>
            </a:extLst>
          </p:cNvPr>
          <p:cNvGraphicFramePr>
            <a:graphicFrameLocks noGrp="1"/>
          </p:cNvGraphicFramePr>
          <p:nvPr>
            <p:ph idx="1"/>
            <p:extLst>
              <p:ext uri="{D42A27DB-BD31-4B8C-83A1-F6EECF244321}">
                <p14:modId xmlns:p14="http://schemas.microsoft.com/office/powerpoint/2010/main" val="4085387905"/>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025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584974-A147-58EC-58E1-D51C46B6DF99}"/>
              </a:ext>
            </a:extLst>
          </p:cNvPr>
          <p:cNvSpPr>
            <a:spLocks noGrp="1"/>
          </p:cNvSpPr>
          <p:nvPr>
            <p:ph type="title"/>
          </p:nvPr>
        </p:nvSpPr>
        <p:spPr/>
        <p:txBody>
          <a:bodyPr/>
          <a:lstStyle/>
          <a:p>
            <a:pPr algn="ctr"/>
            <a:r>
              <a:rPr lang="en-US" b="1" dirty="0"/>
              <a:t>Preview for 2024-2025</a:t>
            </a:r>
          </a:p>
        </p:txBody>
      </p:sp>
      <p:sp>
        <p:nvSpPr>
          <p:cNvPr id="2" name="Content Placeholder 1">
            <a:extLst>
              <a:ext uri="{FF2B5EF4-FFF2-40B4-BE49-F238E27FC236}">
                <a16:creationId xmlns:a16="http://schemas.microsoft.com/office/drawing/2014/main" id="{1514093A-586A-1861-2682-A0391E199D5F}"/>
              </a:ext>
            </a:extLst>
          </p:cNvPr>
          <p:cNvSpPr>
            <a:spLocks noGrp="1"/>
          </p:cNvSpPr>
          <p:nvPr>
            <p:ph idx="1"/>
          </p:nvPr>
        </p:nvSpPr>
        <p:spPr>
          <a:xfrm>
            <a:off x="838200" y="2086984"/>
            <a:ext cx="10515600" cy="4405890"/>
          </a:xfrm>
        </p:spPr>
        <p:txBody>
          <a:bodyPr>
            <a:normAutofit fontScale="92500" lnSpcReduction="20000"/>
          </a:bodyPr>
          <a:lstStyle/>
          <a:p>
            <a:pPr marL="0" indent="0">
              <a:buNone/>
            </a:pPr>
            <a:r>
              <a:rPr lang="en-US" sz="3000" b="1" dirty="0">
                <a:latin typeface="+mn-lt"/>
              </a:rPr>
              <a:t>Follow-Up from 2023-2024</a:t>
            </a:r>
          </a:p>
          <a:p>
            <a:r>
              <a:rPr lang="en-US" sz="3000" dirty="0">
                <a:latin typeface="+mn-lt"/>
              </a:rPr>
              <a:t>OASES Procedures</a:t>
            </a:r>
          </a:p>
          <a:p>
            <a:r>
              <a:rPr lang="en-US" sz="3000" dirty="0">
                <a:latin typeface="+mn-lt"/>
              </a:rPr>
              <a:t>BSEA Dispute Resolution and Mediation Procedures</a:t>
            </a:r>
          </a:p>
          <a:p>
            <a:r>
              <a:rPr lang="en-US" sz="3000" dirty="0">
                <a:latin typeface="+mn-lt"/>
              </a:rPr>
              <a:t>LEA Determinations</a:t>
            </a:r>
          </a:p>
          <a:p>
            <a:r>
              <a:rPr lang="en-US" sz="3000" dirty="0">
                <a:latin typeface="+mn-lt"/>
              </a:rPr>
              <a:t>Technical Assistance</a:t>
            </a:r>
          </a:p>
          <a:p>
            <a:endParaRPr lang="en-US" sz="3000" dirty="0">
              <a:latin typeface="+mn-lt"/>
            </a:endParaRPr>
          </a:p>
          <a:p>
            <a:pPr marL="0" indent="0">
              <a:buNone/>
            </a:pPr>
            <a:r>
              <a:rPr lang="en-US" sz="3000" b="1" dirty="0">
                <a:latin typeface="+mn-lt"/>
              </a:rPr>
              <a:t>New for 2024-2025</a:t>
            </a:r>
          </a:p>
          <a:p>
            <a:r>
              <a:rPr lang="en-US" sz="3000" dirty="0">
                <a:latin typeface="+mn-lt"/>
              </a:rPr>
              <a:t>Fiscal Monitoring Procedures</a:t>
            </a:r>
          </a:p>
          <a:p>
            <a:r>
              <a:rPr lang="en-US" sz="3000" dirty="0">
                <a:latin typeface="+mn-lt"/>
              </a:rPr>
              <a:t>Data Protocols</a:t>
            </a:r>
          </a:p>
          <a:p>
            <a:r>
              <a:rPr lang="en-US" sz="3000" dirty="0">
                <a:latin typeface="+mn-lt"/>
              </a:rPr>
              <a:t>Policies and Procedures Manual</a:t>
            </a:r>
          </a:p>
          <a:p>
            <a:endParaRPr lang="en-US" dirty="0">
              <a:latin typeface="Calibri Light" panose="020F0302020204030204"/>
            </a:endParaRPr>
          </a:p>
          <a:p>
            <a:endParaRPr lang="en-US" dirty="0"/>
          </a:p>
          <a:p>
            <a:endParaRPr lang="en-US" dirty="0"/>
          </a:p>
          <a:p>
            <a:endParaRPr lang="en-US" dirty="0">
              <a:latin typeface="Calibri Light" panose="020F0302020204030204"/>
            </a:endParaRPr>
          </a:p>
          <a:p>
            <a:endParaRPr lang="en-US" dirty="0"/>
          </a:p>
        </p:txBody>
      </p:sp>
    </p:spTree>
    <p:extLst>
      <p:ext uri="{BB962C8B-B14F-4D97-AF65-F5344CB8AC3E}">
        <p14:creationId xmlns:p14="http://schemas.microsoft.com/office/powerpoint/2010/main" val="1303559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8000" kern="1200">
                <a:solidFill>
                  <a:srgbClr val="FFFFFF"/>
                </a:solidFill>
                <a:latin typeface="+mj-lt"/>
                <a:ea typeface="+mj-ea"/>
                <a:cs typeface="+mj-cs"/>
              </a:rPr>
              <a:t>New IEP Update</a:t>
            </a:r>
          </a:p>
        </p:txBody>
      </p:sp>
      <p:cxnSp>
        <p:nvCxnSpPr>
          <p:cNvPr id="9" name="Straight Connector 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87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CBC076-3AE1-12BF-2FAB-F4770A3E917B}"/>
              </a:ext>
            </a:extLst>
          </p:cNvPr>
          <p:cNvSpPr>
            <a:spLocks noGrp="1"/>
          </p:cNvSpPr>
          <p:nvPr>
            <p:ph type="title"/>
          </p:nvPr>
        </p:nvSpPr>
        <p:spPr/>
        <p:txBody>
          <a:bodyPr/>
          <a:lstStyle/>
          <a:p>
            <a:pPr algn="ctr"/>
            <a:r>
              <a:rPr lang="en-US" b="1" dirty="0">
                <a:hlinkClick r:id="rId2">
                  <a:extLst>
                    <a:ext uri="{A12FA001-AC4F-418D-AE19-62706E023703}">
                      <ahyp:hlinkClr xmlns:ahyp="http://schemas.microsoft.com/office/drawing/2018/hyperlinkcolor" val="tx"/>
                    </a:ext>
                  </a:extLst>
                </a:hlinkClick>
              </a:rPr>
              <a:t>New IEP Resources</a:t>
            </a:r>
            <a:endParaRPr lang="en-US" b="1" dirty="0"/>
          </a:p>
        </p:txBody>
      </p:sp>
      <p:sp>
        <p:nvSpPr>
          <p:cNvPr id="2" name="Content Placeholder 1">
            <a:extLst>
              <a:ext uri="{FF2B5EF4-FFF2-40B4-BE49-F238E27FC236}">
                <a16:creationId xmlns:a16="http://schemas.microsoft.com/office/drawing/2014/main" id="{75CB4489-C8D6-288D-F01C-20E38F73848B}"/>
              </a:ext>
            </a:extLst>
          </p:cNvPr>
          <p:cNvSpPr>
            <a:spLocks noGrp="1"/>
          </p:cNvSpPr>
          <p:nvPr>
            <p:ph idx="1"/>
          </p:nvPr>
        </p:nvSpPr>
        <p:spPr/>
        <p:txBody>
          <a:bodyPr vert="horz" lIns="91440" tIns="45720" rIns="91440" bIns="45720" rtlCol="0" anchor="t">
            <a:normAutofit fontScale="92500" lnSpcReduction="10000"/>
          </a:bodyPr>
          <a:lstStyle/>
          <a:p>
            <a:r>
              <a:rPr lang="en-US" sz="3200" kern="1200">
                <a:effectLst/>
                <a:latin typeface="+mn-lt"/>
                <a:ea typeface="+mn-ea"/>
                <a:cs typeface="+mn-cs"/>
              </a:rPr>
              <a:t>Supporting English Learners with Disabilities with the New Individualized Education Program (IEP): Quick Reference Guide</a:t>
            </a:r>
          </a:p>
          <a:p>
            <a:r>
              <a:rPr lang="en-US" sz="3200">
                <a:effectLst/>
                <a:latin typeface="+mn-lt"/>
                <a:ea typeface="Calibri" panose="020F0502020204030204" pitchFamily="34" charset="0"/>
                <a:cs typeface="Arial"/>
              </a:rPr>
              <a:t>Information for Parents</a:t>
            </a:r>
            <a:r>
              <a:rPr lang="en-US" sz="3200">
                <a:latin typeface="+mn-lt"/>
                <a:ea typeface="Calibri" panose="020F0502020204030204" pitchFamily="34" charset="0"/>
                <a:cs typeface="Arial"/>
              </a:rPr>
              <a:t> </a:t>
            </a:r>
            <a:r>
              <a:rPr lang="en-US" sz="3200">
                <a:effectLst/>
                <a:latin typeface="+mn-lt"/>
                <a:ea typeface="Calibri" panose="020F0502020204030204" pitchFamily="34" charset="0"/>
                <a:cs typeface="Arial"/>
              </a:rPr>
              <a:t>with</a:t>
            </a:r>
            <a:r>
              <a:rPr lang="en-US" sz="3200">
                <a:latin typeface="+mn-lt"/>
                <a:ea typeface="Calibri" panose="020F0502020204030204" pitchFamily="34" charset="0"/>
                <a:cs typeface="Arial"/>
              </a:rPr>
              <a:t> </a:t>
            </a:r>
            <a:r>
              <a:rPr lang="en-US" sz="3200">
                <a:effectLst/>
                <a:latin typeface="+mn-lt"/>
                <a:ea typeface="Calibri" panose="020F0502020204030204" pitchFamily="34" charset="0"/>
                <a:cs typeface="Arial"/>
              </a:rPr>
              <a:t>The New Individualized Education Program (IEP) Form: </a:t>
            </a:r>
            <a:r>
              <a:rPr lang="en-US" sz="3200" kern="100">
                <a:effectLst/>
                <a:latin typeface="+mn-lt"/>
                <a:ea typeface="Calibri" panose="020F0502020204030204" pitchFamily="34" charset="0"/>
                <a:cs typeface="Calibri"/>
              </a:rPr>
              <a:t>Quick Reference Guide</a:t>
            </a:r>
          </a:p>
          <a:p>
            <a:r>
              <a:rPr lang="en-US" sz="3200" kern="0">
                <a:effectLst/>
                <a:latin typeface="+mn-lt"/>
                <a:ea typeface="MS Gothic" panose="020B0609070205080204" pitchFamily="49" charset="-128"/>
                <a:cs typeface="Times New Roman" panose="02020603050405020304" pitchFamily="18" charset="0"/>
              </a:rPr>
              <a:t>Transition Planning with the New Individualized Education Program (IEP) Form: Quick Reference Guide</a:t>
            </a:r>
          </a:p>
          <a:p>
            <a:r>
              <a:rPr lang="en-US" sz="3200">
                <a:latin typeface="+mn-lt"/>
                <a:cs typeface="Arial"/>
              </a:rPr>
              <a:t>Discussion Questions to Get Ready for My Yearly IEP Meeting (Student Questionnaire)</a:t>
            </a:r>
          </a:p>
          <a:p>
            <a:r>
              <a:rPr lang="en-US" sz="3200" kern="1200">
                <a:effectLst/>
                <a:latin typeface="+mn-lt"/>
                <a:ea typeface="+mn-ea"/>
                <a:cs typeface="+mn-cs"/>
              </a:rPr>
              <a:t>Sample High School IEP</a:t>
            </a:r>
            <a:endParaRPr lang="en-US" sz="3200" kern="1200">
              <a:effectLst/>
              <a:latin typeface="+mn-lt"/>
              <a:cs typeface="Calibri"/>
            </a:endParaRPr>
          </a:p>
          <a:p>
            <a:endParaRPr lang="en-US"/>
          </a:p>
        </p:txBody>
      </p:sp>
    </p:spTree>
    <p:extLst>
      <p:ext uri="{BB962C8B-B14F-4D97-AF65-F5344CB8AC3E}">
        <p14:creationId xmlns:p14="http://schemas.microsoft.com/office/powerpoint/2010/main" val="3359053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Screenshot of Supporting English Learners with Disabilities with the New Individualized Education Program (IEP): &#10;Quick Reference Guide">
            <a:extLst>
              <a:ext uri="{FF2B5EF4-FFF2-40B4-BE49-F238E27FC236}">
                <a16:creationId xmlns:a16="http://schemas.microsoft.com/office/drawing/2014/main" id="{8C85FCC0-D9E4-BAB4-6094-78DDBFA9B888}"/>
              </a:ext>
            </a:extLst>
          </p:cNvPr>
          <p:cNvSpPr>
            <a:spLocks noGrp="1"/>
          </p:cNvSpPr>
          <p:nvPr>
            <p:ph type="title"/>
          </p:nvPr>
        </p:nvSpPr>
        <p:spPr/>
        <p:txBody>
          <a:bodyPr>
            <a:noAutofit/>
          </a:bodyPr>
          <a:lstStyle/>
          <a:p>
            <a:pPr algn="ctr"/>
            <a:r>
              <a:rPr lang="en-US" sz="3200" b="1" kern="1200" dirty="0">
                <a:effectLst/>
                <a:latin typeface="+mn-lt"/>
                <a:ea typeface="+mn-ea"/>
                <a:cs typeface="+mn-cs"/>
              </a:rPr>
              <a:t>Supporting English Learners with Disabilities with the New Individualized Education Program (IEP): </a:t>
            </a:r>
            <a:br>
              <a:rPr lang="en-US" sz="3200" b="1" kern="1200" dirty="0">
                <a:effectLst/>
                <a:latin typeface="+mn-lt"/>
                <a:ea typeface="+mn-ea"/>
                <a:cs typeface="+mn-cs"/>
              </a:rPr>
            </a:br>
            <a:r>
              <a:rPr lang="en-US" sz="3200" b="1" kern="1200" dirty="0">
                <a:effectLst/>
                <a:latin typeface="+mn-lt"/>
                <a:ea typeface="+mn-ea"/>
                <a:cs typeface="+mn-cs"/>
              </a:rPr>
              <a:t>Quick Reference Guide</a:t>
            </a:r>
            <a:endParaRPr lang="en-US" sz="3200" dirty="0"/>
          </a:p>
        </p:txBody>
      </p:sp>
      <p:sp>
        <p:nvSpPr>
          <p:cNvPr id="2" name="Content Placeholder 1">
            <a:extLst>
              <a:ext uri="{FF2B5EF4-FFF2-40B4-BE49-F238E27FC236}">
                <a16:creationId xmlns:a16="http://schemas.microsoft.com/office/drawing/2014/main" id="{9B3814AC-5F22-645C-4014-AA13BAF90CC8}"/>
              </a:ext>
            </a:extLst>
          </p:cNvPr>
          <p:cNvSpPr>
            <a:spLocks noGrp="1"/>
          </p:cNvSpPr>
          <p:nvPr>
            <p:ph idx="1"/>
          </p:nvPr>
        </p:nvSpPr>
        <p:spPr/>
        <p:txBody>
          <a:bodyPr/>
          <a:lstStyle/>
          <a:p>
            <a:pPr marL="0" indent="0">
              <a:buNone/>
            </a:pPr>
            <a:r>
              <a:rPr lang="en-US" sz="1800">
                <a:solidFill>
                  <a:srgbClr val="000000"/>
                </a:solidFill>
                <a:latin typeface="Calibri" panose="020F0502020204030204" pitchFamily="34" charset="0"/>
                <a:ea typeface="MS Mincho" panose="02020609040205080304" pitchFamily="49" charset="-128"/>
                <a:cs typeface="Calibri" panose="020F0502020204030204" pitchFamily="34" charset="0"/>
              </a:rPr>
              <a:t>Discusses how each of the five focus areas and accompanying strategies and resources can improve the support and outcomes for English Learners with disabilities.  </a:t>
            </a:r>
          </a:p>
          <a:p>
            <a:pPr marL="0" indent="0">
              <a:buNone/>
            </a:pPr>
            <a:r>
              <a:rPr lang="en-US" sz="1800">
                <a:solidFill>
                  <a:srgbClr val="000000"/>
                </a:solidFill>
                <a:latin typeface="Calibri" panose="020F0502020204030204" pitchFamily="34" charset="0"/>
                <a:ea typeface="MS Mincho" panose="02020609040205080304" pitchFamily="49" charset="-128"/>
                <a:cs typeface="Calibri" panose="020F0502020204030204" pitchFamily="34" charset="0"/>
              </a:rPr>
              <a:t>Example: </a:t>
            </a:r>
            <a:r>
              <a:rPr lang="en-US" sz="1800" b="1">
                <a:solidFill>
                  <a:srgbClr val="326295"/>
                </a:solidFill>
                <a:effectLst/>
                <a:latin typeface="Calibri" panose="020F0502020204030204" pitchFamily="34" charset="0"/>
                <a:ea typeface="MS Gothic" panose="020B0609070205080204" pitchFamily="49" charset="-128"/>
                <a:cs typeface="Times New Roman" panose="02020603050405020304" pitchFamily="18" charset="0"/>
              </a:rPr>
              <a:t>Focus Area 1: Family and Student Voice </a:t>
            </a:r>
          </a:p>
          <a:p>
            <a:pPr marL="0" indent="0">
              <a:buNone/>
            </a:pPr>
            <a:endParaRPr lang="en-US" sz="180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endParaRPr lang="en-US" sz="180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endParaRPr lang="en-US" sz="180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endParaRPr lang="en-US" sz="1800">
              <a:solidFill>
                <a:srgbClr val="000000"/>
              </a:solidFill>
              <a:latin typeface="Calibri" panose="020F0502020204030204" pitchFamily="34" charset="0"/>
              <a:ea typeface="MS Mincho" panose="02020609040205080304" pitchFamily="49" charset="-128"/>
              <a:cs typeface="Calibri" panose="020F0502020204030204" pitchFamily="34" charset="0"/>
            </a:endParaRPr>
          </a:p>
          <a:p>
            <a:endParaRPr lang="en-US" sz="180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endParaRPr lang="en-US"/>
          </a:p>
        </p:txBody>
      </p:sp>
      <p:pic>
        <p:nvPicPr>
          <p:cNvPr id="5" name="Picture 4" descr="Screenshot from quick reference guide: &#10;&#10;Strategies for Educators: &#10;• Encourage all IEP Team members to get to know English learners with disabilities and their families, &#10;including their visions for post-school outcomes. &#10;• Maintain high expectations for the academic success of English learners with disabilities. &#10;• Use diverse texts representative of the culture, background, and interests of English learners with &#10;disabilities. &#10;• Learn more about what makes each student’s culture, language, and interests unique.&#10;• Learn how each student's culture and language are similar to or different from that of students who &#10;speak other languages or have different cultures.&#10;&#10;Resource Spotlight: &#10;• The Massachusetts Blueprint for English Learner Success includes a Quick Reference Guide on &#10;Classroom Level Effective Family Engagement. &#10;• DESE’s Better Together: Family School Partnership Fundamentals online training module explains how &#10;family-school partnership is everyone’s job. You can review this resource as part of the RLO or &#10;separately in a handout form. &#10;• DESE has information and resources on culturally and linguistically sustaining practices.">
            <a:extLst>
              <a:ext uri="{FF2B5EF4-FFF2-40B4-BE49-F238E27FC236}">
                <a16:creationId xmlns:a16="http://schemas.microsoft.com/office/drawing/2014/main" id="{00BD6ABB-8025-21F5-BE94-02ADA3531797}"/>
              </a:ext>
            </a:extLst>
          </p:cNvPr>
          <p:cNvPicPr>
            <a:picLocks noChangeAspect="1"/>
          </p:cNvPicPr>
          <p:nvPr/>
        </p:nvPicPr>
        <p:blipFill>
          <a:blip r:embed="rId3"/>
          <a:stretch>
            <a:fillRect/>
          </a:stretch>
        </p:blipFill>
        <p:spPr>
          <a:xfrm>
            <a:off x="2341418" y="3041073"/>
            <a:ext cx="7518400" cy="3818904"/>
          </a:xfrm>
          <a:prstGeom prst="rect">
            <a:avLst/>
          </a:prstGeom>
        </p:spPr>
      </p:pic>
    </p:spTree>
    <p:extLst>
      <p:ext uri="{BB962C8B-B14F-4D97-AF65-F5344CB8AC3E}">
        <p14:creationId xmlns:p14="http://schemas.microsoft.com/office/powerpoint/2010/main" val="129399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57901-C118-5182-DE70-2DD94E1F7F7C}"/>
              </a:ext>
            </a:extLst>
          </p:cNvPr>
          <p:cNvSpPr>
            <a:spLocks noGrp="1"/>
          </p:cNvSpPr>
          <p:nvPr>
            <p:ph type="title"/>
          </p:nvPr>
        </p:nvSpPr>
        <p:spPr>
          <a:xfrm>
            <a:off x="829310" y="165988"/>
            <a:ext cx="10215244" cy="1200329"/>
          </a:xfrm>
        </p:spPr>
        <p:txBody>
          <a:bodyPr/>
          <a:lstStyle/>
          <a:p>
            <a:pPr marL="0" marR="0" algn="ctr">
              <a:spcBef>
                <a:spcPts val="0"/>
              </a:spcBef>
              <a:spcAft>
                <a:spcPts val="0"/>
              </a:spcAft>
            </a:pPr>
            <a:r>
              <a:rPr lang="en-US" sz="1400" b="1" kern="100">
                <a:effectLst/>
                <a:latin typeface="Calibri" panose="020F0502020204030204" pitchFamily="34" charset="0"/>
                <a:ea typeface="Calibri" panose="020F0502020204030204" pitchFamily="34" charset="0"/>
                <a:cs typeface="Calibri" panose="020F0502020204030204" pitchFamily="34" charset="0"/>
              </a:rPr>
              <a:t>:</a:t>
            </a:r>
            <a:br>
              <a:rPr lang="en-US" sz="1400" kern="100">
                <a:effectLst/>
                <a:latin typeface="Calibri" panose="020F0502020204030204" pitchFamily="34" charset="0"/>
                <a:ea typeface="Calibri" panose="020F0502020204030204" pitchFamily="34" charset="0"/>
                <a:cs typeface="Arial" panose="020B0604020202020204" pitchFamily="34" charset="0"/>
              </a:rPr>
            </a:br>
            <a:r>
              <a:rPr lang="en-US" sz="3200" b="1">
                <a:effectLst/>
                <a:latin typeface="Calibri" panose="020F0502020204030204" pitchFamily="34" charset="0"/>
                <a:ea typeface="Calibri" panose="020F0502020204030204" pitchFamily="34" charset="0"/>
              </a:rPr>
              <a:t>What Parents </a:t>
            </a:r>
            <a:r>
              <a:rPr lang="en-US" sz="3200" b="1">
                <a:latin typeface="Calibri" panose="020F0502020204030204" pitchFamily="34" charset="0"/>
                <a:ea typeface="Calibri" panose="020F0502020204030204" pitchFamily="34" charset="0"/>
              </a:rPr>
              <a:t>Need to Know About</a:t>
            </a:r>
            <a:r>
              <a:rPr lang="en-US" sz="3200" b="1">
                <a:effectLst/>
                <a:latin typeface="Calibri" panose="020F0502020204030204" pitchFamily="34" charset="0"/>
                <a:ea typeface="Calibri" panose="020F0502020204030204" pitchFamily="34" charset="0"/>
              </a:rPr>
              <a:t> </a:t>
            </a:r>
            <a:r>
              <a:rPr lang="en-US" sz="3200" b="1">
                <a:latin typeface="Calibri" panose="020F0502020204030204" pitchFamily="34" charset="0"/>
                <a:ea typeface="Calibri" panose="020F0502020204030204" pitchFamily="34" charset="0"/>
              </a:rPr>
              <a:t>t</a:t>
            </a:r>
            <a:r>
              <a:rPr lang="en-US" sz="3200" b="1">
                <a:effectLst/>
                <a:latin typeface="Calibri" panose="020F0502020204030204" pitchFamily="34" charset="0"/>
                <a:ea typeface="Calibri" panose="020F0502020204030204" pitchFamily="34" charset="0"/>
              </a:rPr>
              <a:t>he New Individualized Education Program (IEP): </a:t>
            </a:r>
            <a:r>
              <a:rPr lang="en-US" sz="3200" b="1" kern="100">
                <a:effectLst/>
                <a:latin typeface="Calibri" panose="020F0502020204030204" pitchFamily="34" charset="0"/>
                <a:ea typeface="Calibri" panose="020F0502020204030204" pitchFamily="34" charset="0"/>
                <a:cs typeface="Calibri" panose="020F0502020204030204" pitchFamily="34" charset="0"/>
              </a:rPr>
              <a:t>Quick Reference Guide</a:t>
            </a:r>
            <a:endParaRPr lang="en-US" sz="3200"/>
          </a:p>
        </p:txBody>
      </p:sp>
      <p:sp>
        <p:nvSpPr>
          <p:cNvPr id="3" name="Text Placeholder 2">
            <a:extLst>
              <a:ext uri="{FF2B5EF4-FFF2-40B4-BE49-F238E27FC236}">
                <a16:creationId xmlns:a16="http://schemas.microsoft.com/office/drawing/2014/main" id="{ADF346C4-AC48-5D9E-3DBE-869798C6EF96}"/>
              </a:ext>
            </a:extLst>
          </p:cNvPr>
          <p:cNvSpPr>
            <a:spLocks noGrp="1"/>
          </p:cNvSpPr>
          <p:nvPr>
            <p:ph type="body" idx="1"/>
          </p:nvPr>
        </p:nvSpPr>
        <p:spPr>
          <a:xfrm>
            <a:off x="1032192" y="1804732"/>
            <a:ext cx="10076815" cy="4678204"/>
          </a:xfrm>
        </p:spPr>
        <p:txBody>
          <a:bodyPr wrap="square" lIns="0" tIns="0" rIns="0" bIns="0" anchor="t">
            <a:spAutoFit/>
          </a:bodyPr>
          <a:lstStyle/>
          <a:p>
            <a:pPr marL="0" marR="0">
              <a:spcBef>
                <a:spcPts val="0"/>
              </a:spcBef>
              <a:spcAft>
                <a:spcPts val="0"/>
              </a:spcAft>
            </a:pPr>
            <a:r>
              <a:rPr lang="en-US" sz="2000" i="1" kern="10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This Quick </a:t>
            </a:r>
            <a:r>
              <a:rPr lang="en-US" sz="2000" i="1" kern="1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R</a:t>
            </a:r>
            <a:r>
              <a:rPr lang="en-US" sz="2000" i="1" kern="10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eference </a:t>
            </a:r>
            <a:r>
              <a:rPr lang="en-US" sz="2000" i="1" kern="1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G</a:t>
            </a:r>
            <a:r>
              <a:rPr lang="en-US" sz="2000" i="1" kern="10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uide shares ways to:</a:t>
            </a:r>
            <a:endParaRPr lang="en-US" sz="2000" i="1" kern="10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2000" kern="100">
                <a:effectLst/>
                <a:latin typeface="Calibri" panose="020F0502020204030204" pitchFamily="34" charset="0"/>
                <a:ea typeface="Calibri" panose="020F0502020204030204" pitchFamily="34" charset="0"/>
                <a:cs typeface="Calibri" panose="020F0502020204030204" pitchFamily="34" charset="0"/>
              </a:rPr>
              <a:t>Prepare for IEP meetings, </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2000" kern="100">
                <a:effectLst/>
                <a:latin typeface="Calibri" panose="020F0502020204030204" pitchFamily="34" charset="0"/>
                <a:ea typeface="Calibri" panose="020F0502020204030204" pitchFamily="34" charset="0"/>
                <a:cs typeface="Calibri" panose="020F0502020204030204" pitchFamily="34" charset="0"/>
              </a:rPr>
              <a:t>Collaborate with school professionals to use the new form during IEP meetings, and </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2000" kern="100">
                <a:effectLst/>
                <a:latin typeface="Calibri" panose="020F0502020204030204" pitchFamily="34" charset="0"/>
                <a:ea typeface="Calibri" panose="020F0502020204030204" pitchFamily="34" charset="0"/>
                <a:cs typeface="Calibri" panose="020F0502020204030204" pitchFamily="34" charset="0"/>
              </a:rPr>
              <a:t>Partner with school professionals throughout the year to put the IEP into action. </a:t>
            </a:r>
          </a:p>
          <a:p>
            <a:pPr marR="0" lvl="1">
              <a:spcBef>
                <a:spcPts val="0"/>
              </a:spcBef>
              <a:spcAft>
                <a:spcPts val="0"/>
              </a:spcAft>
            </a:pPr>
            <a:endParaRPr lang="en-US" sz="2000" i="1" kern="100">
              <a:latin typeface="Calibri" panose="020F0502020204030204" pitchFamily="34" charset="0"/>
              <a:cs typeface="Calibri" panose="020F0502020204030204" pitchFamily="34" charset="0"/>
            </a:endParaRPr>
          </a:p>
          <a:p>
            <a:pPr lvl="1"/>
            <a:r>
              <a:rPr lang="en-US" sz="2000" i="1" kern="100">
                <a:latin typeface="Calibri"/>
                <a:cs typeface="Arial"/>
              </a:rPr>
              <a:t>It provides helpful tips for Before, During, and After the meeting with helpful resources for: </a:t>
            </a:r>
          </a:p>
          <a:p>
            <a:pPr marR="0" lvl="1">
              <a:spcBef>
                <a:spcPts val="0"/>
              </a:spcBef>
              <a:spcAft>
                <a:spcPts val="0"/>
              </a:spcAft>
            </a:pPr>
            <a:endParaRPr lang="en-US" sz="2000" kern="100">
              <a:latin typeface="Calibri" panose="020F0502020204030204" pitchFamily="34" charset="0"/>
              <a:cs typeface="Arial" panose="020B0604020202020204" pitchFamily="34" charset="0"/>
            </a:endParaRPr>
          </a:p>
          <a:p>
            <a:pPr lvl="1"/>
            <a:r>
              <a:rPr lang="en-US" sz="2000" b="1">
                <a:effectLst/>
                <a:latin typeface="Calibri" panose="020F0502020204030204" pitchFamily="34" charset="0"/>
                <a:ea typeface="Calibri" panose="020F0502020204030204" pitchFamily="34" charset="0"/>
                <a:cs typeface="Calibri" panose="020F0502020204030204" pitchFamily="34" charset="0"/>
              </a:rPr>
              <a:t>1. </a:t>
            </a:r>
            <a:r>
              <a:rPr lang="en-US" sz="2000">
                <a:effectLst/>
                <a:latin typeface="Calibri" panose="020F0502020204030204" pitchFamily="34" charset="0"/>
                <a:ea typeface="Calibri" panose="020F0502020204030204" pitchFamily="34" charset="0"/>
                <a:cs typeface="Calibri" panose="020F0502020204030204" pitchFamily="34" charset="0"/>
              </a:rPr>
              <a:t>Student Participation</a:t>
            </a:r>
            <a:endParaRPr lang="en-US" sz="2000">
              <a:latin typeface="Calibri" panose="020F0502020204030204" pitchFamily="34" charset="0"/>
              <a:ea typeface="Calibri" panose="020F0502020204030204" pitchFamily="34" charset="0"/>
              <a:cs typeface="Calibri" panose="020F0502020204030204" pitchFamily="34" charset="0"/>
            </a:endParaRPr>
          </a:p>
          <a:p>
            <a:pPr lvl="1"/>
            <a:r>
              <a:rPr lang="en-US" sz="2000" b="1">
                <a:effectLst/>
                <a:latin typeface="Calibri" panose="020F0502020204030204" pitchFamily="34" charset="0"/>
                <a:ea typeface="Calibri" panose="020F0502020204030204" pitchFamily="34" charset="0"/>
                <a:cs typeface="Calibri" panose="020F0502020204030204" pitchFamily="34" charset="0"/>
              </a:rPr>
              <a:t>2. </a:t>
            </a:r>
            <a:r>
              <a:rPr lang="en-US" sz="2000">
                <a:effectLst/>
                <a:latin typeface="Calibri" panose="020F0502020204030204" pitchFamily="34" charset="0"/>
                <a:ea typeface="Calibri" panose="020F0502020204030204" pitchFamily="34" charset="0"/>
                <a:cs typeface="Calibri" panose="020F0502020204030204" pitchFamily="34" charset="0"/>
              </a:rPr>
              <a:t>The new IEP </a:t>
            </a:r>
            <a:r>
              <a:rPr lang="en-US" sz="2000">
                <a:latin typeface="Calibri" panose="020F0502020204030204" pitchFamily="34" charset="0"/>
                <a:ea typeface="Calibri" panose="020F0502020204030204" pitchFamily="34" charset="0"/>
                <a:cs typeface="Calibri" panose="020F0502020204030204" pitchFamily="34" charset="0"/>
              </a:rPr>
              <a:t>Data: </a:t>
            </a:r>
            <a:endParaRPr lang="en-US" sz="2000">
              <a:effectLst/>
              <a:latin typeface="Calibri" panose="020F0502020204030204" pitchFamily="34" charset="0"/>
              <a:ea typeface="Calibri" panose="020F0502020204030204" pitchFamily="34" charset="0"/>
              <a:cs typeface="Calibri" panose="020F0502020204030204" pitchFamily="34" charset="0"/>
            </a:endParaRPr>
          </a:p>
          <a:p>
            <a:pPr marL="1200150" lvl="2" indent="-285750">
              <a:buFont typeface="Wingdings" panose="05000000000000000000" pitchFamily="2" charset="2"/>
              <a:buChar char="Ø"/>
            </a:pPr>
            <a:r>
              <a:rPr lang="en-US" sz="2000">
                <a:effectLst/>
                <a:latin typeface="Calibri" panose="020F0502020204030204" pitchFamily="34" charset="0"/>
                <a:ea typeface="Calibri" panose="020F0502020204030204" pitchFamily="34" charset="0"/>
              </a:rPr>
              <a:t>The Student Profile </a:t>
            </a:r>
            <a:endParaRPr lang="en-US" sz="2000">
              <a:latin typeface="Calibri" panose="020F0502020204030204" pitchFamily="34" charset="0"/>
              <a:ea typeface="Calibri" panose="020F0502020204030204" pitchFamily="34" charset="0"/>
              <a:cs typeface="Calibri" panose="020F0502020204030204" pitchFamily="34" charset="0"/>
            </a:endParaRPr>
          </a:p>
          <a:p>
            <a:pPr marL="1200150" lvl="2" indent="-285750">
              <a:buFont typeface="Wingdings" panose="05000000000000000000" pitchFamily="2" charset="2"/>
              <a:buChar char="Ø"/>
            </a:pPr>
            <a:r>
              <a:rPr lang="en-US" sz="2000">
                <a:effectLst/>
                <a:latin typeface="Calibri" panose="020F0502020204030204" pitchFamily="34" charset="0"/>
                <a:ea typeface="Calibri" panose="020F0502020204030204" pitchFamily="34" charset="0"/>
              </a:rPr>
              <a:t>The four “Present Levels of Academic Achievement and Functional Performance”  </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1200150" lvl="2" indent="-285750">
              <a:buFont typeface="Wingdings" panose="05000000000000000000" pitchFamily="2" charset="2"/>
              <a:buChar char="Ø"/>
            </a:pPr>
            <a:r>
              <a:rPr lang="en-US" sz="2000">
                <a:effectLst/>
                <a:latin typeface="Calibri" panose="020F0502020204030204" pitchFamily="34" charset="0"/>
                <a:ea typeface="Calibri" panose="020F0502020204030204" pitchFamily="34" charset="0"/>
              </a:rPr>
              <a:t>The Accommodations and Modifications</a:t>
            </a:r>
            <a:endParaRPr lang="en-US" sz="2000">
              <a:latin typeface="Calibri" panose="020F0502020204030204" pitchFamily="34" charset="0"/>
            </a:endParaRPr>
          </a:p>
          <a:p>
            <a:pPr lvl="1"/>
            <a:r>
              <a:rPr lang="en-US" sz="2000" b="1">
                <a:latin typeface="Calibri" panose="020F0502020204030204" pitchFamily="34" charset="0"/>
              </a:rPr>
              <a:t>3. </a:t>
            </a:r>
            <a:r>
              <a:rPr lang="en-US" sz="2000">
                <a:effectLst/>
                <a:latin typeface="Calibri" panose="020F0502020204030204" pitchFamily="34" charset="0"/>
                <a:ea typeface="Calibri" panose="020F0502020204030204" pitchFamily="34" charset="0"/>
                <a:cs typeface="Calibri" panose="020F0502020204030204" pitchFamily="34" charset="0"/>
              </a:rPr>
              <a:t>Secondary Transition</a:t>
            </a:r>
            <a:endParaRPr lang="en-US" sz="2000">
              <a:effectLst/>
              <a:latin typeface="Calibri" panose="020F0502020204030204" pitchFamily="34" charset="0"/>
              <a:ea typeface="Calibri" panose="020F0502020204030204" pitchFamily="34" charset="0"/>
              <a:cs typeface="Arial" panose="020B0604020202020204" pitchFamily="34" charset="0"/>
            </a:endParaRPr>
          </a:p>
          <a:p>
            <a:pPr lvl="1"/>
            <a:r>
              <a:rPr lang="en-US" sz="2000" b="1">
                <a:latin typeface="Calibri" panose="020F0502020204030204" pitchFamily="34" charset="0"/>
              </a:rPr>
              <a:t>4. </a:t>
            </a:r>
            <a:r>
              <a:rPr lang="en-US" sz="2000">
                <a:latin typeface="Calibri" panose="020F0502020204030204" pitchFamily="34" charset="0"/>
                <a:cs typeface="Calibri" panose="020F0502020204030204" pitchFamily="34" charset="0"/>
              </a:rPr>
              <a:t>P</a:t>
            </a:r>
            <a:r>
              <a:rPr lang="en-US" sz="2000">
                <a:effectLst/>
                <a:latin typeface="Calibri" panose="020F0502020204030204" pitchFamily="34" charset="0"/>
                <a:ea typeface="Calibri" panose="020F0502020204030204" pitchFamily="34" charset="0"/>
                <a:cs typeface="Calibri" panose="020F0502020204030204" pitchFamily="34" charset="0"/>
              </a:rPr>
              <a:t>articipation in general education and the life of the school </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342900" indent="-342900">
              <a:buFontTx/>
              <a:buChar char="-"/>
            </a:pPr>
            <a:endParaRPr lang="en-US"/>
          </a:p>
        </p:txBody>
      </p:sp>
    </p:spTree>
    <p:extLst>
      <p:ext uri="{BB962C8B-B14F-4D97-AF65-F5344CB8AC3E}">
        <p14:creationId xmlns:p14="http://schemas.microsoft.com/office/powerpoint/2010/main" val="632954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B7BD-3BF7-A4C6-2449-960B65F7AB2D}"/>
              </a:ext>
            </a:extLst>
          </p:cNvPr>
          <p:cNvSpPr>
            <a:spLocks noGrp="1"/>
          </p:cNvSpPr>
          <p:nvPr>
            <p:ph type="title"/>
          </p:nvPr>
        </p:nvSpPr>
        <p:spPr>
          <a:xfrm>
            <a:off x="829310" y="165988"/>
            <a:ext cx="10215244" cy="984885"/>
          </a:xfrm>
        </p:spPr>
        <p:txBody>
          <a:bodyPr/>
          <a:lstStyle/>
          <a:p>
            <a:pPr algn="ctr"/>
            <a:r>
              <a:rPr lang="en-US" sz="3200" b="1" kern="0">
                <a:effectLst/>
                <a:latin typeface="Calibri" panose="020F0502020204030204" pitchFamily="34" charset="0"/>
                <a:ea typeface="MS Gothic" panose="020B0609070205080204" pitchFamily="49" charset="-128"/>
                <a:cs typeface="Times New Roman" panose="02020603050405020304" pitchFamily="18" charset="0"/>
              </a:rPr>
              <a:t>Transition Planning with the New Individualized Education Program (IEP) Form: Quick Reference Guide</a:t>
            </a:r>
            <a:endParaRPr lang="en-US" sz="3200"/>
          </a:p>
        </p:txBody>
      </p:sp>
      <p:sp>
        <p:nvSpPr>
          <p:cNvPr id="3" name="Text Placeholder 2">
            <a:extLst>
              <a:ext uri="{FF2B5EF4-FFF2-40B4-BE49-F238E27FC236}">
                <a16:creationId xmlns:a16="http://schemas.microsoft.com/office/drawing/2014/main" id="{BAE19DB4-4160-C281-4724-5F9B27D546DE}"/>
              </a:ext>
            </a:extLst>
          </p:cNvPr>
          <p:cNvSpPr>
            <a:spLocks noGrp="1"/>
          </p:cNvSpPr>
          <p:nvPr>
            <p:ph type="body" idx="1"/>
          </p:nvPr>
        </p:nvSpPr>
        <p:spPr>
          <a:xfrm>
            <a:off x="1032192" y="1804733"/>
            <a:ext cx="10076815" cy="5262979"/>
          </a:xfrm>
        </p:spPr>
        <p:txBody>
          <a:bodyPr wrap="square" lIns="0" tIns="0" rIns="0" bIns="0" anchor="t">
            <a:spAutoFit/>
          </a:bodyPr>
          <a:lstStyle/>
          <a:p>
            <a:pPr marL="285750" indent="-285750">
              <a:buFont typeface="Wingdings" panose="05000000000000000000" pitchFamily="2" charset="2"/>
              <a:buChar char="Ø"/>
            </a:pPr>
            <a:r>
              <a:rPr lang="en-US" sz="2000" i="1" u="none" dirty="0">
                <a:solidFill>
                  <a:schemeClr val="accent6">
                    <a:lumMod val="75000"/>
                  </a:schemeClr>
                </a:solidFill>
                <a:latin typeface="Calibri" panose="020F0502020204030204" pitchFamily="34" charset="0"/>
                <a:ea typeface="MS Gothic" panose="020B0609070205080204" pitchFamily="49" charset="-128"/>
                <a:cs typeface="Times New Roman" panose="02020603050405020304" pitchFamily="18" charset="0"/>
              </a:rPr>
              <a:t>5 Strategies - one for each focus area: </a:t>
            </a:r>
            <a:endParaRPr lang="en-US" sz="2000" b="1" u="none" dirty="0">
              <a:solidFill>
                <a:srgbClr val="326295"/>
              </a:solidFill>
              <a:effectLst/>
              <a:latin typeface="Calibri" panose="020F0502020204030204" pitchFamily="34" charset="0"/>
              <a:ea typeface="MS Gothic" panose="020B0609070205080204" pitchFamily="49" charset="-128"/>
              <a:cs typeface="Times New Roman" panose="02020603050405020304" pitchFamily="18" charset="0"/>
            </a:endParaRPr>
          </a:p>
          <a:p>
            <a:pPr marL="285750" indent="-285750">
              <a:buFont typeface="Arial" panose="020B0604020202020204" pitchFamily="34" charset="0"/>
              <a:buChar char="•"/>
            </a:pPr>
            <a:r>
              <a:rPr lang="en-US" sz="2000" b="1" u="none" dirty="0">
                <a:solidFill>
                  <a:srgbClr val="326295"/>
                </a:solidFill>
                <a:effectLst/>
                <a:latin typeface="Calibri" panose="020F0502020204030204" pitchFamily="34" charset="0"/>
                <a:ea typeface="MS Gothic" panose="020B0609070205080204" pitchFamily="49" charset="-128"/>
                <a:cs typeface="Times New Roman" panose="02020603050405020304" pitchFamily="18" charset="0"/>
              </a:rPr>
              <a:t>Strategy 1: </a:t>
            </a:r>
            <a:r>
              <a:rPr lang="en-US" sz="2000" i="1" u="none" dirty="0">
                <a:solidFill>
                  <a:schemeClr val="accent6">
                    <a:lumMod val="75000"/>
                  </a:schemeClr>
                </a:solidFill>
                <a:effectLst/>
                <a:latin typeface="Calibri" panose="020F0502020204030204" pitchFamily="34" charset="0"/>
                <a:ea typeface="MS Gothic" panose="020B0609070205080204" pitchFamily="49" charset="-128"/>
                <a:cs typeface="Times New Roman" panose="02020603050405020304" pitchFamily="18" charset="0"/>
              </a:rPr>
              <a:t>Start with the end in mind </a:t>
            </a:r>
            <a:r>
              <a:rPr lang="en-US" sz="2000" b="0" u="none" dirty="0">
                <a:solidFill>
                  <a:srgbClr val="326295"/>
                </a:solidFill>
                <a:effectLst/>
                <a:latin typeface="Calibri" panose="020F0502020204030204" pitchFamily="34" charset="0"/>
                <a:ea typeface="MS Gothic" panose="020B0609070205080204" pitchFamily="49" charset="-128"/>
                <a:cs typeface="Times New Roman" panose="02020603050405020304" pitchFamily="18" charset="0"/>
              </a:rPr>
              <a:t>by clearly defining what the student wants for the future.</a:t>
            </a:r>
          </a:p>
          <a:p>
            <a:pPr marL="285750" indent="-285750">
              <a:buFont typeface="Arial" panose="020B0604020202020204" pitchFamily="34" charset="0"/>
              <a:buChar char="•"/>
            </a:pPr>
            <a:r>
              <a:rPr lang="en-US" sz="2000" u="none" dirty="0">
                <a:solidFill>
                  <a:schemeClr val="tx2"/>
                </a:solidFill>
                <a:effectLst/>
                <a:ea typeface="MS Mincho"/>
                <a:cs typeface="Times New Roman"/>
              </a:rPr>
              <a:t>Strategy 2</a:t>
            </a:r>
            <a:r>
              <a:rPr lang="en-US" sz="2000" u="none" dirty="0">
                <a:effectLst/>
                <a:ea typeface="MS Mincho"/>
                <a:cs typeface="Times New Roman"/>
              </a:rPr>
              <a:t>: </a:t>
            </a:r>
            <a:r>
              <a:rPr lang="en-US" sz="2000" i="1" u="none" dirty="0">
                <a:solidFill>
                  <a:schemeClr val="accent6">
                    <a:lumMod val="75000"/>
                  </a:schemeClr>
                </a:solidFill>
                <a:effectLst/>
                <a:ea typeface="MS Mincho"/>
                <a:cs typeface="Times New Roman"/>
              </a:rPr>
              <a:t>Regularly gather data </a:t>
            </a:r>
            <a:r>
              <a:rPr lang="en-US" sz="2000" b="0" u="none" dirty="0">
                <a:solidFill>
                  <a:schemeClr val="tx2"/>
                </a:solidFill>
                <a:effectLst/>
                <a:ea typeface="MS Mincho"/>
                <a:cs typeface="Times New Roman"/>
              </a:rPr>
              <a:t>using transition assessments to promote effective planning</a:t>
            </a:r>
            <a:r>
              <a:rPr lang="en-US" sz="2000" b="0" u="none" dirty="0">
                <a:solidFill>
                  <a:schemeClr val="tx2"/>
                </a:solidFill>
                <a:ea typeface="MS Mincho"/>
                <a:cs typeface="Times New Roman"/>
              </a:rPr>
              <a:t>.</a:t>
            </a:r>
            <a:endParaRPr lang="en-US" sz="2000" b="0" u="none" dirty="0">
              <a:solidFill>
                <a:schemeClr val="tx2"/>
              </a:solidFill>
              <a:latin typeface="Calibri" panose="020F0502020204030204" pitchFamily="34" charset="0"/>
              <a:ea typeface="MS Gothic" panose="020B0609070205080204" pitchFamily="49" charset="-128"/>
              <a:cs typeface="Times New Roman" panose="02020603050405020304" pitchFamily="18" charset="0"/>
            </a:endParaRPr>
          </a:p>
          <a:p>
            <a:pPr marL="285750" indent="-285750">
              <a:buFont typeface="Arial" panose="020B0604020202020204" pitchFamily="34" charset="0"/>
              <a:buChar char="•"/>
            </a:pPr>
            <a:r>
              <a:rPr lang="en-US" sz="2000" b="1" u="none" dirty="0">
                <a:solidFill>
                  <a:srgbClr val="326295"/>
                </a:solidFill>
                <a:effectLst/>
                <a:ea typeface="MS Gothic"/>
                <a:cs typeface="Times New Roman"/>
              </a:rPr>
              <a:t>Strategy 3: </a:t>
            </a:r>
            <a:r>
              <a:rPr lang="en-US" sz="2000" i="1" u="none" dirty="0">
                <a:solidFill>
                  <a:schemeClr val="accent6">
                    <a:lumMod val="75000"/>
                  </a:schemeClr>
                </a:solidFill>
                <a:effectLst/>
                <a:ea typeface="MS Gothic"/>
                <a:cs typeface="Times New Roman"/>
              </a:rPr>
              <a:t>Transition planning is an ongoing process</a:t>
            </a:r>
            <a:r>
              <a:rPr lang="en-US" sz="2000" b="0" u="none" dirty="0">
                <a:solidFill>
                  <a:srgbClr val="326295"/>
                </a:solidFill>
                <a:effectLst/>
                <a:ea typeface="MS Gothic"/>
                <a:cs typeface="Times New Roman"/>
              </a:rPr>
              <a:t>, not something that occurs only during the annual IEP meeting.</a:t>
            </a:r>
          </a:p>
          <a:p>
            <a:pPr marL="285750" indent="-285750">
              <a:buFont typeface="Arial" panose="020B0604020202020204" pitchFamily="34" charset="0"/>
              <a:buChar char="•"/>
            </a:pPr>
            <a:r>
              <a:rPr lang="en-US" sz="2000" u="none" dirty="0">
                <a:solidFill>
                  <a:srgbClr val="326295"/>
                </a:solidFill>
                <a:ea typeface="MS Gothic"/>
                <a:cs typeface="Times New Roman"/>
              </a:rPr>
              <a:t>S</a:t>
            </a:r>
            <a:r>
              <a:rPr lang="en-US" sz="2000" b="1" u="none" dirty="0">
                <a:solidFill>
                  <a:srgbClr val="326295"/>
                </a:solidFill>
                <a:effectLst/>
                <a:ea typeface="MS Gothic"/>
                <a:cs typeface="Times New Roman"/>
              </a:rPr>
              <a:t>trategy 4: </a:t>
            </a:r>
            <a:r>
              <a:rPr lang="en-US" sz="2000" i="1" u="none" dirty="0">
                <a:solidFill>
                  <a:schemeClr val="accent6">
                    <a:lumMod val="75000"/>
                  </a:schemeClr>
                </a:solidFill>
                <a:effectLst/>
                <a:ea typeface="MS Gothic"/>
                <a:cs typeface="Times New Roman"/>
              </a:rPr>
              <a:t>Present levels and goals sections focus on academic and functional skills</a:t>
            </a:r>
            <a:r>
              <a:rPr lang="en-US" sz="2000" i="1" u="none" dirty="0">
                <a:solidFill>
                  <a:srgbClr val="326295"/>
                </a:solidFill>
                <a:effectLst/>
                <a:ea typeface="MS Gothic"/>
                <a:cs typeface="Times New Roman"/>
              </a:rPr>
              <a:t> </a:t>
            </a:r>
            <a:r>
              <a:rPr lang="en-US" sz="2000" b="0" u="none" dirty="0">
                <a:solidFill>
                  <a:srgbClr val="326295"/>
                </a:solidFill>
                <a:effectLst/>
                <a:ea typeface="MS Gothic"/>
                <a:cs typeface="Times New Roman"/>
              </a:rPr>
              <a:t>necessary for postsecondary success</a:t>
            </a:r>
            <a:r>
              <a:rPr lang="en-US" sz="2000" b="1" u="none" dirty="0">
                <a:solidFill>
                  <a:srgbClr val="326295"/>
                </a:solidFill>
                <a:effectLst/>
                <a:ea typeface="MS Gothic"/>
                <a:cs typeface="Times New Roman"/>
              </a:rPr>
              <a:t>.</a:t>
            </a:r>
            <a:r>
              <a:rPr lang="en-US" sz="2000" u="none" dirty="0">
                <a:solidFill>
                  <a:srgbClr val="326295"/>
                </a:solidFill>
                <a:ea typeface="MS Gothic"/>
                <a:cs typeface="Times New Roman"/>
              </a:rPr>
              <a:t> </a:t>
            </a:r>
          </a:p>
          <a:p>
            <a:pPr marL="285750" indent="-285750">
              <a:buFont typeface="Arial" panose="020B0604020202020204" pitchFamily="34" charset="0"/>
              <a:buChar char="•"/>
            </a:pPr>
            <a:r>
              <a:rPr lang="en-US" sz="2000" b="1" u="none" dirty="0">
                <a:solidFill>
                  <a:srgbClr val="326295"/>
                </a:solidFill>
                <a:effectLst/>
                <a:latin typeface="Calibri" panose="020F0502020204030204" pitchFamily="34" charset="0"/>
                <a:ea typeface="MS Gothic" panose="020B0609070205080204" pitchFamily="49" charset="-128"/>
                <a:cs typeface="Times New Roman" panose="02020603050405020304" pitchFamily="18" charset="0"/>
              </a:rPr>
              <a:t>Strategy 5: </a:t>
            </a:r>
            <a:r>
              <a:rPr lang="en-US" sz="2000" i="1" u="none" dirty="0">
                <a:solidFill>
                  <a:schemeClr val="accent6">
                    <a:lumMod val="75000"/>
                  </a:schemeClr>
                </a:solidFill>
                <a:effectLst/>
                <a:latin typeface="Calibri" panose="020F0502020204030204" pitchFamily="34" charset="0"/>
                <a:ea typeface="MS Gothic" panose="020B0609070205080204" pitchFamily="49" charset="-128"/>
                <a:cs typeface="Times New Roman" panose="02020603050405020304" pitchFamily="18" charset="0"/>
              </a:rPr>
              <a:t>Collaborate with community-based partners </a:t>
            </a:r>
            <a:r>
              <a:rPr lang="en-US" sz="2000" b="0" u="none" dirty="0">
                <a:solidFill>
                  <a:srgbClr val="326295"/>
                </a:solidFill>
                <a:effectLst/>
                <a:latin typeface="Calibri" panose="020F0502020204030204" pitchFamily="34" charset="0"/>
                <a:ea typeface="MS Gothic" panose="020B0609070205080204" pitchFamily="49" charset="-128"/>
                <a:cs typeface="Times New Roman" panose="02020603050405020304" pitchFamily="18" charset="0"/>
              </a:rPr>
              <a:t>to develop a coordinated transition plan that allows the student to build skills and explore post-school opportunities within and outside school.</a:t>
            </a:r>
          </a:p>
          <a:p>
            <a:endParaRPr lang="en-US" sz="2000" b="1" u="none" dirty="0">
              <a:solidFill>
                <a:srgbClr val="326295"/>
              </a:solidFill>
              <a:effectLst/>
              <a:latin typeface="Calibri" panose="020F0502020204030204" pitchFamily="34" charset="0"/>
              <a:ea typeface="MS Gothic" panose="020B0609070205080204" pitchFamily="49" charset="-128"/>
              <a:cs typeface="Times New Roman" panose="02020603050405020304" pitchFamily="18" charset="0"/>
            </a:endParaRPr>
          </a:p>
          <a:p>
            <a:pPr marL="285750" indent="-285750">
              <a:buFont typeface="Wingdings" panose="05000000000000000000" pitchFamily="2" charset="2"/>
              <a:buChar char="Ø"/>
            </a:pPr>
            <a:r>
              <a:rPr lang="en-US" sz="2000" b="1" i="1" u="none" dirty="0">
                <a:solidFill>
                  <a:schemeClr val="accent6">
                    <a:lumMod val="75000"/>
                  </a:schemeClr>
                </a:solidFill>
                <a:effectLst/>
                <a:latin typeface="Calibri" panose="020F0502020204030204" pitchFamily="34" charset="0"/>
                <a:ea typeface="MS Gothic" panose="020B0609070205080204" pitchFamily="49" charset="-128"/>
                <a:cs typeface="Times New Roman" panose="02020603050405020304" pitchFamily="18" charset="0"/>
              </a:rPr>
              <a:t>Each Strategy is accompanied by recommended resources</a:t>
            </a:r>
            <a:endParaRPr lang="en-US" sz="2000" b="1" u="none" dirty="0">
              <a:solidFill>
                <a:srgbClr val="326295"/>
              </a:solidFill>
              <a:effectLst/>
              <a:latin typeface="Calibri" panose="020F0502020204030204" pitchFamily="34" charset="0"/>
              <a:ea typeface="MS Gothic" panose="020B0609070205080204" pitchFamily="49" charset="-128"/>
              <a:cs typeface="Times New Roman" panose="02020603050405020304" pitchFamily="18" charset="0"/>
            </a:endParaRPr>
          </a:p>
          <a:p>
            <a:pPr algn="l" rtl="0"/>
            <a:r>
              <a:rPr lang="en-US" sz="2000" b="0" i="1" u="none" dirty="0">
                <a:solidFill>
                  <a:srgbClr val="000000"/>
                </a:solidFill>
                <a:effectLst/>
                <a:ea typeface="MS Mincho"/>
                <a:cs typeface="Times New Roman"/>
              </a:rPr>
              <a:t>For more information and planning considerations related to completing the secondary transition planning section of the new IEP form, see pages 10-13 of the MA </a:t>
            </a:r>
            <a:r>
              <a:rPr lang="en-US" sz="2000" b="0" i="1" u="none" dirty="0">
                <a:solidFill>
                  <a:srgbClr val="000000"/>
                </a:solidFill>
                <a:effectLst/>
                <a:ea typeface="MS Mincho"/>
                <a:cs typeface="Times New Roman"/>
                <a:hlinkClick r:id="rId3"/>
              </a:rPr>
              <a:t>IEP Technical Guide</a:t>
            </a:r>
            <a:r>
              <a:rPr lang="en-US" sz="2000" b="0" i="1" u="none" dirty="0">
                <a:solidFill>
                  <a:srgbClr val="000000"/>
                </a:solidFill>
                <a:effectLst/>
                <a:ea typeface="MS Mincho"/>
                <a:cs typeface="Times New Roman"/>
              </a:rPr>
              <a:t>.</a:t>
            </a:r>
            <a:r>
              <a:rPr lang="en-US" sz="2000" b="0" i="1" u="none" dirty="0">
                <a:solidFill>
                  <a:srgbClr val="000000"/>
                </a:solidFill>
                <a:ea typeface="MS Mincho"/>
                <a:cs typeface="Times New Roman"/>
              </a:rPr>
              <a:t> </a:t>
            </a:r>
            <a:endParaRPr lang="en-US" sz="2000" b="0" i="1" u="none"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US" sz="1800" b="1" dirty="0">
              <a:solidFill>
                <a:srgbClr val="326295"/>
              </a:solidFill>
              <a:effectLst/>
              <a:latin typeface="Calibri" panose="020F0502020204030204" pitchFamily="34" charset="0"/>
              <a:ea typeface="MS Gothic" panose="020B06090702050802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284702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C0AC0A-536D-2955-ED8D-5D6EE5B1C718}"/>
              </a:ext>
            </a:extLst>
          </p:cNvPr>
          <p:cNvSpPr>
            <a:spLocks noGrp="1"/>
          </p:cNvSpPr>
          <p:nvPr>
            <p:ph type="title"/>
          </p:nvPr>
        </p:nvSpPr>
        <p:spPr/>
        <p:txBody>
          <a:bodyPr/>
          <a:lstStyle/>
          <a:p>
            <a:r>
              <a:rPr lang="en-US" dirty="0">
                <a:latin typeface="Calibri"/>
                <a:cs typeface="Arial"/>
              </a:rPr>
              <a:t>Our Educational Vision</a:t>
            </a:r>
            <a:endParaRPr lang="en-US" dirty="0">
              <a:latin typeface="Calibri"/>
            </a:endParaRPr>
          </a:p>
        </p:txBody>
      </p:sp>
      <p:sp>
        <p:nvSpPr>
          <p:cNvPr id="7" name="Content Placeholder 6">
            <a:extLst>
              <a:ext uri="{FF2B5EF4-FFF2-40B4-BE49-F238E27FC236}">
                <a16:creationId xmlns:a16="http://schemas.microsoft.com/office/drawing/2014/main" id="{8DF83D2F-4500-4ACB-BDBD-F868346F1172}"/>
              </a:ext>
            </a:extLst>
          </p:cNvPr>
          <p:cNvSpPr>
            <a:spLocks noGrp="1"/>
          </p:cNvSpPr>
          <p:nvPr>
            <p:ph idx="1"/>
          </p:nvPr>
        </p:nvSpPr>
        <p:spPr>
          <a:xfrm>
            <a:off x="838200" y="2087563"/>
            <a:ext cx="10515600" cy="405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sng"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From DESE's Educational Vision: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1" u="sng" strike="noStrike" kern="1200" cap="none" spc="0" normalizeH="0" baseline="0" noProof="0" dirty="0">
              <a:ln>
                <a:noFill/>
              </a:ln>
              <a:solidFill>
                <a:prstClr val="white"/>
              </a:solidFill>
              <a:effectLst/>
              <a:uLnTx/>
              <a:uFillTx/>
              <a:latin typeface="Calibri" panose="020F0502020204030204"/>
              <a:ea typeface="+mn-lt"/>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DESE works with districts, schools, and educators to promote teaching and learning that is</a:t>
            </a:r>
            <a:r>
              <a:rPr kumimoji="0" lang="en-US" sz="2800" b="0" i="0" u="none" strike="noStrike" kern="1200" cap="none" spc="0" normalizeH="0" baseline="0" noProof="0" dirty="0">
                <a:ln>
                  <a:noFill/>
                </a:ln>
                <a:solidFill>
                  <a:srgbClr val="A5A5A5">
                    <a:lumMod val="20000"/>
                    <a:lumOff val="80000"/>
                  </a:srgbClr>
                </a:solidFill>
                <a:effectLst/>
                <a:uLnTx/>
                <a:uFillTx/>
                <a:latin typeface="Calibri" panose="020F0502020204030204"/>
                <a:ea typeface="+mn-lt"/>
                <a:cs typeface="Calibri" panose="020F0502020204030204"/>
              </a:rPr>
              <a:t> </a:t>
            </a:r>
            <a:r>
              <a:rPr kumimoji="0" lang="en-US" sz="2800" b="1" i="0" u="sng"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antiracist, inclusive, multilingual,</a:t>
            </a:r>
            <a:r>
              <a:rPr kumimoji="0" lang="en-US" sz="2800" b="0" i="0" u="none" strike="noStrike" kern="1200" cap="none" spc="0" normalizeH="0" baseline="0" noProof="0" dirty="0">
                <a:ln>
                  <a:noFill/>
                </a:ln>
                <a:solidFill>
                  <a:srgbClr val="A5A5A5">
                    <a:lumMod val="20000"/>
                    <a:lumOff val="80000"/>
                  </a:srgbClr>
                </a:solidFill>
                <a:effectLst/>
                <a:uLnTx/>
                <a:uFillTx/>
                <a:latin typeface="Calibri" panose="020F0502020204030204"/>
                <a:ea typeface="+mn-lt"/>
                <a:cs typeface="Calibri" panose="020F0502020204030204"/>
              </a:rPr>
              <a:t> and </a:t>
            </a:r>
            <a:r>
              <a:rPr kumimoji="0" lang="en-US" sz="2800" b="1" i="0" u="sng" strike="noStrike" kern="1200" cap="none" spc="0" normalizeH="0" baseline="0" noProof="0" dirty="0">
                <a:ln>
                  <a:noFill/>
                </a:ln>
                <a:solidFill>
                  <a:srgbClr val="A5A5A5">
                    <a:lumMod val="20000"/>
                    <a:lumOff val="80000"/>
                  </a:srgbClr>
                </a:solidFill>
                <a:effectLst/>
                <a:uLnTx/>
                <a:uFillTx/>
                <a:latin typeface="Calibri" panose="020F0502020204030204"/>
                <a:ea typeface="+mn-lt"/>
                <a:cs typeface="Calibri" panose="020F0502020204030204"/>
              </a:rPr>
              <a:t>multicultural</a:t>
            </a:r>
            <a:r>
              <a:rPr kumimoji="0" lang="en-US" sz="2800" b="0"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 </a:t>
            </a:r>
            <a:r>
              <a:rPr kumimoji="0" lang="en-US" sz="2800" b="0" i="0" u="none" strike="noStrike" kern="1200" cap="none" spc="0" normalizeH="0" baseline="0" noProof="0" dirty="0">
                <a:ln>
                  <a:noFill/>
                </a:ln>
                <a:solidFill>
                  <a:srgbClr val="5B9BD5">
                    <a:lumMod val="20000"/>
                    <a:lumOff val="80000"/>
                  </a:srgbClr>
                </a:solidFill>
                <a:effectLst/>
                <a:uLnTx/>
                <a:uFillTx/>
                <a:latin typeface="Calibri" panose="020F0502020204030204"/>
                <a:ea typeface="+mn-lt"/>
                <a:cs typeface="Calibri" panose="020F0502020204030204"/>
              </a:rPr>
              <a:t>that values and affirms each and every student and their families</a:t>
            </a:r>
            <a:r>
              <a:rPr kumimoji="0" lang="en-US" sz="2800" b="0"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 and </a:t>
            </a:r>
            <a:r>
              <a:rPr kumimoji="0" lang="en-US" sz="2800" b="0" i="0" u="none" strike="noStrike" kern="1200" cap="none" spc="0" normalizeH="0" baseline="0" noProof="0" dirty="0">
                <a:ln>
                  <a:noFill/>
                </a:ln>
                <a:solidFill>
                  <a:srgbClr val="4472C4">
                    <a:lumMod val="20000"/>
                    <a:lumOff val="80000"/>
                  </a:srgbClr>
                </a:solidFill>
                <a:effectLst/>
                <a:uLnTx/>
                <a:uFillTx/>
                <a:latin typeface="Calibri" panose="020F0502020204030204"/>
                <a:ea typeface="+mn-lt"/>
                <a:cs typeface="Calibri" panose="020F0502020204030204"/>
              </a:rPr>
              <a:t>that creates equitable opportunities and experiences for all students, </a:t>
            </a:r>
            <a:r>
              <a:rPr kumimoji="0" lang="en-US" sz="2800" b="1" i="0" u="sng" strike="noStrike" kern="1200" cap="none" spc="0" normalizeH="0" baseline="0" noProof="0" dirty="0">
                <a:ln>
                  <a:noFill/>
                </a:ln>
                <a:solidFill>
                  <a:srgbClr val="4472C4">
                    <a:lumMod val="20000"/>
                    <a:lumOff val="80000"/>
                  </a:srgbClr>
                </a:solidFill>
                <a:effectLst/>
                <a:uLnTx/>
                <a:uFillTx/>
                <a:latin typeface="Calibri" panose="020F0502020204030204"/>
                <a:ea typeface="+mn-lt"/>
                <a:cs typeface="Calibri" panose="020F0502020204030204"/>
              </a:rPr>
              <a:t>particularly those who have been historically underserved</a:t>
            </a:r>
            <a:r>
              <a:rPr kumimoji="0" lang="en-US" sz="2800" b="0"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Segoe UI"/>
            </a:endParaRPr>
          </a:p>
        </p:txBody>
      </p:sp>
    </p:spTree>
    <p:extLst>
      <p:ext uri="{BB962C8B-B14F-4D97-AF65-F5344CB8AC3E}">
        <p14:creationId xmlns:p14="http://schemas.microsoft.com/office/powerpoint/2010/main" val="717685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E2BB-158F-AD46-13F2-CF700909F49E}"/>
              </a:ext>
            </a:extLst>
          </p:cNvPr>
          <p:cNvSpPr>
            <a:spLocks noGrp="1"/>
          </p:cNvSpPr>
          <p:nvPr>
            <p:ph type="title"/>
          </p:nvPr>
        </p:nvSpPr>
        <p:spPr>
          <a:xfrm>
            <a:off x="829310" y="165988"/>
            <a:ext cx="10215244" cy="984885"/>
          </a:xfrm>
        </p:spPr>
        <p:txBody>
          <a:bodyPr/>
          <a:lstStyle/>
          <a:p>
            <a:pPr algn="ctr"/>
            <a:r>
              <a:rPr lang="en-US" sz="3200" b="1"/>
              <a:t>Discussion Questions to Get Ready for My Yearly IEP Meeting (Student Questionnaire) </a:t>
            </a:r>
          </a:p>
        </p:txBody>
      </p:sp>
      <p:sp>
        <p:nvSpPr>
          <p:cNvPr id="3" name="Text Placeholder 2">
            <a:extLst>
              <a:ext uri="{FF2B5EF4-FFF2-40B4-BE49-F238E27FC236}">
                <a16:creationId xmlns:a16="http://schemas.microsoft.com/office/drawing/2014/main" id="{A322CE58-9977-A5BB-E00F-7B60110AB9D8}"/>
              </a:ext>
            </a:extLst>
          </p:cNvPr>
          <p:cNvSpPr>
            <a:spLocks noGrp="1"/>
          </p:cNvSpPr>
          <p:nvPr>
            <p:ph type="body" idx="1"/>
          </p:nvPr>
        </p:nvSpPr>
        <p:spPr>
          <a:xfrm>
            <a:off x="1032192" y="1804733"/>
            <a:ext cx="10076815" cy="4832092"/>
          </a:xfrm>
        </p:spPr>
        <p:txBody>
          <a:bodyPr wrap="square" lIns="0" tIns="0" rIns="0" bIns="0" anchor="t">
            <a:spAutoFit/>
          </a:bodyPr>
          <a:lstStyle/>
          <a:p>
            <a:r>
              <a:rPr lang="en-US" sz="2000" i="1" u="none" dirty="0">
                <a:solidFill>
                  <a:schemeClr val="accent6">
                    <a:lumMod val="75000"/>
                  </a:schemeClr>
                </a:solidFill>
              </a:rPr>
              <a:t>Questions for: </a:t>
            </a:r>
          </a:p>
          <a:p>
            <a:pPr marL="285750" indent="-285750">
              <a:buFont typeface="Wingdings" panose="05000000000000000000" pitchFamily="2" charset="2"/>
              <a:buChar char="Ø"/>
            </a:pPr>
            <a:r>
              <a:rPr lang="en-US" sz="2000" u="none" dirty="0">
                <a:effectLst/>
                <a:ea typeface="Times New Roman" panose="02020603050405020304" pitchFamily="18" charset="0"/>
              </a:rPr>
              <a:t>Self-Determination: </a:t>
            </a:r>
            <a:r>
              <a:rPr lang="en-US" sz="2000" b="0" u="none" dirty="0">
                <a:effectLst/>
                <a:ea typeface="Times New Roman" panose="02020603050405020304" pitchFamily="18" charset="0"/>
              </a:rPr>
              <a:t>Strengths, Challenges, and Helpful Strategies</a:t>
            </a:r>
          </a:p>
          <a:p>
            <a:pPr marL="285750" indent="-285750">
              <a:buFont typeface="Wingdings" panose="05000000000000000000" pitchFamily="2" charset="2"/>
              <a:buChar char="Ø"/>
            </a:pPr>
            <a:r>
              <a:rPr lang="en-US" sz="2000" u="none" dirty="0">
                <a:effectLst/>
                <a:ea typeface="Times New Roman" panose="02020603050405020304" pitchFamily="18" charset="0"/>
              </a:rPr>
              <a:t>Student Vision/Postsecondary Goals: </a:t>
            </a:r>
            <a:r>
              <a:rPr lang="en-US" sz="2000" b="0" u="none" dirty="0">
                <a:effectLst/>
                <a:ea typeface="Times New Roman" panose="02020603050405020304" pitchFamily="18" charset="0"/>
              </a:rPr>
              <a:t>Postsecondary Education/Training, Employment, Independent Living, including Community Participation</a:t>
            </a:r>
            <a:endParaRPr lang="en-US" sz="2000" b="0" u="none" dirty="0">
              <a:ea typeface="Times New Roman" panose="02020603050405020304" pitchFamily="18" charset="0"/>
            </a:endParaRPr>
          </a:p>
          <a:p>
            <a:pPr marL="285750" marR="0" lvl="0" indent="-285750">
              <a:spcBef>
                <a:spcPts val="0"/>
              </a:spcBef>
              <a:spcAft>
                <a:spcPts val="600"/>
              </a:spcAft>
              <a:buFont typeface="Wingdings" panose="05000000000000000000" pitchFamily="2" charset="2"/>
              <a:buChar char="Ø"/>
            </a:pPr>
            <a:r>
              <a:rPr lang="en-US" sz="2000" u="none" dirty="0">
                <a:effectLst/>
                <a:ea typeface="Times New Roman" panose="02020603050405020304" pitchFamily="18" charset="0"/>
              </a:rPr>
              <a:t>Planning For My Role in My IEP Meeting</a:t>
            </a:r>
          </a:p>
          <a:p>
            <a:pPr marR="0" lvl="0">
              <a:spcBef>
                <a:spcPts val="0"/>
              </a:spcBef>
              <a:spcAft>
                <a:spcPts val="600"/>
              </a:spcAft>
            </a:pPr>
            <a:endParaRPr lang="en-US" sz="2000" b="0" dirty="0">
              <a:effectLst/>
              <a:latin typeface="Calibri" panose="020F0502020204030204" pitchFamily="34" charset="0"/>
              <a:ea typeface="Times New Roman" panose="02020603050405020304" pitchFamily="18" charset="0"/>
            </a:endParaRPr>
          </a:p>
          <a:p>
            <a:pPr marL="342900" indent="-342900">
              <a:buFont typeface="Arial" panose="020B0604020202020204" pitchFamily="34" charset="0"/>
              <a:buChar char="•"/>
            </a:pPr>
            <a:r>
              <a:rPr lang="en-US" sz="2000" b="0" u="none" dirty="0">
                <a:latin typeface="+mj-lt"/>
              </a:rPr>
              <a:t>Recommended use at least annually as one tool to prepare for the IEP meeting.</a:t>
            </a:r>
          </a:p>
          <a:p>
            <a:pPr marL="342900" indent="-342900">
              <a:buFont typeface="Arial" panose="020B0604020202020204" pitchFamily="34" charset="0"/>
              <a:buChar char="•"/>
            </a:pPr>
            <a:r>
              <a:rPr lang="en-US" sz="2000" b="0" u="none" dirty="0">
                <a:latin typeface="+mj-lt"/>
              </a:rPr>
              <a:t>Work with students to determine which question is appropriate. </a:t>
            </a:r>
          </a:p>
          <a:p>
            <a:pPr marL="342900" indent="-342900">
              <a:buFont typeface="Arial" panose="020B0604020202020204" pitchFamily="34" charset="0"/>
              <a:buChar char="•"/>
            </a:pPr>
            <a:r>
              <a:rPr lang="en-US" sz="2000" b="0" u="none" dirty="0">
                <a:latin typeface="+mj-lt"/>
              </a:rPr>
              <a:t>Not every question needs to be answered. </a:t>
            </a:r>
          </a:p>
          <a:p>
            <a:pPr marL="342900" indent="-342900">
              <a:buFont typeface="Arial" panose="020B0604020202020204" pitchFamily="34" charset="0"/>
              <a:buChar char="•"/>
            </a:pPr>
            <a:r>
              <a:rPr lang="en-US" sz="2000" b="0" u="none" dirty="0">
                <a:latin typeface="+mj-lt"/>
              </a:rPr>
              <a:t>Support students in responding in their own words. </a:t>
            </a:r>
          </a:p>
          <a:p>
            <a:pPr marL="342900" indent="-342900">
              <a:buFont typeface="Arial" panose="020B0604020202020204" pitchFamily="34" charset="0"/>
              <a:buChar char="•"/>
            </a:pPr>
            <a:r>
              <a:rPr lang="en-US" sz="2000" b="0" u="none" dirty="0">
                <a:latin typeface="+mj-lt"/>
              </a:rPr>
              <a:t>Students are given options on how they would like to participate in the meeting (e</a:t>
            </a:r>
            <a:r>
              <a:rPr lang="en-US" sz="2000" b="0" u="none" dirty="0">
                <a:effectLst/>
                <a:latin typeface="+mj-lt"/>
                <a:ea typeface="Times New Roman" panose="02020603050405020304" pitchFamily="18" charset="0"/>
              </a:rPr>
              <a:t>xamples:  write an outline, read a statement, make a PowerPoint, lead your IEP meeting, etc.).</a:t>
            </a:r>
            <a:endParaRPr lang="en-US" sz="2000" b="0" u="none" dirty="0">
              <a:latin typeface="+mj-lt"/>
              <a:ea typeface="Times New Roman" panose="02020603050405020304" pitchFamily="18" charset="0"/>
            </a:endParaRPr>
          </a:p>
          <a:p>
            <a:pPr marL="342900" indent="-342900">
              <a:buFont typeface="Arial" panose="020B0604020202020204" pitchFamily="34" charset="0"/>
              <a:buChar char="•"/>
            </a:pPr>
            <a:r>
              <a:rPr lang="en-US" sz="2000" b="0" u="none" dirty="0">
                <a:latin typeface="+mj-lt"/>
                <a:ea typeface="Times New Roman" panose="02020603050405020304" pitchFamily="18" charset="0"/>
              </a:rPr>
              <a:t>The students are asked if they would like any help preparing</a:t>
            </a:r>
            <a:r>
              <a:rPr lang="en-US" sz="2000" b="0" u="none" dirty="0">
                <a:effectLst/>
                <a:latin typeface="+mj-lt"/>
                <a:ea typeface="Times New Roman" panose="02020603050405020304" pitchFamily="18" charset="0"/>
              </a:rPr>
              <a:t> for the meeting or what would be helpful to prepare them for the meeting. </a:t>
            </a:r>
          </a:p>
          <a:p>
            <a:endParaRPr lang="en-US" b="0" u="none" dirty="0"/>
          </a:p>
        </p:txBody>
      </p:sp>
    </p:spTree>
    <p:extLst>
      <p:ext uri="{BB962C8B-B14F-4D97-AF65-F5344CB8AC3E}">
        <p14:creationId xmlns:p14="http://schemas.microsoft.com/office/powerpoint/2010/main" val="2553669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22882-3B26-672F-F98D-7027FD949DEC}"/>
              </a:ext>
            </a:extLst>
          </p:cNvPr>
          <p:cNvSpPr>
            <a:spLocks noGrp="1"/>
          </p:cNvSpPr>
          <p:nvPr>
            <p:ph type="title"/>
          </p:nvPr>
        </p:nvSpPr>
        <p:spPr>
          <a:xfrm>
            <a:off x="829310" y="165988"/>
            <a:ext cx="10215244" cy="677108"/>
          </a:xfrm>
        </p:spPr>
        <p:txBody>
          <a:bodyPr/>
          <a:lstStyle/>
          <a:p>
            <a:pPr algn="ctr"/>
            <a:r>
              <a:rPr lang="en-US" b="1"/>
              <a:t>Sample High School IEP</a:t>
            </a:r>
          </a:p>
        </p:txBody>
      </p:sp>
      <p:sp>
        <p:nvSpPr>
          <p:cNvPr id="3" name="Text Placeholder 2">
            <a:extLst>
              <a:ext uri="{FF2B5EF4-FFF2-40B4-BE49-F238E27FC236}">
                <a16:creationId xmlns:a16="http://schemas.microsoft.com/office/drawing/2014/main" id="{A0B81CBD-A0F8-961D-E524-8C44507679D5}"/>
              </a:ext>
            </a:extLst>
          </p:cNvPr>
          <p:cNvSpPr>
            <a:spLocks noGrp="1"/>
          </p:cNvSpPr>
          <p:nvPr>
            <p:ph type="body" idx="1"/>
          </p:nvPr>
        </p:nvSpPr>
        <p:spPr>
          <a:xfrm>
            <a:off x="575354" y="1592494"/>
            <a:ext cx="10962526" cy="5290954"/>
          </a:xfrm>
        </p:spPr>
        <p:txBody>
          <a:bodyPr/>
          <a:lstStyle/>
          <a:p>
            <a:pPr marL="342900" indent="-342900">
              <a:buFont typeface="Arial" panose="020B0604020202020204" pitchFamily="34" charset="0"/>
              <a:buChar char="•"/>
            </a:pPr>
            <a:r>
              <a:rPr lang="en-US" b="0" u="none" dirty="0">
                <a:latin typeface="Calibri" panose="020F0502020204030204" pitchFamily="34" charset="0"/>
                <a:ea typeface="Calibri" panose="020F0502020204030204" pitchFamily="34" charset="0"/>
              </a:rPr>
              <a:t>I</a:t>
            </a:r>
            <a:r>
              <a:rPr lang="en-US" b="0" u="none" dirty="0">
                <a:effectLst/>
                <a:latin typeface="Calibri" panose="020F0502020204030204" pitchFamily="34" charset="0"/>
                <a:ea typeface="Calibri" panose="020F0502020204030204" pitchFamily="34" charset="0"/>
              </a:rPr>
              <a:t>llustrative examples of what the new IEP might look like in practice</a:t>
            </a:r>
          </a:p>
          <a:p>
            <a:pPr marL="342900" indent="-342900">
              <a:buFont typeface="Arial" panose="020B0604020202020204" pitchFamily="34" charset="0"/>
              <a:buChar char="•"/>
            </a:pPr>
            <a:r>
              <a:rPr lang="en-US" b="0" u="none" dirty="0">
                <a:latin typeface="Calibri" panose="020F0502020204030204" pitchFamily="34" charset="0"/>
                <a:ea typeface="Calibri" panose="020F0502020204030204" pitchFamily="34" charset="0"/>
              </a:rPr>
              <a:t>P</a:t>
            </a:r>
            <a:r>
              <a:rPr lang="en-US" b="0" u="none" dirty="0">
                <a:effectLst/>
                <a:latin typeface="Calibri" panose="020F0502020204030204" pitchFamily="34" charset="0"/>
                <a:ea typeface="Calibri" panose="020F0502020204030204" pitchFamily="34" charset="0"/>
              </a:rPr>
              <a:t>urpose of these samples is to help educators, parents, and other stakeholders envision what the new IEP may look like when completed</a:t>
            </a:r>
          </a:p>
          <a:p>
            <a:pPr marL="342900" indent="-342900">
              <a:buFont typeface="Arial" panose="020B0604020202020204" pitchFamily="34" charset="0"/>
              <a:buChar char="•"/>
            </a:pPr>
            <a:r>
              <a:rPr lang="en-US" b="0" i="1" u="none" dirty="0">
                <a:effectLst/>
                <a:latin typeface="Calibri" panose="020F0502020204030204" pitchFamily="34" charset="0"/>
                <a:ea typeface="Calibri" panose="020F0502020204030204" pitchFamily="34" charset="0"/>
              </a:rPr>
              <a:t>Samples are not exemplars</a:t>
            </a:r>
          </a:p>
          <a:p>
            <a:pPr marL="342900" indent="-342900">
              <a:buFont typeface="Arial" panose="020B0604020202020204" pitchFamily="34" charset="0"/>
              <a:buChar char="•"/>
            </a:pPr>
            <a:r>
              <a:rPr lang="en-US" b="0" u="none" dirty="0">
                <a:effectLst/>
                <a:latin typeface="Calibri" panose="020F0502020204030204" pitchFamily="34" charset="0"/>
                <a:ea typeface="Calibri" panose="020F0502020204030204" pitchFamily="34" charset="0"/>
              </a:rPr>
              <a:t>DESE offers them for your reference only; they are not intended to represent the best or only approach to IEP development, supports, and services</a:t>
            </a:r>
          </a:p>
          <a:p>
            <a:pPr marL="342900" indent="-342900">
              <a:buFont typeface="Arial" panose="020B0604020202020204" pitchFamily="34" charset="0"/>
              <a:buChar char="•"/>
            </a:pPr>
            <a:r>
              <a:rPr lang="en-US" b="0" u="none" dirty="0">
                <a:effectLst/>
                <a:latin typeface="Calibri" panose="020F0502020204030204" pitchFamily="34" charset="0"/>
                <a:ea typeface="Calibri" panose="020F0502020204030204" pitchFamily="34" charset="0"/>
              </a:rPr>
              <a:t> Each IEP must be developed based on the needs of the individual student and in accordance with all applicable federal and state requirements</a:t>
            </a:r>
          </a:p>
          <a:p>
            <a:endParaRPr lang="en-US" b="0" u="none" dirty="0">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b="0" u="none" dirty="0">
                <a:solidFill>
                  <a:srgbClr val="7030A0"/>
                </a:solidFill>
                <a:effectLst/>
                <a:latin typeface="Calibri" panose="020F0502020204030204" pitchFamily="34" charset="0"/>
                <a:ea typeface="Calibri" panose="020F0502020204030204" pitchFamily="34" charset="0"/>
              </a:rPr>
              <a:t>Purple annotations- help you reflect on certain sections of the IEP form and to offer suggestions for potential ways to use the relevant sections</a:t>
            </a:r>
          </a:p>
          <a:p>
            <a:pPr marL="342900" indent="-342900">
              <a:buFont typeface="Arial" panose="020B0604020202020204" pitchFamily="34" charset="0"/>
              <a:buChar char="•"/>
            </a:pPr>
            <a:r>
              <a:rPr lang="en-US" b="0" u="none" dirty="0">
                <a:solidFill>
                  <a:srgbClr val="7030A0"/>
                </a:solidFill>
                <a:latin typeface="Calibri" panose="020F0502020204030204" pitchFamily="34" charset="0"/>
                <a:ea typeface="Calibri" panose="020F0502020204030204" pitchFamily="34" charset="0"/>
              </a:rPr>
              <a:t>A</a:t>
            </a:r>
            <a:r>
              <a:rPr lang="en-US" b="0" u="none" dirty="0">
                <a:solidFill>
                  <a:srgbClr val="7030A0"/>
                </a:solidFill>
                <a:effectLst/>
                <a:latin typeface="Calibri" panose="020F0502020204030204" pitchFamily="34" charset="0"/>
                <a:ea typeface="Calibri" panose="020F0502020204030204" pitchFamily="34" charset="0"/>
              </a:rPr>
              <a:t>nnotations in purple are provided for informational purposes only and are not intended to limit the type of information that may be included under various sections of the form</a:t>
            </a:r>
            <a:endParaRPr lang="en-US" b="0" u="none" dirty="0"/>
          </a:p>
        </p:txBody>
      </p:sp>
    </p:spTree>
    <p:extLst>
      <p:ext uri="{BB962C8B-B14F-4D97-AF65-F5344CB8AC3E}">
        <p14:creationId xmlns:p14="http://schemas.microsoft.com/office/powerpoint/2010/main" val="3404173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7CD741-8C38-1837-8AC7-3297398AE674}"/>
              </a:ext>
            </a:extLst>
          </p:cNvPr>
          <p:cNvSpPr>
            <a:spLocks noGrp="1"/>
          </p:cNvSpPr>
          <p:nvPr>
            <p:ph type="title"/>
          </p:nvPr>
        </p:nvSpPr>
        <p:spPr/>
        <p:txBody>
          <a:bodyPr>
            <a:noAutofit/>
          </a:bodyPr>
          <a:lstStyle/>
          <a:p>
            <a:pPr algn="ctr"/>
            <a:r>
              <a:rPr lang="en-US" sz="4000" b="1" dirty="0"/>
              <a:t>Professional Learning Support</a:t>
            </a:r>
            <a:br>
              <a:rPr lang="en-US" sz="4000" b="1" dirty="0"/>
            </a:br>
            <a:r>
              <a:rPr lang="en-US" sz="4000" b="1" dirty="0"/>
              <a:t>2024-2025 School Year </a:t>
            </a:r>
          </a:p>
        </p:txBody>
      </p:sp>
      <p:sp>
        <p:nvSpPr>
          <p:cNvPr id="2" name="Content Placeholder 1">
            <a:extLst>
              <a:ext uri="{FF2B5EF4-FFF2-40B4-BE49-F238E27FC236}">
                <a16:creationId xmlns:a16="http://schemas.microsoft.com/office/drawing/2014/main" id="{EFB709F6-2076-095E-A138-63A755D9C4AA}"/>
              </a:ext>
            </a:extLst>
          </p:cNvPr>
          <p:cNvSpPr>
            <a:spLocks noGrp="1"/>
          </p:cNvSpPr>
          <p:nvPr>
            <p:ph idx="1"/>
          </p:nvPr>
        </p:nvSpPr>
        <p:spPr>
          <a:xfrm>
            <a:off x="838200" y="1777430"/>
            <a:ext cx="10515600" cy="4362114"/>
          </a:xfrm>
        </p:spPr>
        <p:txBody>
          <a:bodyPr>
            <a:normAutofit fontScale="92500" lnSpcReduction="20000"/>
          </a:bodyPr>
          <a:lstStyle/>
          <a:p>
            <a:pPr marL="0" indent="0">
              <a:buNone/>
            </a:pPr>
            <a:r>
              <a:rPr lang="en-US" b="1" i="1">
                <a:solidFill>
                  <a:schemeClr val="accent6">
                    <a:lumMod val="75000"/>
                  </a:schemeClr>
                </a:solidFill>
                <a:latin typeface="+mn-lt"/>
              </a:rPr>
              <a:t>Purpose: T</a:t>
            </a:r>
            <a:r>
              <a:rPr lang="en-US" b="1" i="1">
                <a:solidFill>
                  <a:schemeClr val="accent6">
                    <a:lumMod val="75000"/>
                  </a:schemeClr>
                </a:solidFill>
                <a:effectLst/>
                <a:latin typeface="+mn-lt"/>
              </a:rPr>
              <a:t>o promote the successful implementation of the new IEP form. </a:t>
            </a:r>
          </a:p>
          <a:p>
            <a:r>
              <a:rPr lang="en-US">
                <a:solidFill>
                  <a:srgbClr val="000000"/>
                </a:solidFill>
                <a:latin typeface="+mn-lt"/>
              </a:rPr>
              <a:t>Areas of need identified through the February survey: </a:t>
            </a:r>
          </a:p>
          <a:p>
            <a:pPr lvl="1">
              <a:buFont typeface="Wingdings" panose="05000000000000000000" pitchFamily="2" charset="2"/>
              <a:buChar char="Ø"/>
            </a:pPr>
            <a:r>
              <a:rPr lang="en-US" sz="2800">
                <a:solidFill>
                  <a:srgbClr val="000000"/>
                </a:solidFill>
                <a:latin typeface="+mn-lt"/>
              </a:rPr>
              <a:t>New IEP Overview</a:t>
            </a:r>
          </a:p>
          <a:p>
            <a:pPr lvl="1">
              <a:buFont typeface="Wingdings" panose="05000000000000000000" pitchFamily="2" charset="2"/>
              <a:buChar char="Ø"/>
            </a:pPr>
            <a:r>
              <a:rPr lang="en-US" sz="2800">
                <a:solidFill>
                  <a:srgbClr val="000000"/>
                </a:solidFill>
                <a:effectLst/>
                <a:latin typeface="+mn-lt"/>
                <a:ea typeface="MS Mincho" panose="02020609040205080304" pitchFamily="49" charset="-128"/>
                <a:cs typeface="Calibri" panose="020F0502020204030204" pitchFamily="34" charset="0"/>
              </a:rPr>
              <a:t>Supporting EL</a:t>
            </a:r>
          </a:p>
          <a:p>
            <a:pPr lvl="1">
              <a:buFont typeface="Wingdings" panose="05000000000000000000" pitchFamily="2" charset="2"/>
              <a:buChar char="Ø"/>
            </a:pPr>
            <a:r>
              <a:rPr lang="en-US" sz="2800">
                <a:solidFill>
                  <a:srgbClr val="000000"/>
                </a:solidFill>
                <a:effectLst/>
                <a:latin typeface="+mn-lt"/>
                <a:ea typeface="MS Mincho" panose="02020609040205080304" pitchFamily="49" charset="-128"/>
                <a:cs typeface="Calibri" panose="020F0502020204030204" pitchFamily="34" charset="0"/>
              </a:rPr>
              <a:t>Information for Parents</a:t>
            </a:r>
          </a:p>
          <a:p>
            <a:pPr lvl="1">
              <a:buFont typeface="Wingdings" panose="05000000000000000000" pitchFamily="2" charset="2"/>
              <a:buChar char="Ø"/>
            </a:pPr>
            <a:r>
              <a:rPr lang="en-US" sz="2800">
                <a:solidFill>
                  <a:srgbClr val="000000"/>
                </a:solidFill>
                <a:effectLst/>
                <a:latin typeface="+mn-lt"/>
                <a:ea typeface="MS Mincho" panose="02020609040205080304" pitchFamily="49" charset="-128"/>
                <a:cs typeface="Calibri" panose="020F0502020204030204" pitchFamily="34" charset="0"/>
              </a:rPr>
              <a:t>Transition Planning</a:t>
            </a:r>
          </a:p>
          <a:p>
            <a:pPr lvl="1">
              <a:buFont typeface="Wingdings" panose="05000000000000000000" pitchFamily="2" charset="2"/>
              <a:buChar char="Ø"/>
            </a:pPr>
            <a:r>
              <a:rPr lang="en-US" sz="2800">
                <a:solidFill>
                  <a:srgbClr val="000000"/>
                </a:solidFill>
                <a:effectLst/>
                <a:latin typeface="+mn-lt"/>
                <a:ea typeface="MS Mincho" panose="02020609040205080304" pitchFamily="49" charset="-128"/>
                <a:cs typeface="Calibri" panose="020F0502020204030204" pitchFamily="34" charset="0"/>
              </a:rPr>
              <a:t>Goal Writing</a:t>
            </a:r>
          </a:p>
          <a:p>
            <a:pPr lvl="1">
              <a:buFont typeface="Wingdings" panose="05000000000000000000" pitchFamily="2" charset="2"/>
              <a:buChar char="Ø"/>
            </a:pPr>
            <a:r>
              <a:rPr lang="en-US" sz="2800">
                <a:solidFill>
                  <a:srgbClr val="000000"/>
                </a:solidFill>
                <a:effectLst/>
                <a:latin typeface="+mn-lt"/>
                <a:ea typeface="MS Mincho" panose="02020609040205080304" pitchFamily="49" charset="-128"/>
                <a:cs typeface="Calibri" panose="020F0502020204030204" pitchFamily="34" charset="0"/>
              </a:rPr>
              <a:t>Accommodation and Modification, and</a:t>
            </a:r>
          </a:p>
          <a:p>
            <a:pPr lvl="1">
              <a:buFont typeface="Wingdings" panose="05000000000000000000" pitchFamily="2" charset="2"/>
              <a:buChar char="Ø"/>
            </a:pPr>
            <a:r>
              <a:rPr lang="en-US" sz="2800">
                <a:solidFill>
                  <a:srgbClr val="000000"/>
                </a:solidFill>
                <a:effectLst/>
                <a:latin typeface="+mn-lt"/>
                <a:ea typeface="MS Mincho" panose="02020609040205080304" pitchFamily="49" charset="-128"/>
                <a:cs typeface="Calibri" panose="020F0502020204030204" pitchFamily="34" charset="0"/>
              </a:rPr>
              <a:t>Present Levels</a:t>
            </a:r>
            <a:endParaRPr lang="en-US" sz="2800">
              <a:latin typeface="+mn-lt"/>
            </a:endParaRPr>
          </a:p>
          <a:p>
            <a:r>
              <a:rPr lang="en-US">
                <a:latin typeface="+mn-lt"/>
              </a:rPr>
              <a:t>Regional support</a:t>
            </a:r>
          </a:p>
          <a:p>
            <a:r>
              <a:rPr lang="en-US">
                <a:latin typeface="+mn-lt"/>
              </a:rPr>
              <a:t>Remote, in-person, and blended learning formats </a:t>
            </a:r>
          </a:p>
          <a:p>
            <a:endParaRPr lang="en-US"/>
          </a:p>
          <a:p>
            <a:pPr marL="0" indent="0">
              <a:buNone/>
            </a:pPr>
            <a:endParaRPr lang="en-US"/>
          </a:p>
        </p:txBody>
      </p:sp>
    </p:spTree>
    <p:extLst>
      <p:ext uri="{BB962C8B-B14F-4D97-AF65-F5344CB8AC3E}">
        <p14:creationId xmlns:p14="http://schemas.microsoft.com/office/powerpoint/2010/main" val="3169684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E3D609-41C2-4F2A-87A2-E9AD2A222827}"/>
              </a:ext>
            </a:extLst>
          </p:cNvPr>
          <p:cNvSpPr>
            <a:spLocks noGrp="1"/>
          </p:cNvSpPr>
          <p:nvPr>
            <p:ph type="title"/>
          </p:nvPr>
        </p:nvSpPr>
        <p:spPr/>
        <p:txBody>
          <a:bodyPr/>
          <a:lstStyle/>
          <a:p>
            <a:pPr algn="ctr"/>
            <a:r>
              <a:rPr lang="en-US" b="1" dirty="0"/>
              <a:t>12 Updated IEP Forms </a:t>
            </a:r>
          </a:p>
        </p:txBody>
      </p:sp>
      <p:sp>
        <p:nvSpPr>
          <p:cNvPr id="4" name="Content Placeholder 3">
            <a:extLst>
              <a:ext uri="{FF2B5EF4-FFF2-40B4-BE49-F238E27FC236}">
                <a16:creationId xmlns:a16="http://schemas.microsoft.com/office/drawing/2014/main" id="{219B8D68-C4E5-4027-80A4-1F1C856DECED}"/>
              </a:ext>
            </a:extLst>
          </p:cNvPr>
          <p:cNvSpPr>
            <a:spLocks noGrp="1"/>
          </p:cNvSpPr>
          <p:nvPr>
            <p:ph sz="half" idx="1"/>
          </p:nvPr>
        </p:nvSpPr>
        <p:spPr/>
        <p:txBody>
          <a:bodyPr/>
          <a:lstStyle/>
          <a:p>
            <a:r>
              <a:rPr lang="en-US"/>
              <a:t>Attendance Sheet</a:t>
            </a:r>
          </a:p>
          <a:p>
            <a:r>
              <a:rPr lang="en-US"/>
              <a:t>Educational Environment and Placement (Ages 3-5)</a:t>
            </a:r>
          </a:p>
          <a:p>
            <a:r>
              <a:rPr lang="en-US"/>
              <a:t>Educational Environment and Placement (K-age 21)</a:t>
            </a:r>
          </a:p>
          <a:p>
            <a:r>
              <a:rPr lang="en-US"/>
              <a:t>Evaluation Consent Form</a:t>
            </a:r>
          </a:p>
          <a:p>
            <a:r>
              <a:rPr lang="en-US"/>
              <a:t>Extended Evaluation Form</a:t>
            </a:r>
          </a:p>
          <a:p>
            <a:r>
              <a:rPr lang="en-US"/>
              <a:t>IEP Amendment</a:t>
            </a:r>
          </a:p>
        </p:txBody>
      </p:sp>
      <p:sp>
        <p:nvSpPr>
          <p:cNvPr id="5" name="Content Placeholder 4">
            <a:extLst>
              <a:ext uri="{FF2B5EF4-FFF2-40B4-BE49-F238E27FC236}">
                <a16:creationId xmlns:a16="http://schemas.microsoft.com/office/drawing/2014/main" id="{99549FC6-4145-4899-B147-4E423069F0BF}"/>
              </a:ext>
            </a:extLst>
          </p:cNvPr>
          <p:cNvSpPr>
            <a:spLocks noGrp="1"/>
          </p:cNvSpPr>
          <p:nvPr>
            <p:ph sz="half" idx="2"/>
          </p:nvPr>
        </p:nvSpPr>
        <p:spPr/>
        <p:txBody>
          <a:bodyPr>
            <a:normAutofit fontScale="92500"/>
          </a:bodyPr>
          <a:lstStyle/>
          <a:p>
            <a:r>
              <a:rPr lang="en-US"/>
              <a:t>Level of Need</a:t>
            </a:r>
          </a:p>
          <a:p>
            <a:r>
              <a:rPr lang="en-US"/>
              <a:t>Notice of Proposed School District Action</a:t>
            </a:r>
          </a:p>
          <a:p>
            <a:r>
              <a:rPr lang="en-US"/>
              <a:t>Notice of School District Refusal</a:t>
            </a:r>
          </a:p>
          <a:p>
            <a:r>
              <a:rPr lang="en-US"/>
              <a:t>Placement Consent Form (Ages 3-5)</a:t>
            </a:r>
          </a:p>
          <a:p>
            <a:r>
              <a:rPr lang="en-US"/>
              <a:t>Placement Consent (K-Age 21)</a:t>
            </a:r>
          </a:p>
          <a:p>
            <a:r>
              <a:rPr lang="en-US"/>
              <a:t>Special Education Eligibility Determination</a:t>
            </a:r>
          </a:p>
        </p:txBody>
      </p:sp>
    </p:spTree>
    <p:extLst>
      <p:ext uri="{BB962C8B-B14F-4D97-AF65-F5344CB8AC3E}">
        <p14:creationId xmlns:p14="http://schemas.microsoft.com/office/powerpoint/2010/main" val="1030965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5E6555-7291-3AAF-2019-A8B7D35545C1}"/>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8000" kern="1200">
                <a:solidFill>
                  <a:srgbClr val="FFFFFF"/>
                </a:solidFill>
                <a:latin typeface="+mj-lt"/>
                <a:ea typeface="+mj-ea"/>
                <a:cs typeface="+mj-cs"/>
              </a:rPr>
              <a:t>Q&amp;A</a:t>
            </a:r>
          </a:p>
        </p:txBody>
      </p:sp>
      <p:cxnSp>
        <p:nvCxnSpPr>
          <p:cNvPr id="24" name="Straight Connector 2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762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A9836BF0-5236-4693-97CC-91F28189BB68}"/>
              </a:ext>
            </a:extLst>
          </p:cNvPr>
          <p:cNvSpPr>
            <a:spLocks noGrp="1"/>
          </p:cNvSpPr>
          <p:nvPr>
            <p:ph type="title"/>
          </p:nvPr>
        </p:nvSpPr>
        <p:spPr>
          <a:xfrm>
            <a:off x="838200" y="673770"/>
            <a:ext cx="3220329" cy="2027227"/>
          </a:xfrm>
        </p:spPr>
        <p:txBody>
          <a:bodyPr vert="horz" lIns="91440" tIns="45720" rIns="91440" bIns="45720" rtlCol="0" anchor="t">
            <a:normAutofit/>
          </a:bodyPr>
          <a:lstStyle/>
          <a:p>
            <a:r>
              <a:rPr lang="en-US" sz="5400" kern="1200" dirty="0">
                <a:solidFill>
                  <a:srgbClr val="FFFFFF"/>
                </a:solidFill>
                <a:latin typeface="+mj-lt"/>
                <a:ea typeface="+mj-ea"/>
                <a:cs typeface="+mj-cs"/>
              </a:rPr>
              <a:t>Today’s</a:t>
            </a:r>
            <a:br>
              <a:rPr lang="en-US" sz="5400" kern="1200" dirty="0">
                <a:solidFill>
                  <a:srgbClr val="FFFFFF"/>
                </a:solidFill>
                <a:latin typeface="+mj-lt"/>
                <a:ea typeface="+mj-ea"/>
                <a:cs typeface="+mj-cs"/>
              </a:rPr>
            </a:br>
            <a:r>
              <a:rPr lang="en-US" sz="5400" kern="1200" dirty="0">
                <a:solidFill>
                  <a:srgbClr val="FFFFFF"/>
                </a:solidFill>
                <a:latin typeface="+mj-lt"/>
                <a:ea typeface="+mj-ea"/>
                <a:cs typeface="+mj-cs"/>
              </a:rPr>
              <a:t>Agenda</a:t>
            </a:r>
          </a:p>
        </p:txBody>
      </p:sp>
      <p:graphicFrame>
        <p:nvGraphicFramePr>
          <p:cNvPr id="5" name="Content Placeholder 1" descr="DESE/DDS Residential Prevention Program​&#10;&#10;Special Education Updates​&#10;&#10;New IEP Update​&#10;&#10;General Supervision Updates​">
            <a:extLst>
              <a:ext uri="{FF2B5EF4-FFF2-40B4-BE49-F238E27FC236}">
                <a16:creationId xmlns:a16="http://schemas.microsoft.com/office/drawing/2014/main" id="{2B814884-79AF-D2D8-F0AC-939B6CE974C1}"/>
              </a:ext>
            </a:extLst>
          </p:cNvPr>
          <p:cNvGraphicFramePr>
            <a:graphicFrameLocks noGrp="1"/>
          </p:cNvGraphicFramePr>
          <p:nvPr>
            <p:ph idx="1"/>
            <p:extLst>
              <p:ext uri="{D42A27DB-BD31-4B8C-83A1-F6EECF244321}">
                <p14:modId xmlns:p14="http://schemas.microsoft.com/office/powerpoint/2010/main" val="3594931922"/>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15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3B76C-150F-2226-FD38-79330B11FCFC}"/>
              </a:ext>
            </a:extLst>
          </p:cNvPr>
          <p:cNvSpPr>
            <a:spLocks noGrp="1"/>
          </p:cNvSpPr>
          <p:nvPr>
            <p:ph type="title"/>
          </p:nvPr>
        </p:nvSpPr>
        <p:spPr/>
        <p:txBody>
          <a:bodyPr/>
          <a:lstStyle/>
          <a:p>
            <a:pPr algn="ctr"/>
            <a:r>
              <a:rPr lang="en-US" b="1">
                <a:latin typeface="Segoe UI"/>
                <a:cs typeface="Arial"/>
              </a:rPr>
              <a:t>Special Education Leadership</a:t>
            </a:r>
          </a:p>
        </p:txBody>
      </p:sp>
      <p:sp>
        <p:nvSpPr>
          <p:cNvPr id="5" name="TextBox 4">
            <a:extLst>
              <a:ext uri="{FF2B5EF4-FFF2-40B4-BE49-F238E27FC236}">
                <a16:creationId xmlns:a16="http://schemas.microsoft.com/office/drawing/2014/main" id="{DBF02708-097E-FD49-139D-2F41460B03AD}"/>
              </a:ext>
            </a:extLst>
          </p:cNvPr>
          <p:cNvSpPr txBox="1"/>
          <p:nvPr/>
        </p:nvSpPr>
        <p:spPr>
          <a:xfrm>
            <a:off x="1422400" y="1917700"/>
            <a:ext cx="9194800" cy="738664"/>
          </a:xfrm>
          <a:prstGeom prst="rect">
            <a:avLst/>
          </a:prstGeom>
          <a:noFill/>
        </p:spPr>
        <p:txBody>
          <a:bodyPr wrap="square" lIns="91440" tIns="45720" rIns="91440" bIns="45720" rtlCol="0" anchor="t">
            <a:spAutoFit/>
          </a:bodyPr>
          <a:lstStyle/>
          <a:p>
            <a:pPr algn="ctr"/>
            <a:r>
              <a:rPr lang="en-US" sz="2100">
                <a:latin typeface="Arial"/>
                <a:cs typeface="Arial"/>
              </a:rPr>
              <a:t>Iraida J. Alvarez, Acting Executive Director of Special Education </a:t>
            </a:r>
            <a:endParaRPr lang="en-US" sz="2100">
              <a:latin typeface="Arial" panose="020B0604020202020204" pitchFamily="34" charset="0"/>
              <a:cs typeface="Arial" panose="020B0604020202020204" pitchFamily="34" charset="0"/>
            </a:endParaRPr>
          </a:p>
          <a:p>
            <a:pPr marL="0" lvl="0" indent="0" algn="ctr">
              <a:buNone/>
            </a:pPr>
            <a:r>
              <a:rPr lang="en-US" sz="2100">
                <a:latin typeface="Arial"/>
                <a:cs typeface="Arial"/>
              </a:rPr>
              <a:t>Jamie Camacho, Acting State Director of Special Education</a:t>
            </a:r>
          </a:p>
        </p:txBody>
      </p:sp>
      <p:sp>
        <p:nvSpPr>
          <p:cNvPr id="2" name="Content Placeholder 1">
            <a:extLst>
              <a:ext uri="{FF2B5EF4-FFF2-40B4-BE49-F238E27FC236}">
                <a16:creationId xmlns:a16="http://schemas.microsoft.com/office/drawing/2014/main" id="{96524702-E790-0B2E-F374-57BD9A79C0A6}"/>
              </a:ext>
            </a:extLst>
          </p:cNvPr>
          <p:cNvSpPr>
            <a:spLocks noGrp="1"/>
          </p:cNvSpPr>
          <p:nvPr>
            <p:ph sz="half" idx="1"/>
          </p:nvPr>
        </p:nvSpPr>
        <p:spPr>
          <a:xfrm>
            <a:off x="292100" y="2959100"/>
            <a:ext cx="5727700" cy="3217863"/>
          </a:xfrm>
        </p:spPr>
        <p:txBody>
          <a:bodyPr>
            <a:normAutofit/>
          </a:bodyPr>
          <a:lstStyle/>
          <a:p>
            <a:pPr marL="0" lvl="0" indent="0">
              <a:buNone/>
            </a:pPr>
            <a:r>
              <a:rPr lang="en-US" sz="2100" b="1"/>
              <a:t>Office of Approved Special Education Schools </a:t>
            </a:r>
          </a:p>
          <a:p>
            <a:r>
              <a:rPr lang="en-US" sz="2100"/>
              <a:t>Jannelle Roberts, Acting Director</a:t>
            </a:r>
          </a:p>
          <a:p>
            <a:pPr marL="0" lvl="0" indent="0">
              <a:buNone/>
            </a:pPr>
            <a:r>
              <a:rPr lang="en-US" sz="2100" b="1"/>
              <a:t>Special Education Planning and Policy Development</a:t>
            </a:r>
          </a:p>
          <a:p>
            <a:r>
              <a:rPr lang="en-US" sz="2100"/>
              <a:t>Jamie Camacho, Director</a:t>
            </a:r>
          </a:p>
          <a:p>
            <a:r>
              <a:rPr lang="en-US" sz="2100"/>
              <a:t>Patrick Fitzgerald, Assistant Director</a:t>
            </a:r>
          </a:p>
          <a:p>
            <a:r>
              <a:rPr lang="en-US" sz="2100"/>
              <a:t>Theresa Senio, Assistant Director</a:t>
            </a:r>
          </a:p>
          <a:p>
            <a:endParaRPr lang="en-US"/>
          </a:p>
        </p:txBody>
      </p:sp>
      <p:sp>
        <p:nvSpPr>
          <p:cNvPr id="4" name="Content Placeholder 3">
            <a:extLst>
              <a:ext uri="{FF2B5EF4-FFF2-40B4-BE49-F238E27FC236}">
                <a16:creationId xmlns:a16="http://schemas.microsoft.com/office/drawing/2014/main" id="{E034586C-D352-81B2-5D4A-0316F7424E26}"/>
              </a:ext>
            </a:extLst>
          </p:cNvPr>
          <p:cNvSpPr>
            <a:spLocks noGrp="1"/>
          </p:cNvSpPr>
          <p:nvPr>
            <p:ph sz="half" idx="2"/>
          </p:nvPr>
        </p:nvSpPr>
        <p:spPr>
          <a:xfrm>
            <a:off x="6019800" y="2959100"/>
            <a:ext cx="5626100" cy="3217863"/>
          </a:xfrm>
        </p:spPr>
        <p:txBody>
          <a:bodyPr>
            <a:normAutofit fontScale="55000" lnSpcReduction="20000"/>
          </a:bodyPr>
          <a:lstStyle/>
          <a:p>
            <a:pPr marL="0" lvl="0" indent="0">
              <a:buNone/>
            </a:pPr>
            <a:r>
              <a:rPr lang="en-US" sz="3800" b="1"/>
              <a:t>Office of Public School Monitoring</a:t>
            </a:r>
          </a:p>
          <a:p>
            <a:r>
              <a:rPr lang="en-US" sz="3800"/>
              <a:t>Vani Rastogi-Kelly, Director</a:t>
            </a:r>
          </a:p>
          <a:p>
            <a:r>
              <a:rPr lang="en-US" sz="3800"/>
              <a:t>Amy Paulin, Assistant Director</a:t>
            </a:r>
          </a:p>
          <a:p>
            <a:pPr marL="0" lvl="0" indent="0">
              <a:buNone/>
            </a:pPr>
            <a:r>
              <a:rPr lang="en-US" sz="3800" b="1"/>
              <a:t>Office of Problem Resolution System</a:t>
            </a:r>
          </a:p>
          <a:p>
            <a:r>
              <a:rPr lang="en-US" sz="3800"/>
              <a:t>Barry Barnett, Director</a:t>
            </a:r>
          </a:p>
          <a:p>
            <a:r>
              <a:rPr lang="en-US" sz="3800"/>
              <a:t>Kelsey LoDuca-Towne, Assistant Director</a:t>
            </a:r>
          </a:p>
          <a:p>
            <a:pPr marL="0" lvl="0" indent="0">
              <a:buNone/>
            </a:pPr>
            <a:r>
              <a:rPr lang="en-US" sz="3800" b="1"/>
              <a:t>Special Education in Institutional Settings</a:t>
            </a:r>
          </a:p>
          <a:p>
            <a:r>
              <a:rPr lang="en-US" sz="3800"/>
              <a:t>Shawn Connelly, Director</a:t>
            </a:r>
          </a:p>
          <a:p>
            <a:endParaRPr lang="en-US"/>
          </a:p>
        </p:txBody>
      </p:sp>
    </p:spTree>
    <p:extLst>
      <p:ext uri="{BB962C8B-B14F-4D97-AF65-F5344CB8AC3E}">
        <p14:creationId xmlns:p14="http://schemas.microsoft.com/office/powerpoint/2010/main" val="2447511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8000" kern="1200">
                <a:solidFill>
                  <a:srgbClr val="FFFFFF"/>
                </a:solidFill>
                <a:latin typeface="+mj-lt"/>
                <a:ea typeface="+mj-ea"/>
                <a:cs typeface="+mj-cs"/>
              </a:rPr>
              <a:t>Special Education Updates</a:t>
            </a:r>
          </a:p>
        </p:txBody>
      </p:sp>
      <p:cxnSp>
        <p:nvCxnSpPr>
          <p:cNvPr id="12"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33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C3BD1B-D60B-4D01-BA2B-795EE4EEC8AB}"/>
              </a:ext>
            </a:extLst>
          </p:cNvPr>
          <p:cNvSpPr>
            <a:spLocks noGrp="1"/>
          </p:cNvSpPr>
          <p:nvPr>
            <p:ph type="title"/>
          </p:nvPr>
        </p:nvSpPr>
        <p:spPr/>
        <p:txBody>
          <a:bodyPr>
            <a:normAutofit fontScale="90000"/>
          </a:bodyPr>
          <a:lstStyle/>
          <a:p>
            <a:pPr algn="ctr"/>
            <a:r>
              <a:rPr lang="en-US" b="1" dirty="0">
                <a:latin typeface="Arial"/>
                <a:cs typeface="Arial"/>
              </a:rPr>
              <a:t>FY24 IDEA Equitable Services Resolution Funds' Year 3 Allocation Self-Assessment</a:t>
            </a:r>
          </a:p>
        </p:txBody>
      </p:sp>
      <p:sp>
        <p:nvSpPr>
          <p:cNvPr id="2" name="Content Placeholder 1">
            <a:extLst>
              <a:ext uri="{FF2B5EF4-FFF2-40B4-BE49-F238E27FC236}">
                <a16:creationId xmlns:a16="http://schemas.microsoft.com/office/drawing/2014/main" id="{F1C62ABA-44BF-4A5B-8753-CACBE22AA723}"/>
              </a:ext>
            </a:extLst>
          </p:cNvPr>
          <p:cNvSpPr>
            <a:spLocks noGrp="1"/>
          </p:cNvSpPr>
          <p:nvPr>
            <p:ph idx="1"/>
          </p:nvPr>
        </p:nvSpPr>
        <p:spPr/>
        <p:txBody>
          <a:bodyPr vert="horz" lIns="91440" tIns="45720" rIns="91440" bIns="45720" rtlCol="0" anchor="t">
            <a:normAutofit/>
          </a:bodyPr>
          <a:lstStyle/>
          <a:p>
            <a:r>
              <a:rPr lang="en-US" sz="2000">
                <a:latin typeface="Calibri"/>
                <a:cs typeface="Arial"/>
              </a:rPr>
              <a:t>The Department will be monitoring the expenditure and use of IDEA Resolution Funds. A district’s failure to use the FY2024 Resolution Funds by </a:t>
            </a:r>
            <a:r>
              <a:rPr lang="en-US" sz="2000" b="1">
                <a:latin typeface="Calibri"/>
                <a:cs typeface="Arial"/>
              </a:rPr>
              <a:t>September 30, 2024</a:t>
            </a:r>
            <a:r>
              <a:rPr lang="en-US" sz="2000">
                <a:latin typeface="Calibri"/>
                <a:cs typeface="Arial"/>
              </a:rPr>
              <a:t> may result in enhanced monitoring and oversight from the Department. The Resolution Funds must be tracked separately and apart from other IDEA Part B funds.</a:t>
            </a:r>
            <a:br>
              <a:rPr lang="en-US" sz="2000">
                <a:latin typeface="Calibri"/>
              </a:rPr>
            </a:br>
            <a:br>
              <a:rPr lang="en-US" sz="2000">
                <a:latin typeface="Calibri"/>
              </a:rPr>
            </a:br>
            <a:r>
              <a:rPr lang="en-US" sz="2000">
                <a:latin typeface="Calibri"/>
                <a:cs typeface="Arial"/>
              </a:rPr>
              <a:t>Please submit the required end-of-year self-assessment by completing this form before </a:t>
            </a:r>
            <a:r>
              <a:rPr lang="en-US" sz="2000" b="1">
                <a:latin typeface="Calibri"/>
                <a:cs typeface="Arial"/>
              </a:rPr>
              <a:t>Friday, June 28, 2024.</a:t>
            </a:r>
            <a:r>
              <a:rPr lang="en-US" sz="2000">
                <a:latin typeface="Calibri"/>
                <a:cs typeface="Arial"/>
              </a:rPr>
              <a:t> This form requires you to report the actual spending for the Resolution Funds as of the date this self-assessment is completed and submitted.</a:t>
            </a:r>
            <a:br>
              <a:rPr lang="en-US" sz="2000">
                <a:latin typeface="Calibri"/>
              </a:rPr>
            </a:br>
            <a:br>
              <a:rPr lang="en-US" sz="2000">
                <a:latin typeface="Calibri"/>
              </a:rPr>
            </a:br>
            <a:r>
              <a:rPr lang="en-US" sz="2000">
                <a:latin typeface="Calibri"/>
                <a:cs typeface="Arial"/>
              </a:rPr>
              <a:t>After reviewing the self-assessment, the Department may request more information, and some districts may be selected for enhanced monitoring. For additional information about the Resolution Funds, please email </a:t>
            </a:r>
            <a:r>
              <a:rPr lang="en-US" sz="2000">
                <a:latin typeface="Calibri"/>
                <a:cs typeface="Arial"/>
                <a:hlinkClick r:id="rId2">
                  <a:extLst>
                    <a:ext uri="{A12FA001-AC4F-418D-AE19-62706E023703}">
                      <ahyp:hlinkClr xmlns:ahyp="http://schemas.microsoft.com/office/drawing/2018/hyperlinkcolor" val="tx"/>
                    </a:ext>
                  </a:extLst>
                </a:hlinkClick>
              </a:rPr>
              <a:t>IDEAFiscal@mass.gov</a:t>
            </a:r>
            <a:endParaRPr lang="en-US" sz="2000">
              <a:latin typeface="Calibri"/>
              <a:cs typeface="Arial"/>
            </a:endParaRPr>
          </a:p>
        </p:txBody>
      </p:sp>
    </p:spTree>
    <p:extLst>
      <p:ext uri="{BB962C8B-B14F-4D97-AF65-F5344CB8AC3E}">
        <p14:creationId xmlns:p14="http://schemas.microsoft.com/office/powerpoint/2010/main" val="3594367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C3BD1B-D60B-4D01-BA2B-795EE4EEC8AB}"/>
              </a:ext>
            </a:extLst>
          </p:cNvPr>
          <p:cNvSpPr>
            <a:spLocks noGrp="1"/>
          </p:cNvSpPr>
          <p:nvPr>
            <p:ph type="title"/>
          </p:nvPr>
        </p:nvSpPr>
        <p:spPr/>
        <p:txBody>
          <a:bodyPr>
            <a:normAutofit/>
          </a:bodyPr>
          <a:lstStyle/>
          <a:p>
            <a:pPr algn="ctr"/>
            <a:r>
              <a:rPr lang="en-US" sz="4000" b="1">
                <a:latin typeface="Arial"/>
                <a:cs typeface="Arial"/>
              </a:rPr>
              <a:t>NI &amp; NA Districts: Save the Dates!</a:t>
            </a:r>
            <a:endParaRPr lang="en-US" sz="4000" b="1"/>
          </a:p>
        </p:txBody>
      </p:sp>
      <p:sp>
        <p:nvSpPr>
          <p:cNvPr id="2" name="Content Placeholder 1">
            <a:extLst>
              <a:ext uri="{FF2B5EF4-FFF2-40B4-BE49-F238E27FC236}">
                <a16:creationId xmlns:a16="http://schemas.microsoft.com/office/drawing/2014/main" id="{F1C62ABA-44BF-4A5B-8753-CACBE22AA723}"/>
              </a:ext>
            </a:extLst>
          </p:cNvPr>
          <p:cNvSpPr>
            <a:spLocks noGrp="1"/>
          </p:cNvSpPr>
          <p:nvPr>
            <p:ph idx="1"/>
          </p:nvPr>
        </p:nvSpPr>
        <p:spPr>
          <a:xfrm>
            <a:off x="101184" y="1982231"/>
            <a:ext cx="11914681" cy="1614696"/>
          </a:xfrm>
        </p:spPr>
        <p:txBody>
          <a:bodyPr vert="horz" lIns="91440" tIns="45720" rIns="91440" bIns="45720" rtlCol="0" anchor="t">
            <a:normAutofit fontScale="92500"/>
          </a:bodyPr>
          <a:lstStyle/>
          <a:p>
            <a:r>
              <a:rPr lang="en" sz="3200">
                <a:latin typeface="Arial"/>
                <a:cs typeface="Arial"/>
              </a:rPr>
              <a:t>SPED Strategies will </a:t>
            </a:r>
            <a:r>
              <a:rPr lang="en" sz="3200">
                <a:solidFill>
                  <a:srgbClr val="222222"/>
                </a:solidFill>
                <a:latin typeface="Arial"/>
                <a:cs typeface="Arial"/>
              </a:rPr>
              <a:t>be hosting special education determination improvement planning support during the 24-25 school year. </a:t>
            </a:r>
            <a:endParaRPr lang="en-US" sz="3200">
              <a:solidFill>
                <a:srgbClr val="000000"/>
              </a:solidFill>
              <a:latin typeface="Arial"/>
              <a:cs typeface="Arial"/>
            </a:endParaRPr>
          </a:p>
          <a:p>
            <a:r>
              <a:rPr lang="en" sz="3200">
                <a:solidFill>
                  <a:srgbClr val="222222"/>
                </a:solidFill>
                <a:latin typeface="Arial"/>
                <a:cs typeface="Arial"/>
              </a:rPr>
              <a:t>Additional information will be emailed directly to district leaders. </a:t>
            </a:r>
          </a:p>
          <a:p>
            <a:endParaRPr lang="en-US"/>
          </a:p>
          <a:p>
            <a:endParaRPr lang="en-US"/>
          </a:p>
          <a:p>
            <a:endParaRPr lang="en-US"/>
          </a:p>
        </p:txBody>
      </p:sp>
      <p:graphicFrame>
        <p:nvGraphicFramePr>
          <p:cNvPr id="5" name="Table 4">
            <a:extLst>
              <a:ext uri="{FF2B5EF4-FFF2-40B4-BE49-F238E27FC236}">
                <a16:creationId xmlns:a16="http://schemas.microsoft.com/office/drawing/2014/main" id="{9920B8AB-2FAE-E46F-EC32-574ACDA8C126}"/>
              </a:ext>
            </a:extLst>
          </p:cNvPr>
          <p:cNvGraphicFramePr>
            <a:graphicFrameLocks noGrp="1"/>
          </p:cNvGraphicFramePr>
          <p:nvPr/>
        </p:nvGraphicFramePr>
        <p:xfrm>
          <a:off x="620486" y="3951514"/>
          <a:ext cx="10729016" cy="1889760"/>
        </p:xfrm>
        <a:graphic>
          <a:graphicData uri="http://schemas.openxmlformats.org/drawingml/2006/table">
            <a:tbl>
              <a:tblPr firstRow="1" bandRow="1">
                <a:tableStyleId>{5C22544A-7EE6-4342-B048-85BDC9FD1C3A}</a:tableStyleId>
              </a:tblPr>
              <a:tblGrid>
                <a:gridCol w="5364508">
                  <a:extLst>
                    <a:ext uri="{9D8B030D-6E8A-4147-A177-3AD203B41FA5}">
                      <a16:colId xmlns:a16="http://schemas.microsoft.com/office/drawing/2014/main" val="3409887033"/>
                    </a:ext>
                  </a:extLst>
                </a:gridCol>
                <a:gridCol w="5364508">
                  <a:extLst>
                    <a:ext uri="{9D8B030D-6E8A-4147-A177-3AD203B41FA5}">
                      <a16:colId xmlns:a16="http://schemas.microsoft.com/office/drawing/2014/main" val="2488722408"/>
                    </a:ext>
                  </a:extLst>
                </a:gridCol>
              </a:tblGrid>
              <a:tr h="370840">
                <a:tc>
                  <a:txBody>
                    <a:bodyPr/>
                    <a:lstStyle/>
                    <a:p>
                      <a:pPr lvl="0" algn="ctr">
                        <a:lnSpc>
                          <a:spcPct val="100000"/>
                        </a:lnSpc>
                        <a:spcBef>
                          <a:spcPts val="0"/>
                        </a:spcBef>
                        <a:spcAft>
                          <a:spcPts val="0"/>
                        </a:spcAft>
                        <a:buNone/>
                      </a:pPr>
                      <a:r>
                        <a:rPr lang="en" sz="2800" b="0" i="0" u="sng" strike="noStrike" noProof="0">
                          <a:latin typeface="Calibri"/>
                        </a:rPr>
                        <a:t>Needs Intervention Districts</a:t>
                      </a:r>
                      <a:endParaRPr lang="en-US" sz="2800"/>
                    </a:p>
                  </a:txBody>
                  <a:tcPr/>
                </a:tc>
                <a:tc>
                  <a:txBody>
                    <a:bodyPr/>
                    <a:lstStyle/>
                    <a:p>
                      <a:pPr lvl="0" algn="ctr">
                        <a:buNone/>
                      </a:pPr>
                      <a:r>
                        <a:rPr lang="en" sz="2800" b="0" i="0" u="sng" strike="noStrike" noProof="0">
                          <a:latin typeface="Calibri"/>
                        </a:rPr>
                        <a:t>Needs Assistance Districts</a:t>
                      </a:r>
                      <a:endParaRPr lang="en-US" sz="2800"/>
                    </a:p>
                  </a:txBody>
                  <a:tcPr/>
                </a:tc>
                <a:extLst>
                  <a:ext uri="{0D108BD9-81ED-4DB2-BD59-A6C34878D82A}">
                    <a16:rowId xmlns:a16="http://schemas.microsoft.com/office/drawing/2014/main" val="4115800578"/>
                  </a:ext>
                </a:extLst>
              </a:tr>
              <a:tr h="370840">
                <a:tc>
                  <a:txBody>
                    <a:bodyPr/>
                    <a:lstStyle/>
                    <a:p>
                      <a:pPr marL="285750" lvl="0" indent="-285750" algn="l">
                        <a:lnSpc>
                          <a:spcPct val="100000"/>
                        </a:lnSpc>
                        <a:spcBef>
                          <a:spcPts val="0"/>
                        </a:spcBef>
                        <a:spcAft>
                          <a:spcPts val="0"/>
                        </a:spcAft>
                        <a:buFont typeface="Arial"/>
                        <a:buChar char="•"/>
                      </a:pPr>
                      <a:r>
                        <a:rPr lang="en" sz="2800" b="0" i="0" u="none" strike="noStrike" noProof="0">
                          <a:latin typeface="Calibri"/>
                        </a:rPr>
                        <a:t>Southeast: Oct 8-9 and Jan 15</a:t>
                      </a:r>
                      <a:endParaRPr lang="en-US" sz="2800"/>
                    </a:p>
                    <a:p>
                      <a:pPr marL="285750" lvl="0" indent="-285750" algn="l">
                        <a:lnSpc>
                          <a:spcPct val="100000"/>
                        </a:lnSpc>
                        <a:spcBef>
                          <a:spcPts val="0"/>
                        </a:spcBef>
                        <a:spcAft>
                          <a:spcPts val="0"/>
                        </a:spcAft>
                        <a:buFont typeface="Arial"/>
                        <a:buChar char="•"/>
                      </a:pPr>
                      <a:r>
                        <a:rPr lang="en" sz="2800" b="0" i="0" u="none" strike="noStrike" noProof="0">
                          <a:latin typeface="Calibri"/>
                        </a:rPr>
                        <a:t>Central: Oct 15-16 and Jan 22</a:t>
                      </a:r>
                      <a:endParaRPr lang="en-US" sz="2800"/>
                    </a:p>
                    <a:p>
                      <a:pPr marL="285750" lvl="0" indent="-285750" algn="l">
                        <a:lnSpc>
                          <a:spcPct val="100000"/>
                        </a:lnSpc>
                        <a:spcBef>
                          <a:spcPts val="0"/>
                        </a:spcBef>
                        <a:spcAft>
                          <a:spcPts val="0"/>
                        </a:spcAft>
                        <a:buFont typeface="Arial"/>
                        <a:buChar char="•"/>
                      </a:pPr>
                      <a:r>
                        <a:rPr lang="en" sz="2800" b="0" i="0" u="none" strike="noStrike" noProof="0">
                          <a:latin typeface="Calibri"/>
                        </a:rPr>
                        <a:t>North: Oct 22-23 and Jan 29</a:t>
                      </a:r>
                      <a:endParaRPr lang="en-US" sz="2800"/>
                    </a:p>
                  </a:txBody>
                  <a:tcPr/>
                </a:tc>
                <a:tc>
                  <a:txBody>
                    <a:bodyPr/>
                    <a:lstStyle/>
                    <a:p>
                      <a:pPr marL="285750" lvl="0" indent="-285750" algn="l">
                        <a:lnSpc>
                          <a:spcPct val="100000"/>
                        </a:lnSpc>
                        <a:spcBef>
                          <a:spcPts val="0"/>
                        </a:spcBef>
                        <a:spcAft>
                          <a:spcPts val="0"/>
                        </a:spcAft>
                        <a:buFont typeface="Arial"/>
                        <a:buChar char="•"/>
                      </a:pPr>
                      <a:r>
                        <a:rPr lang="en" sz="2800" b="0" i="0" u="none" strike="noStrike" noProof="0" dirty="0">
                          <a:solidFill>
                            <a:srgbClr val="222222"/>
                          </a:solidFill>
                          <a:latin typeface="Calibri"/>
                        </a:rPr>
                        <a:t>Southeast: Oct 10th and Jan 16th</a:t>
                      </a:r>
                      <a:endParaRPr lang="en-US" sz="2800" dirty="0"/>
                    </a:p>
                    <a:p>
                      <a:pPr marL="285750" lvl="0" indent="-285750" algn="l">
                        <a:lnSpc>
                          <a:spcPct val="100000"/>
                        </a:lnSpc>
                        <a:spcBef>
                          <a:spcPts val="0"/>
                        </a:spcBef>
                        <a:spcAft>
                          <a:spcPts val="0"/>
                        </a:spcAft>
                        <a:buFont typeface="Arial"/>
                        <a:buChar char="•"/>
                      </a:pPr>
                      <a:r>
                        <a:rPr lang="en" sz="2800" b="0" i="0" u="none" strike="noStrike" noProof="0" dirty="0">
                          <a:solidFill>
                            <a:srgbClr val="222222"/>
                          </a:solidFill>
                          <a:latin typeface="Calibri"/>
                        </a:rPr>
                        <a:t>Central: Oct 17th and Jan 23rd</a:t>
                      </a:r>
                      <a:endParaRPr lang="en-US" sz="2800" dirty="0"/>
                    </a:p>
                    <a:p>
                      <a:pPr marL="285750" lvl="0" indent="-285750" algn="l">
                        <a:lnSpc>
                          <a:spcPct val="100000"/>
                        </a:lnSpc>
                        <a:spcBef>
                          <a:spcPts val="0"/>
                        </a:spcBef>
                        <a:spcAft>
                          <a:spcPts val="0"/>
                        </a:spcAft>
                        <a:buFont typeface="Arial"/>
                        <a:buChar char="•"/>
                      </a:pPr>
                      <a:r>
                        <a:rPr lang="en" sz="2800" b="0" i="0" u="none" strike="noStrike" noProof="0" dirty="0">
                          <a:solidFill>
                            <a:srgbClr val="222222"/>
                          </a:solidFill>
                          <a:latin typeface="Calibri"/>
                        </a:rPr>
                        <a:t>North: Oct 24th and Jan 30th </a:t>
                      </a:r>
                      <a:endParaRPr lang="en-US" sz="2800" dirty="0"/>
                    </a:p>
                  </a:txBody>
                  <a:tcPr/>
                </a:tc>
                <a:extLst>
                  <a:ext uri="{0D108BD9-81ED-4DB2-BD59-A6C34878D82A}">
                    <a16:rowId xmlns:a16="http://schemas.microsoft.com/office/drawing/2014/main" val="3454839259"/>
                  </a:ext>
                </a:extLst>
              </a:tr>
            </a:tbl>
          </a:graphicData>
        </a:graphic>
      </p:graphicFrame>
    </p:spTree>
    <p:extLst>
      <p:ext uri="{BB962C8B-B14F-4D97-AF65-F5344CB8AC3E}">
        <p14:creationId xmlns:p14="http://schemas.microsoft.com/office/powerpoint/2010/main" val="2741344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E39D67-AA06-7115-7979-A6CE66BD656A}"/>
              </a:ext>
            </a:extLst>
          </p:cNvPr>
          <p:cNvSpPr txBox="1">
            <a:spLocks noGrp="1"/>
          </p:cNvSpPr>
          <p:nvPr>
            <p:ph type="title" idx="4294967295"/>
          </p:nvPr>
        </p:nvSpPr>
        <p:spPr>
          <a:xfrm>
            <a:off x="1905813" y="322927"/>
            <a:ext cx="83819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n-lt"/>
                <a:ea typeface="+mn-lt"/>
                <a:cs typeface="+mn-lt"/>
              </a:rPr>
              <a:t>2024-2025 Superintendents Checklist </a:t>
            </a:r>
            <a:endParaRPr kumimoji="0" lang="en-US" sz="4000" b="0" i="0" u="none" strike="noStrike" kern="1200" cap="none" spc="0" normalizeH="0" baseline="0" noProof="0" dirty="0">
              <a:ln>
                <a:noFill/>
              </a:ln>
              <a:solidFill>
                <a:schemeClr val="bg1"/>
              </a:solidFill>
              <a:effectLst/>
              <a:uLnTx/>
              <a:uFillTx/>
              <a:latin typeface="+mn-lt"/>
              <a:ea typeface="+mn-ea"/>
              <a:cs typeface="+mn-cs"/>
            </a:endParaRPr>
          </a:p>
        </p:txBody>
      </p:sp>
      <p:graphicFrame>
        <p:nvGraphicFramePr>
          <p:cNvPr id="4" name="Content Placeholder 3" descr="Table of special education related tasks from the 2024-2025 Superintendents Checklist with recommended start by dates and task descriptions. &#10;Ongoing: Mail Parent’s Notice of Procedural Safeguards to all households with students found eligible for special education services once during each school year. Provide copy of notice during other times required by 34 C.F.R. § 300.504(a).​&#10;&#10;June 2024​: Submit Conditions of Assistance with the IDEA consolidated grant application via GEM$ and update special education policies and procedures as required.​&#10;&#10;Fall​: Review significant disproportionality determination(s) and develop or update action plans and review and update policies, procedures, and practices, as needed. Submit action plans and required documentation to the Department. Plan for 15% set aside for LEAs identified as having significant disproportionality during next fiscal year.​&#10;&#10;Determinations Issued in March​:&#10;Review LEA Determinations for Special Education and develop or update action plans. Plan for 2% set aside for improvement planning for LEAs identified as &quot;Needs Improvement&quot; for the next fiscal year.​&#10;&#10;Ongoing​: Collect district level information related to the use of C/CEIS funds as well as the total number of children serviced and total number found eligible for special education and/or related services who were serviced under those funds. Submit information to the Department in Late Spring 2025.​&#10;&#10;10/1/2024​: Submit child count for parentally placed and homeschooled children in private schools.​&#10;&#10;Spring​: Conduct Indicator 14: Post School Outcomes data collection activities for exiters from previous school year.​&#10;&#10;Ongoing: Enter entry and exit ratings for Indicator 7: Preschool Outcomes in the ECOS application in the Security Portal.  ECOS is updated three times a year after SIMS submissions.​&#10;">
            <a:extLst>
              <a:ext uri="{FF2B5EF4-FFF2-40B4-BE49-F238E27FC236}">
                <a16:creationId xmlns:a16="http://schemas.microsoft.com/office/drawing/2014/main" id="{2031AEEC-9388-8028-6408-60209BE407F4}"/>
              </a:ext>
            </a:extLst>
          </p:cNvPr>
          <p:cNvGraphicFramePr>
            <a:graphicFrameLocks noGrp="1"/>
          </p:cNvGraphicFramePr>
          <p:nvPr>
            <p:ph idx="1"/>
            <p:extLst>
              <p:ext uri="{D42A27DB-BD31-4B8C-83A1-F6EECF244321}">
                <p14:modId xmlns:p14="http://schemas.microsoft.com/office/powerpoint/2010/main" val="1310006962"/>
              </p:ext>
            </p:extLst>
          </p:nvPr>
        </p:nvGraphicFramePr>
        <p:xfrm>
          <a:off x="36634" y="1333500"/>
          <a:ext cx="12146080" cy="5517077"/>
        </p:xfrm>
        <a:graphic>
          <a:graphicData uri="http://schemas.openxmlformats.org/drawingml/2006/table">
            <a:tbl>
              <a:tblPr firstRow="1" bandRow="1">
                <a:tableStyleId>{5C22544A-7EE6-4342-B048-85BDC9FD1C3A}</a:tableStyleId>
              </a:tblPr>
              <a:tblGrid>
                <a:gridCol w="3928952">
                  <a:extLst>
                    <a:ext uri="{9D8B030D-6E8A-4147-A177-3AD203B41FA5}">
                      <a16:colId xmlns:a16="http://schemas.microsoft.com/office/drawing/2014/main" val="1098423582"/>
                    </a:ext>
                  </a:extLst>
                </a:gridCol>
                <a:gridCol w="8217128">
                  <a:extLst>
                    <a:ext uri="{9D8B030D-6E8A-4147-A177-3AD203B41FA5}">
                      <a16:colId xmlns:a16="http://schemas.microsoft.com/office/drawing/2014/main" val="328079748"/>
                    </a:ext>
                  </a:extLst>
                </a:gridCol>
              </a:tblGrid>
              <a:tr h="296333">
                <a:tc>
                  <a:txBody>
                    <a:bodyPr/>
                    <a:lstStyle/>
                    <a:p>
                      <a:pPr lvl="0" algn="ctr">
                        <a:buNone/>
                      </a:pPr>
                      <a:r>
                        <a:rPr lang="en-US" sz="1800" b="1" i="0" u="none" strike="noStrike" noProof="0">
                          <a:latin typeface="Calibri"/>
                        </a:rPr>
                        <a:t>Recommended Start by</a:t>
                      </a:r>
                      <a:endParaRPr lang="en-US" sz="1800" b="1"/>
                    </a:p>
                  </a:txBody>
                  <a:tcPr/>
                </a:tc>
                <a:tc>
                  <a:txBody>
                    <a:bodyPr/>
                    <a:lstStyle/>
                    <a:p>
                      <a:pPr algn="ctr"/>
                      <a:r>
                        <a:rPr lang="en-US" sz="1800" b="1"/>
                        <a:t>Task</a:t>
                      </a:r>
                    </a:p>
                  </a:txBody>
                  <a:tcPr/>
                </a:tc>
                <a:extLst>
                  <a:ext uri="{0D108BD9-81ED-4DB2-BD59-A6C34878D82A}">
                    <a16:rowId xmlns:a16="http://schemas.microsoft.com/office/drawing/2014/main" val="2781664926"/>
                  </a:ext>
                </a:extLst>
              </a:tr>
              <a:tr h="522111">
                <a:tc>
                  <a:txBody>
                    <a:bodyPr/>
                    <a:lstStyle/>
                    <a:p>
                      <a:r>
                        <a:rPr lang="en-US" sz="1500"/>
                        <a:t>Ongoing </a:t>
                      </a:r>
                    </a:p>
                  </a:txBody>
                  <a:tcPr/>
                </a:tc>
                <a:tc>
                  <a:txBody>
                    <a:bodyPr/>
                    <a:lstStyle/>
                    <a:p>
                      <a:pPr lvl="0">
                        <a:buNone/>
                      </a:pPr>
                      <a:r>
                        <a:rPr lang="en-US" sz="1500" b="1" i="0" u="none" strike="noStrike" noProof="0">
                          <a:solidFill>
                            <a:srgbClr val="000000"/>
                          </a:solidFill>
                          <a:latin typeface="Calibri"/>
                        </a:rPr>
                        <a:t>Mail</a:t>
                      </a:r>
                      <a:r>
                        <a:rPr lang="en-US" sz="1500" b="0" i="0" u="none" strike="noStrike" noProof="0">
                          <a:solidFill>
                            <a:srgbClr val="000000"/>
                          </a:solidFill>
                          <a:latin typeface="Calibri"/>
                        </a:rPr>
                        <a:t> </a:t>
                      </a:r>
                      <a:r>
                        <a:rPr lang="en-US" sz="1500" b="0" i="1" u="none" strike="noStrike" noProof="0">
                          <a:solidFill>
                            <a:srgbClr val="000000"/>
                          </a:solidFill>
                          <a:latin typeface="Calibri"/>
                        </a:rPr>
                        <a:t>Parent’s Notice of Procedural Safeguards</a:t>
                      </a:r>
                      <a:r>
                        <a:rPr lang="en-US" sz="1500" b="0" i="0" u="none" strike="noStrike" noProof="0">
                          <a:solidFill>
                            <a:srgbClr val="000000"/>
                          </a:solidFill>
                          <a:latin typeface="Calibri"/>
                        </a:rPr>
                        <a:t> to all households with students found eligible for special education services once during each school year. </a:t>
                      </a:r>
                      <a:r>
                        <a:rPr lang="en-US" sz="1500" b="1" i="0" u="none" strike="noStrike" noProof="0">
                          <a:solidFill>
                            <a:srgbClr val="000000"/>
                          </a:solidFill>
                          <a:latin typeface="Calibri"/>
                        </a:rPr>
                        <a:t>Provide </a:t>
                      </a:r>
                      <a:r>
                        <a:rPr lang="en-US" sz="1500" b="0" i="0" u="none" strike="noStrike" noProof="0">
                          <a:solidFill>
                            <a:srgbClr val="000000"/>
                          </a:solidFill>
                          <a:latin typeface="Calibri"/>
                        </a:rPr>
                        <a:t>copy of notice during other times required by 34 C.F.R. § 300.504(a).</a:t>
                      </a:r>
                      <a:endParaRPr lang="en-US" sz="1500"/>
                    </a:p>
                  </a:txBody>
                  <a:tcPr/>
                </a:tc>
                <a:extLst>
                  <a:ext uri="{0D108BD9-81ED-4DB2-BD59-A6C34878D82A}">
                    <a16:rowId xmlns:a16="http://schemas.microsoft.com/office/drawing/2014/main" val="3901217465"/>
                  </a:ext>
                </a:extLst>
              </a:tr>
              <a:tr h="551522">
                <a:tc>
                  <a:txBody>
                    <a:bodyPr/>
                    <a:lstStyle/>
                    <a:p>
                      <a:r>
                        <a:rPr lang="en-US" sz="1500"/>
                        <a:t>June 2024</a:t>
                      </a:r>
                    </a:p>
                  </a:txBody>
                  <a:tcPr/>
                </a:tc>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Submit</a:t>
                      </a:r>
                      <a:r>
                        <a:rPr lang="en-US" sz="1500" b="0" i="0" u="none" strike="noStrike" noProof="0">
                          <a:solidFill>
                            <a:srgbClr val="000000"/>
                          </a:solidFill>
                          <a:latin typeface="Calibri"/>
                        </a:rPr>
                        <a:t> Conditions of Assistance with the IDEA consolidated grant application via GEM$ and </a:t>
                      </a:r>
                      <a:r>
                        <a:rPr lang="en-US" sz="1500" b="1" i="0" u="none" strike="noStrike" noProof="0">
                          <a:solidFill>
                            <a:srgbClr val="000000"/>
                          </a:solidFill>
                          <a:latin typeface="Calibri"/>
                        </a:rPr>
                        <a:t>update </a:t>
                      </a:r>
                      <a:r>
                        <a:rPr lang="en-US" sz="1500" b="0" i="0" u="none" strike="noStrike" noProof="0">
                          <a:solidFill>
                            <a:srgbClr val="000000"/>
                          </a:solidFill>
                          <a:latin typeface="Calibri"/>
                        </a:rPr>
                        <a:t>special education policies and procedures as required.</a:t>
                      </a:r>
                      <a:endParaRPr lang="en-US" sz="1500"/>
                    </a:p>
                  </a:txBody>
                  <a:tcPr/>
                </a:tc>
                <a:extLst>
                  <a:ext uri="{0D108BD9-81ED-4DB2-BD59-A6C34878D82A}">
                    <a16:rowId xmlns:a16="http://schemas.microsoft.com/office/drawing/2014/main" val="847520920"/>
                  </a:ext>
                </a:extLst>
              </a:tr>
              <a:tr h="677333">
                <a:tc>
                  <a:txBody>
                    <a:bodyPr/>
                    <a:lstStyle/>
                    <a:p>
                      <a:r>
                        <a:rPr lang="en-US" sz="1500" dirty="0"/>
                        <a:t>Fall</a:t>
                      </a:r>
                    </a:p>
                  </a:txBody>
                  <a:tcPr/>
                </a:tc>
                <a:tc>
                  <a:txBody>
                    <a:bodyPr/>
                    <a:lstStyle/>
                    <a:p>
                      <a:pPr lvl="0">
                        <a:buNone/>
                      </a:pPr>
                      <a:r>
                        <a:rPr lang="en-US" sz="1500" b="0" i="0" u="none" strike="noStrike" noProof="0" dirty="0">
                          <a:solidFill>
                            <a:srgbClr val="000000"/>
                          </a:solidFill>
                          <a:latin typeface="Calibri"/>
                        </a:rPr>
                        <a:t>Review significant disproportionality determination(s) and develop or update action plans and review and update policies, procedures, and practices, as needed. Submit action plans and required documentation to the Department. Plan for 15% set aside for LEAs identified as having significant disproportionality during next fiscal year.</a:t>
                      </a:r>
                      <a:endParaRPr lang="en-US" sz="1500" dirty="0"/>
                    </a:p>
                  </a:txBody>
                  <a:tcPr/>
                </a:tc>
                <a:extLst>
                  <a:ext uri="{0D108BD9-81ED-4DB2-BD59-A6C34878D82A}">
                    <a16:rowId xmlns:a16="http://schemas.microsoft.com/office/drawing/2014/main" val="2462495945"/>
                  </a:ext>
                </a:extLst>
              </a:tr>
              <a:tr h="550333">
                <a:tc>
                  <a:txBody>
                    <a:bodyPr/>
                    <a:lstStyle/>
                    <a:p>
                      <a:pPr lvl="0">
                        <a:buNone/>
                      </a:pPr>
                      <a:r>
                        <a:rPr lang="en-US" sz="1500" b="0" i="0" u="none" strike="noStrike" noProof="0">
                          <a:latin typeface="Calibri"/>
                        </a:rPr>
                        <a:t>Determinations Issued in March</a:t>
                      </a:r>
                      <a:endParaRPr lang="en-US" sz="1500"/>
                    </a:p>
                  </a:txBody>
                  <a:tcPr/>
                </a:tc>
                <a:tc>
                  <a:txBody>
                    <a:bodyPr/>
                    <a:lstStyle/>
                    <a:p>
                      <a:pPr lvl="0">
                        <a:buNone/>
                      </a:pPr>
                      <a:r>
                        <a:rPr lang="en-US" sz="1500" b="1" i="0" u="none" strike="noStrike" noProof="0">
                          <a:solidFill>
                            <a:srgbClr val="000000"/>
                          </a:solidFill>
                          <a:latin typeface="Calibri"/>
                        </a:rPr>
                        <a:t>Review</a:t>
                      </a:r>
                      <a:r>
                        <a:rPr lang="en-US" sz="1500" b="0" i="0" u="none" strike="noStrike" noProof="0">
                          <a:solidFill>
                            <a:srgbClr val="000000"/>
                          </a:solidFill>
                          <a:latin typeface="Calibri"/>
                        </a:rPr>
                        <a:t> LEA Determinations for Special Education and </a:t>
                      </a:r>
                      <a:r>
                        <a:rPr lang="en-US" sz="1500" b="1" i="0" u="none" strike="noStrike" noProof="0">
                          <a:solidFill>
                            <a:srgbClr val="000000"/>
                          </a:solidFill>
                          <a:latin typeface="Calibri"/>
                        </a:rPr>
                        <a:t>develop or update</a:t>
                      </a:r>
                      <a:r>
                        <a:rPr lang="en-US" sz="1500" b="0" i="0" u="none" strike="noStrike" noProof="0">
                          <a:solidFill>
                            <a:srgbClr val="000000"/>
                          </a:solidFill>
                          <a:latin typeface="Calibri"/>
                        </a:rPr>
                        <a:t> action plans. </a:t>
                      </a:r>
                      <a:r>
                        <a:rPr lang="en-US" sz="1500" b="1" i="0" u="none" strike="noStrike" noProof="0">
                          <a:solidFill>
                            <a:srgbClr val="000000"/>
                          </a:solidFill>
                          <a:latin typeface="Calibri"/>
                        </a:rPr>
                        <a:t>Plan</a:t>
                      </a:r>
                      <a:r>
                        <a:rPr lang="en-US" sz="1500" b="0" i="0" u="none" strike="noStrike" noProof="0">
                          <a:solidFill>
                            <a:srgbClr val="000000"/>
                          </a:solidFill>
                          <a:latin typeface="Calibri"/>
                        </a:rPr>
                        <a:t> for 2% set aside for improvement planning for LEAs identified as "Needs Improvement" for the next fiscal year.</a:t>
                      </a:r>
                      <a:endParaRPr lang="en-US" sz="1500"/>
                    </a:p>
                  </a:txBody>
                  <a:tcPr/>
                </a:tc>
                <a:extLst>
                  <a:ext uri="{0D108BD9-81ED-4DB2-BD59-A6C34878D82A}">
                    <a16:rowId xmlns:a16="http://schemas.microsoft.com/office/drawing/2014/main" val="3755137663"/>
                  </a:ext>
                </a:extLst>
              </a:tr>
              <a:tr h="677333">
                <a:tc>
                  <a:txBody>
                    <a:bodyPr/>
                    <a:lstStyle/>
                    <a:p>
                      <a:r>
                        <a:rPr lang="en-US" sz="1500"/>
                        <a:t>Ongoing</a:t>
                      </a:r>
                    </a:p>
                  </a:txBody>
                  <a:tcPr/>
                </a:tc>
                <a:tc>
                  <a:txBody>
                    <a:bodyPr/>
                    <a:lstStyle/>
                    <a:p>
                      <a:pPr lvl="0">
                        <a:buNone/>
                      </a:pPr>
                      <a:r>
                        <a:rPr lang="en-US" sz="1500" b="0" i="0" u="none" strike="noStrike" noProof="0">
                          <a:solidFill>
                            <a:srgbClr val="000000"/>
                          </a:solidFill>
                          <a:latin typeface="Calibri"/>
                        </a:rPr>
                        <a:t>Collect district level information related to the use of C/CEIS funds as well as the total number of children serviced and total number found eligible for special education and/or related services who were serviced under those funds. Submit information to the Department in Late Spring 2025.</a:t>
                      </a:r>
                      <a:endParaRPr lang="en-US" sz="1500"/>
                    </a:p>
                  </a:txBody>
                  <a:tcPr/>
                </a:tc>
                <a:extLst>
                  <a:ext uri="{0D108BD9-81ED-4DB2-BD59-A6C34878D82A}">
                    <a16:rowId xmlns:a16="http://schemas.microsoft.com/office/drawing/2014/main" val="2742858886"/>
                  </a:ext>
                </a:extLst>
              </a:tr>
              <a:tr h="317126">
                <a:tc>
                  <a:txBody>
                    <a:bodyPr/>
                    <a:lstStyle/>
                    <a:p>
                      <a:r>
                        <a:rPr lang="en-US" sz="1500"/>
                        <a:t>10/1/2024</a:t>
                      </a:r>
                    </a:p>
                  </a:txBody>
                  <a:tcPr/>
                </a:tc>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Submit </a:t>
                      </a:r>
                      <a:r>
                        <a:rPr lang="en-US" sz="1500" b="0" i="0" u="none" strike="noStrike" noProof="0">
                          <a:solidFill>
                            <a:srgbClr val="000000"/>
                          </a:solidFill>
                          <a:latin typeface="Calibri"/>
                        </a:rPr>
                        <a:t>child count for parentally placed and homeschooled children in private schools.</a:t>
                      </a:r>
                      <a:endParaRPr lang="en-US" sz="1500"/>
                    </a:p>
                  </a:txBody>
                  <a:tcPr/>
                </a:tc>
                <a:extLst>
                  <a:ext uri="{0D108BD9-81ED-4DB2-BD59-A6C34878D82A}">
                    <a16:rowId xmlns:a16="http://schemas.microsoft.com/office/drawing/2014/main" val="3086002283"/>
                  </a:ext>
                </a:extLst>
              </a:tr>
              <a:tr h="268111">
                <a:tc>
                  <a:txBody>
                    <a:bodyPr/>
                    <a:lstStyle/>
                    <a:p>
                      <a:r>
                        <a:rPr lang="en-US" sz="1500"/>
                        <a:t>Spring</a:t>
                      </a:r>
                    </a:p>
                  </a:txBody>
                  <a:tcPr/>
                </a:tc>
                <a:tc>
                  <a:txBody>
                    <a:bodyPr/>
                    <a:lstStyle/>
                    <a:p>
                      <a:pPr lvl="0">
                        <a:buNone/>
                      </a:pPr>
                      <a:r>
                        <a:rPr lang="en-US" sz="1500" b="0" i="0" u="none" strike="noStrike" noProof="0" dirty="0">
                          <a:solidFill>
                            <a:srgbClr val="000000"/>
                          </a:solidFill>
                          <a:latin typeface="Calibri"/>
                        </a:rPr>
                        <a:t>Conduct Indicator 14: Post School Outcomes data collection activities for exiters from previous school year.</a:t>
                      </a:r>
                      <a:endParaRPr lang="en-US" sz="1500" dirty="0"/>
                    </a:p>
                  </a:txBody>
                  <a:tcPr/>
                </a:tc>
                <a:extLst>
                  <a:ext uri="{0D108BD9-81ED-4DB2-BD59-A6C34878D82A}">
                    <a16:rowId xmlns:a16="http://schemas.microsoft.com/office/drawing/2014/main" val="3432921688"/>
                  </a:ext>
                </a:extLst>
              </a:tr>
              <a:tr h="620462">
                <a:tc>
                  <a:txBody>
                    <a:bodyPr/>
                    <a:lstStyle/>
                    <a:p>
                      <a:pPr lvl="0">
                        <a:buNone/>
                      </a:pPr>
                      <a:r>
                        <a:rPr lang="en-US" sz="1500"/>
                        <a:t>Ongoing</a:t>
                      </a:r>
                    </a:p>
                  </a:txBody>
                  <a:tcPr/>
                </a:tc>
                <a:tc>
                  <a:txBody>
                    <a:bodyPr/>
                    <a:lstStyle/>
                    <a:p>
                      <a:pPr lvl="0">
                        <a:buNone/>
                      </a:pPr>
                      <a:r>
                        <a:rPr lang="en-US" sz="1500" b="1" i="0" u="none" strike="noStrike" noProof="0" dirty="0">
                          <a:solidFill>
                            <a:srgbClr val="000000"/>
                          </a:solidFill>
                          <a:latin typeface="Calibri"/>
                        </a:rPr>
                        <a:t>Enter</a:t>
                      </a:r>
                      <a:r>
                        <a:rPr lang="en-US" sz="1500" b="0" i="0" u="none" strike="noStrike" noProof="0" dirty="0">
                          <a:solidFill>
                            <a:srgbClr val="000000"/>
                          </a:solidFill>
                          <a:latin typeface="Calibri"/>
                        </a:rPr>
                        <a:t> entry and exit ratings for Indicator 7: Preschool Outcomes in the ECOS application in the Security Portal.  ECOS is updated three times a year after SIMS submissions.</a:t>
                      </a:r>
                    </a:p>
                  </a:txBody>
                  <a:tcPr/>
                </a:tc>
                <a:extLst>
                  <a:ext uri="{0D108BD9-81ED-4DB2-BD59-A6C34878D82A}">
                    <a16:rowId xmlns:a16="http://schemas.microsoft.com/office/drawing/2014/main" val="3201487632"/>
                  </a:ext>
                </a:extLst>
              </a:tr>
            </a:tbl>
          </a:graphicData>
        </a:graphic>
      </p:graphicFrame>
    </p:spTree>
    <p:extLst>
      <p:ext uri="{BB962C8B-B14F-4D97-AF65-F5344CB8AC3E}">
        <p14:creationId xmlns:p14="http://schemas.microsoft.com/office/powerpoint/2010/main" val="74562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5E145D-4D4B-EDAD-4AAE-0C1616C8F82E}"/>
              </a:ext>
            </a:extLst>
          </p:cNvPr>
          <p:cNvSpPr>
            <a:spLocks noGrp="1"/>
          </p:cNvSpPr>
          <p:nvPr>
            <p:ph type="title"/>
          </p:nvPr>
        </p:nvSpPr>
        <p:spPr/>
        <p:txBody>
          <a:bodyPr>
            <a:normAutofit/>
          </a:bodyPr>
          <a:lstStyle/>
          <a:p>
            <a:pPr algn="ctr"/>
            <a:r>
              <a:rPr lang="en-US" sz="4000" b="1" dirty="0"/>
              <a:t>2024 Summer Checklist</a:t>
            </a:r>
          </a:p>
        </p:txBody>
      </p:sp>
      <p:sp>
        <p:nvSpPr>
          <p:cNvPr id="2" name="Content Placeholder 1">
            <a:extLst>
              <a:ext uri="{FF2B5EF4-FFF2-40B4-BE49-F238E27FC236}">
                <a16:creationId xmlns:a16="http://schemas.microsoft.com/office/drawing/2014/main" id="{421D7E56-76A5-363E-5E98-73B88C10129D}"/>
              </a:ext>
            </a:extLst>
          </p:cNvPr>
          <p:cNvSpPr>
            <a:spLocks noGrp="1"/>
          </p:cNvSpPr>
          <p:nvPr>
            <p:ph idx="1"/>
          </p:nvPr>
        </p:nvSpPr>
        <p:spPr/>
        <p:txBody>
          <a:bodyPr>
            <a:normAutofit fontScale="92500" lnSpcReduction="10000"/>
          </a:bodyPr>
          <a:lstStyle/>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Aptos" panose="020B0004020202020204" pitchFamily="34" charset="0"/>
                <a:cs typeface="Calibri" panose="020F0502020204030204" pitchFamily="34" charset="0"/>
              </a:rPr>
              <a:t>Plan for PRS Responses and Record Requests, as needed</a:t>
            </a: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Aptos" panose="020B0004020202020204" pitchFamily="34" charset="0"/>
                <a:cs typeface="Calibri" panose="020F0502020204030204" pitchFamily="34" charset="0"/>
              </a:rPr>
              <a:t>IDEA Part B Fund Codes 240 and 262</a:t>
            </a: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Aptos" panose="020B0004020202020204" pitchFamily="34" charset="0"/>
                <a:cs typeface="Calibri" panose="020F0502020204030204" pitchFamily="34" charset="0"/>
              </a:rPr>
              <a:t>Tentative Special Education Leaders' Meetings Dates</a:t>
            </a:r>
          </a:p>
          <a:p>
            <a:pPr marL="342900" marR="0" lvl="0" indent="-342900">
              <a:lnSpc>
                <a:spcPct val="107000"/>
              </a:lnSpc>
              <a:spcBef>
                <a:spcPts val="0"/>
              </a:spcBef>
              <a:spcAft>
                <a:spcPts val="0"/>
              </a:spcAft>
              <a:buFont typeface="Wingdings" panose="05000000000000000000" pitchFamily="2" charset="2"/>
              <a:buChar char=""/>
            </a:pPr>
            <a:r>
              <a:rPr lang="en-US" sz="2400" u="sng" dirty="0">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2"/>
              </a:rPr>
              <a:t>MCDHH Educational Interpreter Registration</a:t>
            </a:r>
            <a:r>
              <a:rPr lang="en-US" sz="2400" dirty="0">
                <a:effectLst/>
                <a:latin typeface="Calibri" panose="020F0502020204030204" pitchFamily="34" charset="0"/>
                <a:ea typeface="Aptos" panose="020B0004020202020204" pitchFamily="34" charset="0"/>
                <a:cs typeface="Calibri" panose="020F0502020204030204" pitchFamily="34" charset="0"/>
              </a:rPr>
              <a:t> </a:t>
            </a: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Aptos" panose="020B0004020202020204" pitchFamily="34" charset="0"/>
                <a:cs typeface="Calibri" panose="020F0502020204030204" pitchFamily="34" charset="0"/>
              </a:rPr>
              <a:t>Data Collection</a:t>
            </a:r>
          </a:p>
          <a:p>
            <a:pPr marL="800100" lvl="1" indent="-342900">
              <a:lnSpc>
                <a:spcPct val="107000"/>
              </a:lnSpc>
              <a:spcBef>
                <a:spcPts val="0"/>
              </a:spcBef>
              <a:buFont typeface="Wingdings" panose="05000000000000000000" pitchFamily="2" charset="2"/>
              <a:buChar char=""/>
            </a:pPr>
            <a:r>
              <a:rPr lang="en-US" dirty="0">
                <a:effectLst/>
                <a:latin typeface="Calibri" panose="020F0502020204030204" pitchFamily="34" charset="0"/>
                <a:ea typeface="Aptos" panose="020B0004020202020204" pitchFamily="34" charset="0"/>
                <a:cs typeface="Calibri" panose="020F0502020204030204" pitchFamily="34" charset="0"/>
              </a:rPr>
              <a:t>Indicator 14 (Post School Outcomes) Surveys</a:t>
            </a:r>
          </a:p>
          <a:p>
            <a:pPr marL="800100" lvl="1" indent="-342900">
              <a:lnSpc>
                <a:spcPct val="107000"/>
              </a:lnSpc>
              <a:spcBef>
                <a:spcPts val="0"/>
              </a:spcBef>
              <a:buFont typeface="Wingdings" panose="05000000000000000000" pitchFamily="2" charset="2"/>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Indicator 7 (Preschool Outcomes)</a:t>
            </a:r>
            <a:endParaRPr lang="en-US" dirty="0">
              <a:effectLst/>
              <a:latin typeface="Calibri" panose="020F0502020204030204" pitchFamily="34" charset="0"/>
              <a:ea typeface="Aptos" panose="020B0004020202020204" pitchFamily="34" charset="0"/>
              <a:cs typeface="Calibri" panose="020F050202020403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Aptos" panose="020B0004020202020204" pitchFamily="34" charset="0"/>
                <a:cs typeface="Calibri" panose="020F0502020204030204" pitchFamily="34" charset="0"/>
              </a:rPr>
              <a:t>Communication</a:t>
            </a:r>
          </a:p>
          <a:p>
            <a:pPr marL="800100" lvl="1" indent="-342900">
              <a:lnSpc>
                <a:spcPct val="107000"/>
              </a:lnSpc>
              <a:spcBef>
                <a:spcPts val="0"/>
              </a:spcBef>
              <a:buFont typeface="Wingdings" panose="05000000000000000000" pitchFamily="2" charset="2"/>
              <a:buChar char=""/>
            </a:pPr>
            <a:r>
              <a:rPr lang="en-US" dirty="0">
                <a:effectLst/>
                <a:latin typeface="Calibri" panose="020F0502020204030204" pitchFamily="34" charset="0"/>
                <a:ea typeface="Aptos" panose="020B0004020202020204" pitchFamily="34" charset="0"/>
                <a:cs typeface="Calibri" panose="020F0502020204030204" pitchFamily="34" charset="0"/>
              </a:rPr>
              <a:t>Directory Administration</a:t>
            </a:r>
          </a:p>
          <a:p>
            <a:pPr marL="800100" lvl="1" indent="-342900">
              <a:lnSpc>
                <a:spcPct val="107000"/>
              </a:lnSpc>
              <a:spcBef>
                <a:spcPts val="0"/>
              </a:spcBef>
              <a:spcAft>
                <a:spcPts val="800"/>
              </a:spcAft>
              <a:buFont typeface="Wingdings" panose="05000000000000000000" pitchFamily="2" charset="2"/>
              <a:buChar char=""/>
            </a:pPr>
            <a:r>
              <a:rPr lang="en-US" dirty="0">
                <a:solidFill>
                  <a:srgbClr val="000000"/>
                </a:solidFill>
                <a:effectLst/>
                <a:latin typeface="Calibri" panose="020F0502020204030204" pitchFamily="34" charset="0"/>
                <a:ea typeface="Helvetica" panose="020B0604020202020204" pitchFamily="34" charset="0"/>
                <a:cs typeface="Calibri" panose="020F0502020204030204" pitchFamily="34" charset="0"/>
              </a:rPr>
              <a:t>DESE Newsletters, Updates, and Livestreams:</a:t>
            </a:r>
            <a:r>
              <a:rPr lang="en-US" dirty="0">
                <a:solidFill>
                  <a:srgbClr val="000080"/>
                </a:solidFill>
                <a:effectLst/>
                <a:latin typeface="Calibri" panose="020F0502020204030204" pitchFamily="34" charset="0"/>
                <a:ea typeface="Helvetica" panose="020B0604020202020204" pitchFamily="34" charset="0"/>
                <a:cs typeface="Calibri" panose="020F0502020204030204" pitchFamily="34" charset="0"/>
              </a:rPr>
              <a:t> </a:t>
            </a:r>
            <a:r>
              <a:rPr lang="en-US" u="sng" dirty="0">
                <a:solidFill>
                  <a:srgbClr val="467886"/>
                </a:solidFill>
                <a:effectLst/>
                <a:latin typeface="Calibri" panose="020F0502020204030204" pitchFamily="34" charset="0"/>
                <a:ea typeface="Helvetica" panose="020B0604020202020204" pitchFamily="34" charset="0"/>
                <a:cs typeface="Calibri" panose="020F0502020204030204" pitchFamily="34" charset="0"/>
                <a:hlinkClick r:id="rId3"/>
              </a:rPr>
              <a:t>https://www.doe.mass.edu/news/newsletter-signup.html</a:t>
            </a:r>
            <a:endParaRPr lang="en-US" dirty="0">
              <a:effectLst/>
              <a:latin typeface="Calibri" panose="020F0502020204030204" pitchFamily="34" charset="0"/>
              <a:ea typeface="Aptos" panose="020B000402020202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1517562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NAME" val="Logo"/>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Logo"/>
</p:tagLst>
</file>

<file path=ppt/tags/tag4.xml><?xml version="1.0" encoding="utf-8"?>
<p:tagLst xmlns:a="http://schemas.openxmlformats.org/drawingml/2006/main" xmlns:r="http://schemas.openxmlformats.org/officeDocument/2006/relationships" xmlns:p="http://schemas.openxmlformats.org/presentationml/2006/main">
  <p:tag name="NAME" val="Logo"/>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SEP Design Masters">
  <a:themeElements>
    <a:clrScheme name="OSERS Brand">
      <a:dk1>
        <a:sysClr val="windowText" lastClr="000000"/>
      </a:dk1>
      <a:lt1>
        <a:sysClr val="window" lastClr="FFFFFF"/>
      </a:lt1>
      <a:dk2>
        <a:srgbClr val="12303B"/>
      </a:dk2>
      <a:lt2>
        <a:srgbClr val="EBEBEB"/>
      </a:lt2>
      <a:accent1>
        <a:srgbClr val="227AA7"/>
      </a:accent1>
      <a:accent2>
        <a:srgbClr val="345065"/>
      </a:accent2>
      <a:accent3>
        <a:srgbClr val="53565A"/>
      </a:accent3>
      <a:accent4>
        <a:srgbClr val="81C14A"/>
      </a:accent4>
      <a:accent5>
        <a:srgbClr val="2CA34E"/>
      </a:accent5>
      <a:accent6>
        <a:srgbClr val="1C7B37"/>
      </a:accent6>
      <a:hlink>
        <a:srgbClr val="345065"/>
      </a:hlink>
      <a:folHlink>
        <a:srgbClr val="53565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ERS_PowerPoint_Template.potx" id="{C322AB11-4A2D-4472-B88D-E90E59680706}" vid="{62A450D5-104C-40A3-A947-E32EF159E481}"/>
    </a:ext>
  </a:extLst>
</a:theme>
</file>

<file path=ppt/theme/theme3.xml><?xml version="1.0" encoding="utf-8"?>
<a:theme xmlns:a="http://schemas.openxmlformats.org/drawingml/2006/main" name="MA_ESE PPT template">
  <a:themeElements>
    <a:clrScheme name="MA Pyramid Model State">
      <a:dk1>
        <a:sysClr val="windowText" lastClr="000000"/>
      </a:dk1>
      <a:lt1>
        <a:sysClr val="window" lastClr="FFFFFF"/>
      </a:lt1>
      <a:dk2>
        <a:srgbClr val="0D1969"/>
      </a:dk2>
      <a:lt2>
        <a:srgbClr val="DFBB80"/>
      </a:lt2>
      <a:accent1>
        <a:srgbClr val="164785"/>
      </a:accent1>
      <a:accent2>
        <a:srgbClr val="E28626"/>
      </a:accent2>
      <a:accent3>
        <a:srgbClr val="9BBB5E"/>
      </a:accent3>
      <a:accent4>
        <a:srgbClr val="907AAF"/>
      </a:accent4>
      <a:accent5>
        <a:srgbClr val="53749A"/>
      </a:accent5>
      <a:accent6>
        <a:srgbClr val="AB651D"/>
      </a:accent6>
      <a:hlink>
        <a:srgbClr val="0000FF"/>
      </a:hlink>
      <a:folHlink>
        <a:srgbClr val="800080"/>
      </a:folHlink>
    </a:clrScheme>
    <a:fontScheme name="MA ESE">
      <a:majorFont>
        <a:latin typeface="Georgia"/>
        <a:ea typeface=""/>
        <a:cs typeface=""/>
      </a:majorFont>
      <a:minorFont>
        <a:latin typeface="Tahoma"/>
        <a:ea typeface="Tahoma"/>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E07BCD6-D6C4-43A2-8D5C-771603D4485C}" vid="{22935418-9DE8-40D8-8C77-F445703F4308}"/>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5.xml><?xml version="1.0" encoding="utf-8"?>
<a:theme xmlns:a="http://schemas.openxmlformats.org/drawingml/2006/main" name="1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89611" tIns="44806" rIns="89611" bIns="44806" rtlCol="0">
        <a:spAutoFit/>
      </a:bodyPr>
      <a:lstStyle>
        <a:defPPr marL="1588">
          <a:defRPr sz="1200" dirty="0" err="1" smtClean="0"/>
        </a:defPPr>
      </a:lstStyle>
    </a:tx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6" ma:contentTypeDescription="Create a new document." ma:contentTypeScope="" ma:versionID="d092619c95d1e7e1b8feab7412135eb4">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d40bfa9a2b7a6c3efc6422dc6d15d1bb"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Suwal, Navin (EOE)</DisplayName>
        <AccountId>18</AccountId>
        <AccountType/>
      </UserInfo>
      <UserInfo>
        <DisplayName>Johnston, Russell (DESE)</DisplayName>
        <AccountId>19</AccountId>
        <AccountType/>
      </UserInfo>
      <UserInfo>
        <DisplayName>Castner, Kristin (DESE)</DisplayName>
        <AccountId>71</AccountId>
        <AccountType/>
      </UserInfo>
      <UserInfo>
        <DisplayName>Thomas, Arabela (DESE)</DisplayName>
        <AccountId>69</AccountId>
        <AccountType/>
      </UserInfo>
      <UserInfo>
        <DisplayName>Wall, Lucy (DESE)</DisplayName>
        <AccountId>160</AccountId>
        <AccountType/>
      </UserInfo>
      <UserInfo>
        <DisplayName>Pond, Christine A. (DESE)</DisplayName>
        <AccountId>172</AccountId>
        <AccountType/>
      </UserInfo>
      <UserInfo>
        <DisplayName>Evans, Julie (DESE)</DisplayName>
        <AccountId>174</AccountId>
        <AccountType/>
      </UserInfo>
      <UserInfo>
        <DisplayName>Fitzgerald, Patrick G. (DESE)</DisplayName>
        <AccountId>176</AccountId>
        <AccountType/>
      </UserInfo>
      <UserInfo>
        <DisplayName>Bowie, Megan (DESE)</DisplayName>
        <AccountId>177</AccountId>
        <AccountType/>
      </UserInfo>
      <UserInfo>
        <DisplayName>Mao, Yu-Ping (DESE)</DisplayName>
        <AccountId>179</AccountId>
        <AccountType/>
      </UserInfo>
      <UserInfo>
        <DisplayName>Sewnarine, Linda (DESE)</DisplayName>
        <AccountId>183</AccountId>
        <AccountType/>
      </UserInfo>
      <UserInfo>
        <DisplayName>Tarca, Katherine (DESE)</DisplayName>
        <AccountId>184</AccountId>
        <AccountType/>
      </UserInfo>
      <UserInfo>
        <DisplayName>Hand, Debra (DESE)</DisplayName>
        <AccountId>108</AccountId>
        <AccountType/>
      </UserInfo>
      <UserInfo>
        <DisplayName>Pelychaty, Robert (DESE)</DisplayName>
        <AccountId>185</AccountId>
        <AccountType/>
      </UserInfo>
      <UserInfo>
        <DisplayName>zzRist, April K.</DisplayName>
        <AccountId>26</AccountId>
        <AccountType/>
      </UserInfo>
      <UserInfo>
        <DisplayName>Camacho, Jamie L. (DESE)</DisplayName>
        <AccountId>24</AccountId>
        <AccountType/>
      </UserInfo>
      <UserInfo>
        <DisplayName>zzHogan, Caitlin (DESE)</DisplayName>
        <AccountId>167</AccountId>
        <AccountType/>
      </UserInfo>
      <UserInfo>
        <DisplayName>Tobey, Gregory (DESE)</DisplayName>
        <AccountId>188</AccountId>
        <AccountType/>
      </UserInfo>
      <UserInfo>
        <DisplayName>Daigle, Martha (DESE)</DisplayName>
        <AccountId>84</AccountId>
        <AccountType/>
      </UserInfo>
      <UserInfo>
        <DisplayName>Steenland, Deborah (DESE)</DisplayName>
        <AccountId>35</AccountId>
        <AccountType/>
      </UserInfo>
      <UserInfo>
        <DisplayName>Weller, Craig A (DESE)</DisplayName>
        <AccountId>232</AccountId>
        <AccountType/>
      </UserInfo>
      <UserInfo>
        <DisplayName>Neal, Holly-Anne (DESE)</DisplayName>
        <AccountId>77</AccountId>
        <AccountType/>
      </UserInfo>
      <UserInfo>
        <DisplayName>Stronach, Anne Marie  (DESE)</DisplayName>
        <AccountId>150</AccountId>
        <AccountType/>
      </UserInfo>
      <UserInfo>
        <DisplayName>Liti, Zhaneta (DESE)</DisplayName>
        <AccountId>130</AccountId>
        <AccountType/>
      </UserInfo>
      <UserInfo>
        <DisplayName>Alvarez, Iraida (DESE)</DisplayName>
        <AccountId>25</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E7EF0A-816D-4E5E-997E-927A137E0594}">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434A98-F106-45CE-8E8A-DD686612E616}">
  <ds:schemaRefs>
    <ds:schemaRef ds:uri="http://purl.org/dc/dcmitype/"/>
    <ds:schemaRef ds:uri="6cc6ac48-9972-4fdd-8495-0ab5ba7fdac9"/>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c7223b7f-d29a-40a7-89e9-7fcbaea795a5"/>
    <ds:schemaRef ds:uri="http://schemas.microsoft.com/office/2006/metadata/properties"/>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148</TotalTime>
  <Words>1825</Words>
  <Application>Microsoft Office PowerPoint</Application>
  <PresentationFormat>Widescreen</PresentationFormat>
  <Paragraphs>205</Paragraphs>
  <Slides>24</Slides>
  <Notes>9</Notes>
  <HiddenSlides>0</HiddenSlides>
  <MMClips>0</MMClips>
  <ScaleCrop>false</ScaleCrop>
  <HeadingPairs>
    <vt:vector size="8" baseType="variant">
      <vt:variant>
        <vt:lpstr>Fonts Used</vt:lpstr>
      </vt:variant>
      <vt:variant>
        <vt:i4>19</vt:i4>
      </vt:variant>
      <vt:variant>
        <vt:lpstr>Theme</vt:lpstr>
      </vt:variant>
      <vt:variant>
        <vt:i4>8</vt:i4>
      </vt:variant>
      <vt:variant>
        <vt:lpstr>Embedded OLE Servers</vt:lpstr>
      </vt:variant>
      <vt:variant>
        <vt:i4>1</vt:i4>
      </vt:variant>
      <vt:variant>
        <vt:lpstr>Slide Titles</vt:lpstr>
      </vt:variant>
      <vt:variant>
        <vt:i4>24</vt:i4>
      </vt:variant>
    </vt:vector>
  </HeadingPairs>
  <TitlesOfParts>
    <vt:vector size="52" baseType="lpstr">
      <vt:lpstr>MS Gothic</vt:lpstr>
      <vt:lpstr>MS Mincho</vt:lpstr>
      <vt:lpstr>Segoe</vt:lpstr>
      <vt:lpstr>Aptos</vt:lpstr>
      <vt:lpstr>Arial</vt:lpstr>
      <vt:lpstr>Calibri</vt:lpstr>
      <vt:lpstr>Calibri Light</vt:lpstr>
      <vt:lpstr>Century Gothic</vt:lpstr>
      <vt:lpstr>Courier New</vt:lpstr>
      <vt:lpstr>Georgia</vt:lpstr>
      <vt:lpstr>Segoe UI</vt:lpstr>
      <vt:lpstr>Segoe UI Semibold</vt:lpstr>
      <vt:lpstr>Symbol</vt:lpstr>
      <vt:lpstr>Tahoma</vt:lpstr>
      <vt:lpstr>Times New Roman</vt:lpstr>
      <vt:lpstr>Verdana</vt:lpstr>
      <vt:lpstr>Wingdings</vt:lpstr>
      <vt:lpstr>Wingdings 2</vt:lpstr>
      <vt:lpstr>Wingdings 3</vt:lpstr>
      <vt:lpstr>Office Theme</vt:lpstr>
      <vt:lpstr>OSEP Design Masters</vt:lpstr>
      <vt:lpstr>MA_ESE PPT template</vt:lpstr>
      <vt:lpstr>2_Office Theme</vt:lpstr>
      <vt:lpstr>1_BSC_CF_NYS006</vt:lpstr>
      <vt:lpstr>itdpowerpointtemplate</vt:lpstr>
      <vt:lpstr>1_Office Theme</vt:lpstr>
      <vt:lpstr>3_Office Theme</vt:lpstr>
      <vt:lpstr>think-cell Slide</vt:lpstr>
      <vt:lpstr>Special Education Leaders Meeting</vt:lpstr>
      <vt:lpstr>Our Educational Vision</vt:lpstr>
      <vt:lpstr>Today’s Agenda</vt:lpstr>
      <vt:lpstr>Special Education Leadership</vt:lpstr>
      <vt:lpstr>Special Education Updates</vt:lpstr>
      <vt:lpstr>FY24 IDEA Equitable Services Resolution Funds' Year 3 Allocation Self-Assessment</vt:lpstr>
      <vt:lpstr>NI &amp; NA Districts: Save the Dates!</vt:lpstr>
      <vt:lpstr>2024-2025 Superintendents Checklist </vt:lpstr>
      <vt:lpstr>2024 Summer Checklist</vt:lpstr>
      <vt:lpstr>IDEA Part B Fund Codes 240 and 262</vt:lpstr>
      <vt:lpstr>General Supervision Update</vt:lpstr>
      <vt:lpstr>Components of General Supervision</vt:lpstr>
      <vt:lpstr>2023-24 DESE/BSEA General Supervision Related Updates and Initiatives </vt:lpstr>
      <vt:lpstr>Preview for 2024-2025</vt:lpstr>
      <vt:lpstr>New IEP Update</vt:lpstr>
      <vt:lpstr>New IEP Resources</vt:lpstr>
      <vt:lpstr>Supporting English Learners with Disabilities with the New Individualized Education Program (IEP):  Quick Reference Guide</vt:lpstr>
      <vt:lpstr>: What Parents Need to Know About the New Individualized Education Program (IEP): Quick Reference Guide</vt:lpstr>
      <vt:lpstr>Transition Planning with the New Individualized Education Program (IEP) Form: Quick Reference Guide</vt:lpstr>
      <vt:lpstr>Discussion Questions to Get Ready for My Yearly IEP Meeting (Student Questionnaire) </vt:lpstr>
      <vt:lpstr>Sample High School IEP</vt:lpstr>
      <vt:lpstr>Professional Learning Support 2024-2025 School Year </vt:lpstr>
      <vt:lpstr>12 Updated IEP Forms </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June 21, 2024</dc:title>
  <dc:creator>DESE</dc:creator>
  <cp:lastModifiedBy>Zou, Dong (EOE)</cp:lastModifiedBy>
  <cp:revision>8</cp:revision>
  <dcterms:created xsi:type="dcterms:W3CDTF">2022-10-11T20:32:22Z</dcterms:created>
  <dcterms:modified xsi:type="dcterms:W3CDTF">2024-06-28T14:46:04Z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28 2024 12:00AM</vt:lpwstr>
  </property>
</Properties>
</file>