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72" r:id="rId5"/>
    <p:sldId id="684" r:id="rId6"/>
    <p:sldId id="699" r:id="rId7"/>
    <p:sldId id="685" r:id="rId8"/>
    <p:sldId id="686" r:id="rId9"/>
    <p:sldId id="687" r:id="rId10"/>
    <p:sldId id="696" r:id="rId11"/>
    <p:sldId id="701" r:id="rId12"/>
    <p:sldId id="700" r:id="rId13"/>
    <p:sldId id="694" r:id="rId14"/>
    <p:sldId id="698" r:id="rId15"/>
    <p:sldId id="702" r:id="rId16"/>
    <p:sldId id="697" r:id="rId17"/>
    <p:sldId id="688" r:id="rId18"/>
    <p:sldId id="6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CD306-81AD-BC7D-16A2-05D9847175B0}" name="Woo, Lauren (DESE)" initials="WL" userId="S::lauren.woo@mass.gov::891b1bf9-83ca-4481-960c-a0625b521a43" providerId="AD"/>
  <p188:author id="{8C592D30-2790-C53A-65AD-E37E11204179}" name="Foley, Kinnon (DESE)" initials="FK" userId="S::kinnon.foley@mass.gov::4bff922e-d211-4dcd-970c-f57d358f4faf" providerId="AD"/>
  <p188:author id="{8186DC40-34BB-BFD6-A493-2F143969E3F3}" name="Curtin, Robert (DESE)" initials="CR" userId="S::robert.c.curtin@mass.gov::9284700e-ed31-4409-9ea9-d5bf75419e76" providerId="AD"/>
  <p188:author id="{F7C2575C-9356-1678-9FC7-A8242AE29B77}" name="Johnston, Russell (DESE)" initials="JR" userId="S::russell.johnston@mass.gov::7c120461-dde6-4347-b09f-f9c0472c7017" providerId="AD"/>
  <p188:author id="{B43DE797-3A57-E381-BC90-B156B66A6030}" name="Curtin, Robert (DESE)" initials="RC" userId="S::Robert.C.Curtin@mass.gov::9284700e-ed31-4409-9ea9-d5bf75419e76" providerId="AD"/>
  <p188:author id="{178961ED-6CC0-D920-E7A5-4F1493A73A15}" name="Steenland, Deborah (DESE)" initials="SD" userId="S::deborah.steenland@mass.gov::374ac2df-87da-40a8-9b6d-d87c21f5f633" providerId="AD"/>
  <p188:author id="{5A3F0EF4-3C0D-73A3-27C7-E90D66090C92}" name="Woo, Lauren (DESE)" initials="LW" userId="S::Lauren.Woo@mass.gov::891b1bf9-83ca-4481-960c-a0625b521a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948B6"/>
    <a:srgbClr val="3647B6"/>
    <a:srgbClr val="8397E7"/>
    <a:srgbClr val="AFCBFD"/>
    <a:srgbClr val="93A9FF"/>
    <a:srgbClr val="86A9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2BA80-BDE3-4884-9900-D60BA2632E9B}" v="1" dt="2025-02-23T20:00:45.854"/>
    <p1510:client id="{48221000-A30A-A02A-4ED7-E2E229BAA4E5}" v="9" dt="2025-02-23T19:51:36.314"/>
    <p1510:client id="{564208D6-687F-8E15-12F8-0D312A9321B6}" v="1" dt="2025-02-25T17:37:13.618"/>
    <p1510:client id="{BB7CC4E8-9215-DBBC-E14F-4E71E0FBEB10}" v="6" dt="2025-02-24T18:34:52.983"/>
    <p1510:client id="{D4444D16-961A-70E5-3325-EF83B728F8A7}" v="3" dt="2025-02-24T18:09:05.620"/>
    <p1510:client id="{E4ED4664-06AA-35B0-3FAE-8D20A41F4F57}" v="63" dt="2025-02-24T22:10:14.933"/>
    <p1510:client id="{E56E00EC-26F8-1F7B-CA7D-B4946BE2B686}" v="12" dt="2025-02-23T19:51:06.630"/>
    <p1510:client id="{E5B630EA-98B4-4DA2-40B6-B0C5E26079F6}" v="4" dt="2025-02-23T20:17:22.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2/25/2025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64924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C37A-6DCA-FA25-9F03-5B70597C5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A162B-E011-E9B5-FD9C-7401B45DB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990DD-3779-DF91-81EE-B37C8313BBB8}"/>
              </a:ext>
            </a:extLst>
          </p:cNvPr>
          <p:cNvSpPr>
            <a:spLocks noGrp="1"/>
          </p:cNvSpPr>
          <p:nvPr>
            <p:ph type="body" idx="1"/>
          </p:nvPr>
        </p:nvSpPr>
        <p:spPr/>
        <p:txBody>
          <a:bodyPr/>
          <a:lstStyle/>
          <a:p>
            <a:pPr marL="0" indent="0">
              <a:buFont typeface="Arial"/>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E4DE651A-8C2D-47C9-D985-159A13DB042E}"/>
              </a:ext>
            </a:extLst>
          </p:cNvPr>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332461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12858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49127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C62E3-8CA6-4897-32CE-E9CF74619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9E970-32C3-C1AA-68D1-30424FF74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3742C-9A7F-E683-AED7-735A8CBC608F}"/>
              </a:ext>
            </a:extLst>
          </p:cNvPr>
          <p:cNvSpPr>
            <a:spLocks noGrp="1"/>
          </p:cNvSpPr>
          <p:nvPr>
            <p:ph type="body" idx="1"/>
          </p:nvPr>
        </p:nvSpPr>
        <p:spPr/>
        <p:txBody>
          <a:bodyPr/>
          <a:lstStyle/>
          <a:p>
            <a:pPr marL="228600" indent="-228600">
              <a:buAutoNum type="arabicPeriod"/>
            </a:pPr>
            <a:endParaRPr lang="en-US" dirty="0">
              <a:ea typeface="Calibri"/>
              <a:cs typeface="Calibri"/>
            </a:endParaRPr>
          </a:p>
        </p:txBody>
      </p:sp>
      <p:sp>
        <p:nvSpPr>
          <p:cNvPr id="4" name="Slide Number Placeholder 3">
            <a:extLst>
              <a:ext uri="{FF2B5EF4-FFF2-40B4-BE49-F238E27FC236}">
                <a16:creationId xmlns:a16="http://schemas.microsoft.com/office/drawing/2014/main" id="{07411914-93C7-BB3D-6C22-ECC790E32C59}"/>
              </a:ext>
            </a:extLst>
          </p:cNvPr>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26138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522CA-6C62-6A3C-9790-89BDA28AB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9912E-3735-1131-FFCF-0850CA747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BB52C-00B4-3CF5-C472-CB79E8889614}"/>
              </a:ext>
            </a:extLst>
          </p:cNvPr>
          <p:cNvSpPr>
            <a:spLocks noGrp="1"/>
          </p:cNvSpPr>
          <p:nvPr>
            <p:ph type="body" idx="1"/>
          </p:nvPr>
        </p:nvSpPr>
        <p:spPr/>
        <p:txBody>
          <a:bodyPr/>
          <a:lstStyle/>
          <a:p>
            <a:pPr marL="0" indent="0">
              <a:buFont typeface="Arial"/>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9E372932-2E83-5849-FBA6-3DA9AB38A755}"/>
              </a:ext>
            </a:extLst>
          </p:cNvPr>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240379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ABB94-E3D3-FF2D-1D27-860695CDA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7B200-1C6A-0DD3-CD62-F7F182CAD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DCC8C-3A18-5DB8-B664-CDBA7C181948}"/>
              </a:ext>
            </a:extLst>
          </p:cNvPr>
          <p:cNvSpPr>
            <a:spLocks noGrp="1"/>
          </p:cNvSpPr>
          <p:nvPr>
            <p:ph type="body" idx="1"/>
          </p:nvPr>
        </p:nvSpPr>
        <p:spPr/>
        <p:txBody>
          <a:bodyPr/>
          <a:lstStyle/>
          <a:p>
            <a:pPr marL="0" indent="0">
              <a:lnSpc>
                <a:spcPct val="90000"/>
              </a:lnSpc>
              <a:spcBef>
                <a:spcPts val="1000"/>
              </a:spcBef>
              <a:buFont typeface="Arial"/>
              <a:buNone/>
            </a:pP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CDF66FE-F9EF-2943-0DE9-6D0CA2D2D8AC}"/>
              </a:ext>
            </a:extLst>
          </p:cNvPr>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72189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160718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125DF-F8E9-1133-8349-F4C359E99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F517B-A8ED-477B-4A17-DA6CA3D6C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C8BA7-6C7A-AFBF-CF7D-7F883EF6F242}"/>
              </a:ext>
            </a:extLst>
          </p:cNvPr>
          <p:cNvSpPr>
            <a:spLocks noGrp="1"/>
          </p:cNvSpPr>
          <p:nvPr>
            <p:ph type="body" idx="1"/>
          </p:nvPr>
        </p:nvSpPr>
        <p:spPr/>
        <p:txBody>
          <a:bodyPr/>
          <a:lstStyle/>
          <a:p>
            <a:pPr marL="0" indent="0">
              <a:buFont typeface="Arial"/>
              <a:buNone/>
            </a:pP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1763CE2-6557-E2F4-0B7A-9CA20722CC2E}"/>
              </a:ext>
            </a:extLst>
          </p:cNvPr>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2719539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4211068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ompetency.Determination@mass.gov" TargetMode="External"/><Relationship Id="rId2" Type="http://schemas.openxmlformats.org/officeDocument/2006/relationships/hyperlink" Target="https://www.doe.mass.edu/bese/regs-comments/default.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904" y="1196195"/>
            <a:ext cx="11071037" cy="2450031"/>
          </a:xfrm>
        </p:spPr>
        <p:txBody>
          <a:bodyPr>
            <a:normAutofit/>
          </a:bodyPr>
          <a:lstStyle/>
          <a:p>
            <a:pPr>
              <a:spcAft>
                <a:spcPts val="2400"/>
              </a:spcAft>
            </a:pPr>
            <a:r>
              <a:rPr lang="en-US" sz="4400" dirty="0">
                <a:latin typeface="Aptos"/>
                <a:cs typeface="Arial"/>
              </a:rPr>
              <a:t>Proposed Amendments to Competency Determination Regulations, 603 CMR 30.00</a:t>
            </a:r>
            <a:endParaRPr lang="en-US" dirty="0">
              <a:latin typeface="Aptos"/>
            </a:endParaRPr>
          </a:p>
        </p:txBody>
      </p:sp>
      <p:sp>
        <p:nvSpPr>
          <p:cNvPr id="3" name="Subtitle 2"/>
          <p:cNvSpPr>
            <a:spLocks noGrp="1"/>
          </p:cNvSpPr>
          <p:nvPr>
            <p:ph type="subTitle" idx="1"/>
          </p:nvPr>
        </p:nvSpPr>
        <p:spPr>
          <a:xfrm>
            <a:off x="676056" y="3803311"/>
            <a:ext cx="6659592" cy="826214"/>
          </a:xfrm>
        </p:spPr>
        <p:txBody>
          <a:bodyPr vert="horz" lIns="91440" tIns="45720" rIns="91440" bIns="45720" rtlCol="0" anchor="t">
            <a:normAutofit lnSpcReduction="10000"/>
          </a:bodyPr>
          <a:lstStyle/>
          <a:p>
            <a:r>
              <a:rPr lang="en-US" altLang="zh-CN">
                <a:solidFill>
                  <a:schemeClr val="accent1">
                    <a:lumMod val="50000"/>
                  </a:schemeClr>
                </a:solidFill>
                <a:latin typeface="Aptos"/>
                <a:ea typeface="等线"/>
                <a:cs typeface="Arial"/>
              </a:rPr>
              <a:t>Presented to the Board of Elementary and Secondary Education</a:t>
            </a:r>
          </a:p>
          <a:p>
            <a:endParaRPr lang="en-US" altLang="zh-CN" sz="2000">
              <a:solidFill>
                <a:schemeClr val="accent1">
                  <a:lumMod val="50000"/>
                </a:schemeClr>
              </a:solidFill>
              <a:latin typeface="Aptos"/>
              <a:ea typeface="等线"/>
            </a:endParaRPr>
          </a:p>
          <a:p>
            <a:endParaRPr lang="en-US" altLang="zh-CN" sz="1200">
              <a:solidFill>
                <a:schemeClr val="accent1">
                  <a:lumMod val="50000"/>
                </a:schemeClr>
              </a:solidFill>
              <a:latin typeface="Segoe"/>
              <a:ea typeface="等线"/>
            </a:endParaRPr>
          </a:p>
        </p:txBody>
      </p:sp>
      <p:sp>
        <p:nvSpPr>
          <p:cNvPr id="4" name="TextBox 3">
            <a:extLst>
              <a:ext uri="{FF2B5EF4-FFF2-40B4-BE49-F238E27FC236}">
                <a16:creationId xmlns:a16="http://schemas.microsoft.com/office/drawing/2014/main" id="{4AB7E734-F830-10A9-CFDF-EA0D5D98F4DD}"/>
              </a:ext>
            </a:extLst>
          </p:cNvPr>
          <p:cNvSpPr txBox="1"/>
          <p:nvPr/>
        </p:nvSpPr>
        <p:spPr>
          <a:xfrm>
            <a:off x="9207374" y="6047715"/>
            <a:ext cx="2743200" cy="369332"/>
          </a:xfrm>
          <a:prstGeom prst="rect">
            <a:avLst/>
          </a:prstGeom>
          <a:noFill/>
        </p:spPr>
        <p:txBody>
          <a:bodyPr wrap="square" lIns="91440" tIns="45720" rIns="91440" bIns="45720" rtlCol="0" anchor="t">
            <a:spAutoFit/>
          </a:bodyPr>
          <a:lstStyle/>
          <a:p>
            <a:pPr algn="r"/>
            <a:r>
              <a:rPr lang="en-US">
                <a:solidFill>
                  <a:schemeClr val="accent1">
                    <a:lumMod val="50000"/>
                  </a:schemeClr>
                </a:solidFill>
              </a:rPr>
              <a:t>February 25, 2025</a:t>
            </a: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D49D5D-D781-A5BC-DC86-FE8BEFD947E0}"/>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b="1">
                <a:latin typeface="Aptos"/>
                <a:cs typeface="Arial"/>
              </a:rPr>
              <a:t>Offer options to address students’ needs.</a:t>
            </a:r>
            <a:endParaRPr lang="en-US" i="1">
              <a:latin typeface="Aptos"/>
            </a:endParaRPr>
          </a:p>
          <a:p>
            <a:pPr lvl="1"/>
            <a:r>
              <a:rPr lang="en-US" i="1">
                <a:latin typeface="Aptos"/>
                <a:cs typeface="Arial"/>
              </a:rPr>
              <a:t>In the </a:t>
            </a:r>
            <a:r>
              <a:rPr lang="en-US" b="1" i="1">
                <a:latin typeface="Aptos"/>
                <a:cs typeface="Arial"/>
              </a:rPr>
              <a:t>limited circumstance</a:t>
            </a:r>
            <a:r>
              <a:rPr lang="en-US" i="1">
                <a:latin typeface="Aptos"/>
                <a:cs typeface="Arial"/>
              </a:rPr>
              <a:t> where a district is unable to document a student’s prior coursework, a student may earn the Competency Determination by: (</a:t>
            </a:r>
            <a:r>
              <a:rPr lang="en-US" i="1" err="1">
                <a:latin typeface="Aptos"/>
                <a:cs typeface="Arial"/>
              </a:rPr>
              <a:t>i</a:t>
            </a:r>
            <a:r>
              <a:rPr lang="en-US" i="1">
                <a:latin typeface="Aptos"/>
                <a:cs typeface="Arial"/>
              </a:rPr>
              <a:t>) </a:t>
            </a:r>
            <a:r>
              <a:rPr lang="en-US" b="1" i="1">
                <a:latin typeface="Aptos"/>
                <a:cs typeface="Arial"/>
              </a:rPr>
              <a:t>attaining a qualifying score of at least “Meeting Expectations” or “Exceeding Expectations” achievement levels on the relevant high school MCAS assessment</a:t>
            </a:r>
            <a:r>
              <a:rPr lang="en-US" i="1">
                <a:latin typeface="Aptos"/>
                <a:cs typeface="Arial"/>
              </a:rPr>
              <a:t>; or (ii) meeting the standard for a substituted equivalent that the district certifies satisfies the same academic standards.</a:t>
            </a:r>
            <a:endParaRPr lang="en-US" i="1">
              <a:latin typeface="Aptos"/>
            </a:endParaRPr>
          </a:p>
          <a:p>
            <a:pPr>
              <a:buFont typeface="Wingdings" panose="020B0604020202020204" pitchFamily="34" charset="0"/>
              <a:buChar char="ü"/>
            </a:pPr>
            <a:endParaRPr lang="en-US">
              <a:latin typeface="Aptos"/>
              <a:cs typeface="Arial"/>
            </a:endParaRPr>
          </a:p>
          <a:p>
            <a:endParaRPr lang="en-US">
              <a:latin typeface="Aptos"/>
              <a:cs typeface="Arial"/>
            </a:endParaRPr>
          </a:p>
        </p:txBody>
      </p:sp>
      <p:sp>
        <p:nvSpPr>
          <p:cNvPr id="3" name="Title 2">
            <a:extLst>
              <a:ext uri="{FF2B5EF4-FFF2-40B4-BE49-F238E27FC236}">
                <a16:creationId xmlns:a16="http://schemas.microsoft.com/office/drawing/2014/main" id="{76B92049-5050-9AB8-7922-9E3875373464}"/>
              </a:ext>
            </a:extLst>
          </p:cNvPr>
          <p:cNvSpPr>
            <a:spLocks noGrp="1"/>
          </p:cNvSpPr>
          <p:nvPr>
            <p:ph type="title"/>
          </p:nvPr>
        </p:nvSpPr>
        <p:spPr/>
        <p:txBody>
          <a:bodyPr>
            <a:noAutofit/>
          </a:bodyPr>
          <a:lstStyle/>
          <a:p>
            <a:r>
              <a:rPr lang="en-US" sz="4000">
                <a:latin typeface="Aptos"/>
                <a:cs typeface="Arial"/>
              </a:rPr>
              <a:t>Overview of proposed changes to regulations cont.</a:t>
            </a:r>
          </a:p>
        </p:txBody>
      </p:sp>
    </p:spTree>
    <p:extLst>
      <p:ext uri="{BB962C8B-B14F-4D97-AF65-F5344CB8AC3E}">
        <p14:creationId xmlns:p14="http://schemas.microsoft.com/office/powerpoint/2010/main" val="49807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2F38F-897B-F8C4-6EC4-8E5ABBFE85F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B80D7-A0E5-8BB4-ACFA-E951DE3D4DC4}"/>
              </a:ext>
            </a:extLst>
          </p:cNvPr>
          <p:cNvSpPr>
            <a:spLocks noGrp="1"/>
          </p:cNvSpPr>
          <p:nvPr>
            <p:ph idx="1"/>
          </p:nvPr>
        </p:nvSpPr>
        <p:spPr>
          <a:xfrm>
            <a:off x="838200" y="1828192"/>
            <a:ext cx="10515600" cy="4686105"/>
          </a:xfrm>
        </p:spPr>
        <p:txBody>
          <a:bodyPr vert="horz" lIns="91440" tIns="45720" rIns="91440" bIns="45720" rtlCol="0" anchor="t">
            <a:normAutofit/>
          </a:bodyPr>
          <a:lstStyle/>
          <a:p>
            <a:pPr>
              <a:buFont typeface="Wingdings" panose="020B0604020202020204" pitchFamily="34" charset="0"/>
              <a:buChar char="ü"/>
            </a:pPr>
            <a:r>
              <a:rPr lang="en-US" b="1">
                <a:latin typeface="Aptos"/>
                <a:cs typeface="Arial"/>
              </a:rPr>
              <a:t>Provide oversight.</a:t>
            </a:r>
            <a:r>
              <a:rPr lang="en-US">
                <a:latin typeface="Aptos"/>
                <a:cs typeface="Arial"/>
              </a:rPr>
              <a:t> Each district shall adopt a Competency Determination policy. The policy shall:</a:t>
            </a:r>
            <a:endParaRPr lang="en-US">
              <a:highlight>
                <a:srgbClr val="FFFF00"/>
              </a:highlight>
              <a:latin typeface="Aptos"/>
              <a:cs typeface="Arial"/>
            </a:endParaRPr>
          </a:p>
          <a:p>
            <a:pPr lvl="1"/>
            <a:r>
              <a:rPr lang="en-US">
                <a:latin typeface="Aptos"/>
                <a:cs typeface="Arial"/>
              </a:rPr>
              <a:t>Be approved by the governing body</a:t>
            </a:r>
            <a:endParaRPr lang="en-US">
              <a:highlight>
                <a:srgbClr val="FFFF00"/>
              </a:highlight>
              <a:latin typeface="Aptos"/>
              <a:cs typeface="Arial"/>
            </a:endParaRPr>
          </a:p>
          <a:p>
            <a:pPr lvl="1"/>
            <a:r>
              <a:rPr lang="en-US">
                <a:latin typeface="Aptos"/>
                <a:cs typeface="Arial"/>
              </a:rPr>
              <a:t>Include an appeal process</a:t>
            </a:r>
            <a:endParaRPr lang="en-US">
              <a:highlight>
                <a:srgbClr val="FFFF00"/>
              </a:highlight>
              <a:latin typeface="Aptos"/>
              <a:cs typeface="Arial"/>
            </a:endParaRPr>
          </a:p>
          <a:p>
            <a:pPr lvl="1"/>
            <a:r>
              <a:rPr lang="en-US">
                <a:latin typeface="Aptos"/>
                <a:cs typeface="Arial"/>
              </a:rPr>
              <a:t>Be posted publicly and translated</a:t>
            </a:r>
            <a:endParaRPr lang="en-US">
              <a:highlight>
                <a:srgbClr val="FFFF00"/>
              </a:highlight>
              <a:latin typeface="Aptos"/>
              <a:cs typeface="Arial"/>
            </a:endParaRPr>
          </a:p>
          <a:p>
            <a:pPr lvl="1"/>
            <a:r>
              <a:rPr lang="en-US">
                <a:latin typeface="Aptos"/>
                <a:cs typeface="Arial"/>
              </a:rPr>
              <a:t>Be submitted to the Department along with the district’s local graduation requirements</a:t>
            </a:r>
            <a:endParaRPr lang="en-US">
              <a:highlight>
                <a:srgbClr val="FFFF00"/>
              </a:highlight>
              <a:latin typeface="Aptos"/>
              <a:cs typeface="Arial"/>
            </a:endParaRPr>
          </a:p>
          <a:p>
            <a:pPr>
              <a:buFont typeface="Wingdings" panose="020B0604020202020204" pitchFamily="34" charset="0"/>
              <a:buChar char="ü"/>
            </a:pPr>
            <a:r>
              <a:rPr lang="en-US" b="1">
                <a:latin typeface="Aptos"/>
                <a:cs typeface="Arial"/>
              </a:rPr>
              <a:t>Allow for audit.</a:t>
            </a:r>
            <a:r>
              <a:rPr lang="en-US">
                <a:latin typeface="Aptos"/>
                <a:cs typeface="Arial"/>
              </a:rPr>
              <a:t> The Department shall implement a system to audit the quality of districts’ Competency Determination policies.</a:t>
            </a:r>
            <a:r>
              <a:rPr lang="en-US">
                <a:latin typeface="Arial"/>
                <a:cs typeface="Arial"/>
              </a:rPr>
              <a:t> </a:t>
            </a:r>
            <a:endParaRPr lang="en-US">
              <a:latin typeface="Aptos"/>
              <a:cs typeface="Arial"/>
            </a:endParaRPr>
          </a:p>
        </p:txBody>
      </p:sp>
      <p:sp>
        <p:nvSpPr>
          <p:cNvPr id="3" name="Title 2">
            <a:extLst>
              <a:ext uri="{FF2B5EF4-FFF2-40B4-BE49-F238E27FC236}">
                <a16:creationId xmlns:a16="http://schemas.microsoft.com/office/drawing/2014/main" id="{E72CDAD1-7E3D-6A57-5105-BD32309A5F68}"/>
              </a:ext>
            </a:extLst>
          </p:cNvPr>
          <p:cNvSpPr>
            <a:spLocks noGrp="1"/>
          </p:cNvSpPr>
          <p:nvPr>
            <p:ph type="title"/>
          </p:nvPr>
        </p:nvSpPr>
        <p:spPr/>
        <p:txBody>
          <a:bodyPr>
            <a:noAutofit/>
          </a:bodyPr>
          <a:lstStyle/>
          <a:p>
            <a:r>
              <a:rPr lang="en-US" sz="4000">
                <a:latin typeface="Aptos"/>
                <a:cs typeface="Arial"/>
              </a:rPr>
              <a:t>Overview of proposed changes to regulations cont.</a:t>
            </a:r>
          </a:p>
        </p:txBody>
      </p:sp>
    </p:spTree>
    <p:extLst>
      <p:ext uri="{BB962C8B-B14F-4D97-AF65-F5344CB8AC3E}">
        <p14:creationId xmlns:p14="http://schemas.microsoft.com/office/powerpoint/2010/main" val="220819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F271AF-D097-52AA-705B-59D2AF4C5F44}"/>
              </a:ext>
            </a:extLst>
          </p:cNvPr>
          <p:cNvSpPr>
            <a:spLocks noGrp="1"/>
          </p:cNvSpPr>
          <p:nvPr>
            <p:ph idx="1"/>
          </p:nvPr>
        </p:nvSpPr>
        <p:spPr/>
        <p:txBody>
          <a:bodyPr>
            <a:normAutofit lnSpcReduction="10000"/>
          </a:bodyPr>
          <a:lstStyle/>
          <a:p>
            <a:r>
              <a:rPr lang="en-US">
                <a:latin typeface="Aptos" panose="020B0004020202020204" pitchFamily="34" charset="0"/>
              </a:rPr>
              <a:t>Public posting of both district CD policies and local graduation requirements</a:t>
            </a:r>
          </a:p>
          <a:p>
            <a:pPr lvl="1"/>
            <a:r>
              <a:rPr lang="en-US">
                <a:latin typeface="Aptos" panose="020B0004020202020204" pitchFamily="34" charset="0"/>
              </a:rPr>
              <a:t>DESE does not have a comprehensive database of local graduation requirements</a:t>
            </a:r>
          </a:p>
          <a:p>
            <a:r>
              <a:rPr lang="en-US">
                <a:latin typeface="Aptos" panose="020B0004020202020204" pitchFamily="34" charset="0"/>
              </a:rPr>
              <a:t>Public reporting of performance in school courses in relation to other outcome measures</a:t>
            </a:r>
          </a:p>
          <a:p>
            <a:pPr lvl="1"/>
            <a:r>
              <a:rPr lang="en-US">
                <a:latin typeface="Aptos" panose="020B0004020202020204" pitchFamily="34" charset="0"/>
              </a:rPr>
              <a:t>Would provide information to the public about how grading aligns with other outcome measures</a:t>
            </a:r>
          </a:p>
          <a:p>
            <a:r>
              <a:rPr lang="en-US">
                <a:latin typeface="Aptos" panose="020B0004020202020204" pitchFamily="34" charset="0"/>
              </a:rPr>
              <a:t>Include review of local graduation policies in DESE’s district review process</a:t>
            </a:r>
          </a:p>
        </p:txBody>
      </p:sp>
      <p:sp>
        <p:nvSpPr>
          <p:cNvPr id="3" name="Title 2">
            <a:extLst>
              <a:ext uri="{FF2B5EF4-FFF2-40B4-BE49-F238E27FC236}">
                <a16:creationId xmlns:a16="http://schemas.microsoft.com/office/drawing/2014/main" id="{5FF3DA50-9CB5-DBBD-9D2C-4AA850B034FF}"/>
              </a:ext>
            </a:extLst>
          </p:cNvPr>
          <p:cNvSpPr>
            <a:spLocks noGrp="1"/>
          </p:cNvSpPr>
          <p:nvPr>
            <p:ph type="title"/>
          </p:nvPr>
        </p:nvSpPr>
        <p:spPr/>
        <p:txBody>
          <a:bodyPr/>
          <a:lstStyle/>
          <a:p>
            <a:r>
              <a:rPr lang="en-US">
                <a:latin typeface="Aptos" panose="020B0004020202020204" pitchFamily="34" charset="0"/>
              </a:rPr>
              <a:t>Possible non-regulatory steps</a:t>
            </a:r>
          </a:p>
        </p:txBody>
      </p:sp>
    </p:spTree>
    <p:extLst>
      <p:ext uri="{BB962C8B-B14F-4D97-AF65-F5344CB8AC3E}">
        <p14:creationId xmlns:p14="http://schemas.microsoft.com/office/powerpoint/2010/main" val="13013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C4BF3-B058-1CA6-2476-7470AF225B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D22F79-5717-A7F2-CEAE-89D813E22171}"/>
              </a:ext>
            </a:extLst>
          </p:cNvPr>
          <p:cNvSpPr>
            <a:spLocks noGrp="1"/>
          </p:cNvSpPr>
          <p:nvPr>
            <p:ph type="title"/>
          </p:nvPr>
        </p:nvSpPr>
        <p:spPr/>
        <p:txBody>
          <a:bodyPr>
            <a:normAutofit fontScale="90000"/>
          </a:bodyPr>
          <a:lstStyle/>
          <a:p>
            <a:r>
              <a:rPr lang="en-US">
                <a:latin typeface="Aptos"/>
                <a:cs typeface="Arial"/>
              </a:rPr>
              <a:t>Follow-up discussion from February 10th special meeting</a:t>
            </a:r>
          </a:p>
        </p:txBody>
      </p:sp>
      <p:sp>
        <p:nvSpPr>
          <p:cNvPr id="5" name="Content Placeholder 4">
            <a:extLst>
              <a:ext uri="{FF2B5EF4-FFF2-40B4-BE49-F238E27FC236}">
                <a16:creationId xmlns:a16="http://schemas.microsoft.com/office/drawing/2014/main" id="{46C32168-695D-B27D-0488-BD47DB5DD13E}"/>
              </a:ext>
            </a:extLst>
          </p:cNvPr>
          <p:cNvSpPr>
            <a:spLocks noGrp="1"/>
          </p:cNvSpPr>
          <p:nvPr>
            <p:ph idx="1"/>
          </p:nvPr>
        </p:nvSpPr>
        <p:spPr/>
        <p:txBody>
          <a:bodyPr vert="horz" lIns="91440" tIns="45720" rIns="91440" bIns="45720" rtlCol="0" anchor="t">
            <a:normAutofit/>
          </a:bodyPr>
          <a:lstStyle/>
          <a:p>
            <a:pPr marL="457200" indent="-457200"/>
            <a:r>
              <a:rPr lang="en-US">
                <a:latin typeface="Aptos"/>
                <a:cs typeface="Arial"/>
              </a:rPr>
              <a:t>Whether to use MCAS more broadly as a path to show mastery and satisfactorily complete coursework to earn the Competency Determination. </a:t>
            </a:r>
            <a:endParaRPr lang="en-US">
              <a:latin typeface="Aptos"/>
            </a:endParaRPr>
          </a:p>
          <a:p>
            <a:endParaRPr lang="en-US" err="1">
              <a:latin typeface="Aptos"/>
            </a:endParaRPr>
          </a:p>
        </p:txBody>
      </p:sp>
    </p:spTree>
    <p:extLst>
      <p:ext uri="{BB962C8B-B14F-4D97-AF65-F5344CB8AC3E}">
        <p14:creationId xmlns:p14="http://schemas.microsoft.com/office/powerpoint/2010/main" val="2479294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459FB-1106-AF94-5BB4-C1514811D55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49A24-57AD-6C63-7202-3D802AD61B5F}"/>
              </a:ext>
            </a:extLst>
          </p:cNvPr>
          <p:cNvSpPr>
            <a:spLocks noGrp="1"/>
          </p:cNvSpPr>
          <p:nvPr>
            <p:ph idx="1"/>
          </p:nvPr>
        </p:nvSpPr>
        <p:spPr/>
        <p:txBody>
          <a:bodyPr vert="horz" lIns="91440" tIns="45720" rIns="91440" bIns="45720" rtlCol="0" anchor="t">
            <a:normAutofit/>
          </a:bodyPr>
          <a:lstStyle/>
          <a:p>
            <a:r>
              <a:rPr lang="en-US">
                <a:latin typeface="Aptos"/>
                <a:cs typeface="Arial"/>
              </a:rPr>
              <a:t>Public comment may be submitted via an </a:t>
            </a:r>
            <a:r>
              <a:rPr lang="en-US">
                <a:latin typeface="Aptos"/>
                <a:cs typeface="Arial"/>
                <a:hlinkClick r:id="rId2"/>
              </a:rPr>
              <a:t>online form</a:t>
            </a:r>
            <a:r>
              <a:rPr lang="en-US">
                <a:latin typeface="Aptos"/>
                <a:cs typeface="Arial"/>
              </a:rPr>
              <a:t>, or sent via email to </a:t>
            </a:r>
            <a:r>
              <a:rPr lang="en-US">
                <a:latin typeface="Aptos"/>
                <a:cs typeface="Arial"/>
                <a:hlinkClick r:id="rId3"/>
              </a:rPr>
              <a:t>Competency.Determination@mass.gov</a:t>
            </a:r>
            <a:r>
              <a:rPr lang="en-US">
                <a:latin typeface="Aptos"/>
                <a:cs typeface="Arial"/>
              </a:rPr>
              <a:t>, or sent via mail to Regulations Public Comment, c/o Commissioner’s Office, Department of Elementary and Secondary Education, 135 Santilli Highway, Everett, MA 02149.</a:t>
            </a:r>
            <a:endParaRPr lang="en-US">
              <a:latin typeface="Aptos"/>
            </a:endParaRPr>
          </a:p>
          <a:p>
            <a:r>
              <a:rPr lang="en-US" dirty="0">
                <a:latin typeface="Aptos"/>
                <a:cs typeface="Arial"/>
              </a:rPr>
              <a:t>The deadline for the public comment period is </a:t>
            </a:r>
            <a:r>
              <a:rPr lang="en-US" b="1" dirty="0">
                <a:latin typeface="Aptos"/>
                <a:cs typeface="Arial"/>
              </a:rPr>
              <a:t>April 4, 2025 at 5:00pm. </a:t>
            </a:r>
            <a:endParaRPr lang="en-US" dirty="0"/>
          </a:p>
          <a:p>
            <a:r>
              <a:rPr lang="en-US" dirty="0">
                <a:latin typeface="Aptos"/>
                <a:cs typeface="Arial"/>
              </a:rPr>
              <a:t>The Board is expected to vote on the proposed amendments at its regular monthly meeting scheduled for </a:t>
            </a:r>
            <a:r>
              <a:rPr lang="en-US" b="1" dirty="0">
                <a:latin typeface="Aptos"/>
                <a:cs typeface="Arial"/>
              </a:rPr>
              <a:t>May 20, 2025</a:t>
            </a:r>
            <a:r>
              <a:rPr lang="en-US" dirty="0">
                <a:latin typeface="Aptos"/>
                <a:cs typeface="Arial"/>
              </a:rPr>
              <a:t>.  </a:t>
            </a:r>
            <a:endParaRPr lang="en-US" dirty="0">
              <a:latin typeface="Aptos"/>
            </a:endParaRPr>
          </a:p>
        </p:txBody>
      </p:sp>
      <p:sp>
        <p:nvSpPr>
          <p:cNvPr id="3" name="Title 2">
            <a:extLst>
              <a:ext uri="{FF2B5EF4-FFF2-40B4-BE49-F238E27FC236}">
                <a16:creationId xmlns:a16="http://schemas.microsoft.com/office/drawing/2014/main" id="{0592CBF4-2690-499D-4BFD-E8A1AA5016B7}"/>
              </a:ext>
            </a:extLst>
          </p:cNvPr>
          <p:cNvSpPr>
            <a:spLocks noGrp="1"/>
          </p:cNvSpPr>
          <p:nvPr>
            <p:ph type="title"/>
          </p:nvPr>
        </p:nvSpPr>
        <p:spPr/>
        <p:txBody>
          <a:bodyPr>
            <a:normAutofit/>
          </a:bodyPr>
          <a:lstStyle/>
          <a:p>
            <a:r>
              <a:rPr lang="en-US" sz="4000">
                <a:latin typeface="Aptos"/>
                <a:cs typeface="Arial"/>
              </a:rPr>
              <a:t>Public comment period </a:t>
            </a:r>
          </a:p>
        </p:txBody>
      </p:sp>
    </p:spTree>
    <p:extLst>
      <p:ext uri="{BB962C8B-B14F-4D97-AF65-F5344CB8AC3E}">
        <p14:creationId xmlns:p14="http://schemas.microsoft.com/office/powerpoint/2010/main" val="976843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08D7-C19A-B687-3086-AC3978712CEB}"/>
              </a:ext>
            </a:extLst>
          </p:cNvPr>
          <p:cNvSpPr>
            <a:spLocks noGrp="1"/>
          </p:cNvSpPr>
          <p:nvPr>
            <p:ph type="title"/>
          </p:nvPr>
        </p:nvSpPr>
        <p:spPr/>
        <p:txBody>
          <a:bodyPr>
            <a:normAutofit/>
          </a:bodyPr>
          <a:lstStyle/>
          <a:p>
            <a:pPr algn="ctr"/>
            <a:r>
              <a:rPr lang="en-US" sz="4400">
                <a:latin typeface="Aptos"/>
                <a:cs typeface="Arial"/>
              </a:rPr>
              <a:t>Comments and questions</a:t>
            </a:r>
          </a:p>
        </p:txBody>
      </p:sp>
    </p:spTree>
    <p:extLst>
      <p:ext uri="{BB962C8B-B14F-4D97-AF65-F5344CB8AC3E}">
        <p14:creationId xmlns:p14="http://schemas.microsoft.com/office/powerpoint/2010/main" val="37727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BD4E8-967F-96D8-92B5-3D4F695E9BBB}"/>
              </a:ext>
            </a:extLst>
          </p:cNvPr>
          <p:cNvSpPr>
            <a:spLocks noGrp="1"/>
          </p:cNvSpPr>
          <p:nvPr>
            <p:ph idx="1"/>
          </p:nvPr>
        </p:nvSpPr>
        <p:spPr/>
        <p:txBody>
          <a:bodyPr vert="horz" lIns="91440" tIns="45720" rIns="91440" bIns="45720" rtlCol="0" anchor="t">
            <a:normAutofit/>
          </a:bodyPr>
          <a:lstStyle/>
          <a:p>
            <a:r>
              <a:rPr lang="en-US">
                <a:latin typeface="Aptos"/>
                <a:cs typeface="Arial"/>
              </a:rPr>
              <a:t>Rob Curtin, Chief Officer for Data, Assessment, and Accountability</a:t>
            </a:r>
          </a:p>
        </p:txBody>
      </p:sp>
      <p:sp>
        <p:nvSpPr>
          <p:cNvPr id="3" name="Title 2">
            <a:extLst>
              <a:ext uri="{FF2B5EF4-FFF2-40B4-BE49-F238E27FC236}">
                <a16:creationId xmlns:a16="http://schemas.microsoft.com/office/drawing/2014/main" id="{D2F6CFF8-6835-B48D-03EE-FF6F248C0BF5}"/>
              </a:ext>
            </a:extLst>
          </p:cNvPr>
          <p:cNvSpPr>
            <a:spLocks noGrp="1"/>
          </p:cNvSpPr>
          <p:nvPr>
            <p:ph type="title"/>
          </p:nvPr>
        </p:nvSpPr>
        <p:spPr/>
        <p:txBody>
          <a:bodyPr/>
          <a:lstStyle/>
          <a:p>
            <a:r>
              <a:rPr lang="en-US">
                <a:latin typeface="Aptos"/>
                <a:cs typeface="Arial"/>
              </a:rPr>
              <a:t>Today’s presenter</a:t>
            </a:r>
          </a:p>
        </p:txBody>
      </p:sp>
    </p:spTree>
    <p:extLst>
      <p:ext uri="{BB962C8B-B14F-4D97-AF65-F5344CB8AC3E}">
        <p14:creationId xmlns:p14="http://schemas.microsoft.com/office/powerpoint/2010/main" val="250542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FE7074-965E-3AD5-1210-C1B3399A9900}"/>
              </a:ext>
            </a:extLst>
          </p:cNvPr>
          <p:cNvSpPr>
            <a:spLocks noGrp="1"/>
          </p:cNvSpPr>
          <p:nvPr>
            <p:ph idx="1"/>
          </p:nvPr>
        </p:nvSpPr>
        <p:spPr/>
        <p:txBody>
          <a:bodyPr vert="horz" lIns="91440" tIns="45720" rIns="91440" bIns="45720" rtlCol="0" anchor="t">
            <a:normAutofit/>
          </a:bodyPr>
          <a:lstStyle/>
          <a:p>
            <a:r>
              <a:rPr lang="en-US">
                <a:latin typeface="Aptos"/>
                <a:cs typeface="Arial"/>
              </a:rPr>
              <a:t>Background information</a:t>
            </a:r>
          </a:p>
          <a:p>
            <a:r>
              <a:rPr lang="en-US">
                <a:latin typeface="Aptos"/>
                <a:cs typeface="Arial"/>
              </a:rPr>
              <a:t>Overview of proposed changes to regulations</a:t>
            </a:r>
            <a:endParaRPr lang="en-US">
              <a:latin typeface="Aptos"/>
            </a:endParaRPr>
          </a:p>
          <a:p>
            <a:r>
              <a:rPr lang="en-US">
                <a:latin typeface="Aptos"/>
                <a:cs typeface="Arial"/>
              </a:rPr>
              <a:t>Follow-up discussion from February 10</a:t>
            </a:r>
            <a:r>
              <a:rPr lang="en-US" baseline="30000">
                <a:latin typeface="Aptos"/>
                <a:cs typeface="Arial"/>
              </a:rPr>
              <a:t>th</a:t>
            </a:r>
            <a:r>
              <a:rPr lang="en-US">
                <a:latin typeface="Aptos"/>
                <a:cs typeface="Arial"/>
              </a:rPr>
              <a:t> special meeting</a:t>
            </a:r>
            <a:endParaRPr lang="en-US">
              <a:latin typeface="Aptos"/>
            </a:endParaRPr>
          </a:p>
          <a:p>
            <a:r>
              <a:rPr lang="en-US">
                <a:latin typeface="Aptos"/>
                <a:cs typeface="Arial"/>
              </a:rPr>
              <a:t>Public comment period</a:t>
            </a:r>
            <a:endParaRPr lang="en-US">
              <a:latin typeface="Aptos"/>
            </a:endParaRPr>
          </a:p>
          <a:p>
            <a:r>
              <a:rPr lang="en-US">
                <a:latin typeface="Aptos"/>
                <a:cs typeface="Arial"/>
              </a:rPr>
              <a:t>Comments and questions from the Board</a:t>
            </a:r>
          </a:p>
        </p:txBody>
      </p:sp>
      <p:sp>
        <p:nvSpPr>
          <p:cNvPr id="3" name="Title 2">
            <a:extLst>
              <a:ext uri="{FF2B5EF4-FFF2-40B4-BE49-F238E27FC236}">
                <a16:creationId xmlns:a16="http://schemas.microsoft.com/office/drawing/2014/main" id="{758BCA8E-1E05-8B91-83DB-B83C2D332084}"/>
              </a:ext>
            </a:extLst>
          </p:cNvPr>
          <p:cNvSpPr>
            <a:spLocks noGrp="1"/>
          </p:cNvSpPr>
          <p:nvPr>
            <p:ph type="title"/>
          </p:nvPr>
        </p:nvSpPr>
        <p:spPr/>
        <p:txBody>
          <a:bodyPr/>
          <a:lstStyle/>
          <a:p>
            <a:r>
              <a:rPr lang="en-US">
                <a:latin typeface="Aptos"/>
                <a:cs typeface="Arial"/>
              </a:rPr>
              <a:t>Today's agenda</a:t>
            </a:r>
            <a:endParaRPr lang="en-US"/>
          </a:p>
        </p:txBody>
      </p:sp>
    </p:spTree>
    <p:extLst>
      <p:ext uri="{BB962C8B-B14F-4D97-AF65-F5344CB8AC3E}">
        <p14:creationId xmlns:p14="http://schemas.microsoft.com/office/powerpoint/2010/main" val="109524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EAE47-2FED-240E-9BE0-DF22D0C30C27}"/>
              </a:ext>
            </a:extLst>
          </p:cNvPr>
          <p:cNvSpPr>
            <a:spLocks noGrp="1"/>
          </p:cNvSpPr>
          <p:nvPr>
            <p:ph idx="1"/>
          </p:nvPr>
        </p:nvSpPr>
        <p:spPr>
          <a:xfrm>
            <a:off x="838200" y="1885229"/>
            <a:ext cx="10515600" cy="4504150"/>
          </a:xfrm>
        </p:spPr>
        <p:txBody>
          <a:bodyPr vert="horz" lIns="91440" tIns="45720" rIns="91440" bIns="45720" rtlCol="0" anchor="t">
            <a:normAutofit/>
          </a:bodyPr>
          <a:lstStyle/>
          <a:p>
            <a:pPr marL="0" indent="0">
              <a:buNone/>
            </a:pPr>
            <a:r>
              <a:rPr lang="en-US" sz="2400">
                <a:latin typeface="Aptos"/>
                <a:cs typeface="Arial"/>
              </a:rPr>
              <a:t>The "competency determination" shall be based on the academic standards and curriculum frameworks for tenth graders in the areas of mathematics, science and technology, history and social science, foreign languages, and English, and shall represent a determination that a particular student has demonstrated mastery of a common core of skills, competencies and knowledge in these areas, </a:t>
            </a:r>
            <a:r>
              <a:rPr lang="en-US" sz="2400" strike="sngStrike">
                <a:latin typeface="Aptos"/>
                <a:cs typeface="Arial"/>
              </a:rPr>
              <a:t>as measured by the assessment instruments described in section one I </a:t>
            </a:r>
            <a:r>
              <a:rPr lang="en-US" sz="2400" u="sng">
                <a:solidFill>
                  <a:srgbClr val="FF0000"/>
                </a:solidFill>
                <a:latin typeface="Aptos"/>
                <a:cs typeface="Arial"/>
              </a:rPr>
              <a:t>by satisfactorily completing coursework that has been certified by the student's district as showing mastery of the skills, competencies, and knowledge contained in the state academic standards and curriculum frameworks in the areas measured by the MCAS high school tests described in section one I administered in 2023, and in any additional areas determined by the board</a:t>
            </a:r>
            <a:r>
              <a:rPr lang="en-US" sz="2400">
                <a:latin typeface="Aptos"/>
                <a:cs typeface="Arial"/>
              </a:rPr>
              <a:t>. </a:t>
            </a:r>
            <a:endParaRPr lang="en-US" sz="2400">
              <a:latin typeface="Aptos"/>
            </a:endParaRPr>
          </a:p>
        </p:txBody>
      </p:sp>
      <p:sp>
        <p:nvSpPr>
          <p:cNvPr id="3" name="Title 2">
            <a:extLst>
              <a:ext uri="{FF2B5EF4-FFF2-40B4-BE49-F238E27FC236}">
                <a16:creationId xmlns:a16="http://schemas.microsoft.com/office/drawing/2014/main" id="{7FEA99A3-2D93-EC18-CF94-0EE85ECB4559}"/>
              </a:ext>
            </a:extLst>
          </p:cNvPr>
          <p:cNvSpPr>
            <a:spLocks noGrp="1"/>
          </p:cNvSpPr>
          <p:nvPr>
            <p:ph type="title"/>
          </p:nvPr>
        </p:nvSpPr>
        <p:spPr/>
        <p:txBody>
          <a:bodyPr/>
          <a:lstStyle/>
          <a:p>
            <a:r>
              <a:rPr lang="en-US">
                <a:latin typeface="Aptos"/>
                <a:cs typeface="Arial"/>
              </a:rPr>
              <a:t>Background information</a:t>
            </a:r>
          </a:p>
        </p:txBody>
      </p:sp>
    </p:spTree>
    <p:extLst>
      <p:ext uri="{BB962C8B-B14F-4D97-AF65-F5344CB8AC3E}">
        <p14:creationId xmlns:p14="http://schemas.microsoft.com/office/powerpoint/2010/main" val="6274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94C4-0F8E-9D29-CF25-A32C864548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ED1F3B-99D4-2AE0-C0CB-9D73CF76D772}"/>
              </a:ext>
            </a:extLst>
          </p:cNvPr>
          <p:cNvSpPr>
            <a:spLocks noGrp="1"/>
          </p:cNvSpPr>
          <p:nvPr>
            <p:ph idx="1"/>
          </p:nvPr>
        </p:nvSpPr>
        <p:spPr/>
        <p:txBody>
          <a:bodyPr vert="horz" lIns="91440" tIns="45720" rIns="91440" bIns="45720" rtlCol="0" anchor="t">
            <a:normAutofit/>
          </a:bodyPr>
          <a:lstStyle/>
          <a:p>
            <a:r>
              <a:rPr lang="en-US">
                <a:latin typeface="Aptos"/>
                <a:cs typeface="Arial"/>
              </a:rPr>
              <a:t>Since the passage of the ballot question, the Board has discussed the matter of the CD and the new statutory requirements.</a:t>
            </a:r>
          </a:p>
          <a:p>
            <a:pPr lvl="1"/>
            <a:r>
              <a:rPr lang="en-US">
                <a:latin typeface="Aptos"/>
                <a:cs typeface="Arial"/>
              </a:rPr>
              <a:t>November, December, January regular meetings</a:t>
            </a:r>
          </a:p>
          <a:p>
            <a:pPr lvl="1"/>
            <a:r>
              <a:rPr lang="en-US">
                <a:latin typeface="Aptos"/>
                <a:cs typeface="Arial"/>
              </a:rPr>
              <a:t>February special meeting</a:t>
            </a:r>
          </a:p>
          <a:p>
            <a:pPr marL="457200" lvl="1" indent="0">
              <a:buNone/>
            </a:pPr>
            <a:endParaRPr lang="en-US">
              <a:latin typeface="Aptos"/>
              <a:cs typeface="Arial"/>
            </a:endParaRPr>
          </a:p>
          <a:p>
            <a:r>
              <a:rPr lang="en-US">
                <a:latin typeface="Aptos"/>
                <a:cs typeface="Arial"/>
              </a:rPr>
              <a:t>The proposed amendments are informed by the Board’s discussions and are designed to focus on student learning and promote academic equity for all students.</a:t>
            </a:r>
          </a:p>
        </p:txBody>
      </p:sp>
      <p:sp>
        <p:nvSpPr>
          <p:cNvPr id="3" name="Title 2">
            <a:extLst>
              <a:ext uri="{FF2B5EF4-FFF2-40B4-BE49-F238E27FC236}">
                <a16:creationId xmlns:a16="http://schemas.microsoft.com/office/drawing/2014/main" id="{8DBCA608-EB74-2EA0-F483-10AB06D4BA04}"/>
              </a:ext>
            </a:extLst>
          </p:cNvPr>
          <p:cNvSpPr>
            <a:spLocks noGrp="1"/>
          </p:cNvSpPr>
          <p:nvPr>
            <p:ph type="title"/>
          </p:nvPr>
        </p:nvSpPr>
        <p:spPr/>
        <p:txBody>
          <a:bodyPr/>
          <a:lstStyle/>
          <a:p>
            <a:r>
              <a:rPr lang="en-US">
                <a:latin typeface="Aptos"/>
                <a:cs typeface="Arial"/>
              </a:rPr>
              <a:t>Background information cont.</a:t>
            </a:r>
          </a:p>
        </p:txBody>
      </p:sp>
    </p:spTree>
    <p:extLst>
      <p:ext uri="{BB962C8B-B14F-4D97-AF65-F5344CB8AC3E}">
        <p14:creationId xmlns:p14="http://schemas.microsoft.com/office/powerpoint/2010/main" val="260445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A7CEB-0F7B-08B2-98D1-C53A2280C0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1BAE96-856B-DBDE-62F5-3E91C610A6D4}"/>
              </a:ext>
            </a:extLst>
          </p:cNvPr>
          <p:cNvSpPr>
            <a:spLocks noGrp="1"/>
          </p:cNvSpPr>
          <p:nvPr>
            <p:ph idx="1"/>
          </p:nvPr>
        </p:nvSpPr>
        <p:spPr>
          <a:xfrm>
            <a:off x="838200" y="2012034"/>
            <a:ext cx="10515600" cy="4127509"/>
          </a:xfrm>
        </p:spPr>
        <p:txBody>
          <a:bodyPr vert="horz" lIns="91440" tIns="45720" rIns="91440" bIns="45720" rtlCol="0" anchor="t">
            <a:normAutofit/>
          </a:bodyPr>
          <a:lstStyle/>
          <a:p>
            <a:pPr>
              <a:buFont typeface="Wingdings" panose="020B0604020202020204" pitchFamily="34" charset="0"/>
              <a:buChar char="ü"/>
            </a:pPr>
            <a:r>
              <a:rPr lang="en-US" b="1">
                <a:latin typeface="Aptos"/>
                <a:cs typeface="Arial"/>
              </a:rPr>
              <a:t>Align the regulations to the new statutory language. </a:t>
            </a:r>
            <a:endParaRPr lang="en-US"/>
          </a:p>
          <a:p>
            <a:pPr lvl="1"/>
            <a:r>
              <a:rPr lang="en-US">
                <a:latin typeface="Aptos"/>
                <a:cs typeface="Arial"/>
              </a:rPr>
              <a:t>This includes the deletion of obsolete language. </a:t>
            </a:r>
            <a:endParaRPr lang="en-US"/>
          </a:p>
          <a:p>
            <a:pPr marL="0" indent="0">
              <a:buNone/>
            </a:pPr>
            <a:endParaRPr lang="en-US" sz="3200">
              <a:latin typeface="Aptos"/>
              <a:cs typeface="Arial"/>
            </a:endParaRPr>
          </a:p>
          <a:p>
            <a:pPr marL="514350" indent="-514350">
              <a:buFont typeface="Arial" panose="020B0604020202020204" pitchFamily="34" charset="0"/>
              <a:buAutoNum type="arabicPeriod"/>
            </a:pPr>
            <a:endParaRPr lang="en-US">
              <a:highlight>
                <a:srgbClr val="FFFF00"/>
              </a:highlight>
              <a:latin typeface="Aptos"/>
              <a:cs typeface="Arial"/>
            </a:endParaRPr>
          </a:p>
        </p:txBody>
      </p:sp>
      <p:sp>
        <p:nvSpPr>
          <p:cNvPr id="3" name="Title 2">
            <a:extLst>
              <a:ext uri="{FF2B5EF4-FFF2-40B4-BE49-F238E27FC236}">
                <a16:creationId xmlns:a16="http://schemas.microsoft.com/office/drawing/2014/main" id="{DA9D4825-E0DD-B029-716F-DCC02455585E}"/>
              </a:ext>
            </a:extLst>
          </p:cNvPr>
          <p:cNvSpPr>
            <a:spLocks noGrp="1"/>
          </p:cNvSpPr>
          <p:nvPr>
            <p:ph type="title"/>
          </p:nvPr>
        </p:nvSpPr>
        <p:spPr/>
        <p:txBody>
          <a:bodyPr>
            <a:normAutofit/>
          </a:bodyPr>
          <a:lstStyle/>
          <a:p>
            <a:r>
              <a:rPr lang="en-US">
                <a:latin typeface="Aptos"/>
                <a:cs typeface="Arial"/>
              </a:rPr>
              <a:t>Overview of proposed changes to regulations</a:t>
            </a:r>
          </a:p>
        </p:txBody>
      </p:sp>
    </p:spTree>
    <p:extLst>
      <p:ext uri="{BB962C8B-B14F-4D97-AF65-F5344CB8AC3E}">
        <p14:creationId xmlns:p14="http://schemas.microsoft.com/office/powerpoint/2010/main" val="62185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6CF3B-495F-36D3-F62D-8FE2DB38A5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AB2E82-1365-AB25-01F1-BFA7760D266C}"/>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b="1">
                <a:latin typeface="Aptos"/>
                <a:cs typeface="Arial"/>
              </a:rPr>
              <a:t>Propose new definitions</a:t>
            </a:r>
            <a:r>
              <a:rPr lang="en-US">
                <a:latin typeface="Aptos"/>
                <a:cs typeface="Arial"/>
              </a:rPr>
              <a:t>.</a:t>
            </a:r>
            <a:endParaRPr lang="en-US" i="1"/>
          </a:p>
          <a:p>
            <a:pPr lvl="1"/>
            <a:r>
              <a:rPr lang="en-US" b="1" i="1">
                <a:latin typeface="Aptos"/>
                <a:cs typeface="Arial"/>
              </a:rPr>
              <a:t>Satisfactorily completing coursework</a:t>
            </a:r>
            <a:r>
              <a:rPr lang="en-US" i="1">
                <a:latin typeface="Aptos"/>
                <a:cs typeface="Arial"/>
              </a:rPr>
              <a:t> shall mean a student earns full credit in accordance with the district’s grading policy.</a:t>
            </a:r>
            <a:endParaRPr lang="en-US" i="1"/>
          </a:p>
          <a:p>
            <a:pPr lvl="1"/>
            <a:r>
              <a:rPr lang="en-US" b="1" i="1">
                <a:latin typeface="Aptos"/>
                <a:cs typeface="Arial"/>
              </a:rPr>
              <a:t>Showing mastery</a:t>
            </a:r>
            <a:r>
              <a:rPr lang="en-US" i="1">
                <a:latin typeface="Aptos"/>
                <a:cs typeface="Arial"/>
              </a:rPr>
              <a:t> shall mean a student successfully completes in accordance with the district’s grading policy: (1) the final assessment for a course; or (2) a capstone or portfolio project; or (3) an equivalent measure identified in the district’s Competency Determination policy. </a:t>
            </a:r>
            <a:r>
              <a:rPr lang="en-US" sz="2800">
                <a:latin typeface="Aptos"/>
                <a:cs typeface="Arial"/>
              </a:rPr>
              <a:t>   </a:t>
            </a:r>
          </a:p>
          <a:p>
            <a:pPr lvl="1"/>
            <a:endParaRPr lang="en-US" sz="2800">
              <a:latin typeface="Aptos"/>
            </a:endParaRPr>
          </a:p>
        </p:txBody>
      </p:sp>
      <p:sp>
        <p:nvSpPr>
          <p:cNvPr id="3" name="Title 2">
            <a:extLst>
              <a:ext uri="{FF2B5EF4-FFF2-40B4-BE49-F238E27FC236}">
                <a16:creationId xmlns:a16="http://schemas.microsoft.com/office/drawing/2014/main" id="{4153CEDF-9B80-1BFB-7B9A-26F9C32BE365}"/>
              </a:ext>
            </a:extLst>
          </p:cNvPr>
          <p:cNvSpPr>
            <a:spLocks noGrp="1"/>
          </p:cNvSpPr>
          <p:nvPr>
            <p:ph type="title"/>
          </p:nvPr>
        </p:nvSpPr>
        <p:spPr/>
        <p:txBody>
          <a:bodyPr>
            <a:normAutofit fontScale="90000"/>
          </a:bodyPr>
          <a:lstStyle/>
          <a:p>
            <a:r>
              <a:rPr lang="en-US">
                <a:latin typeface="Aptos"/>
                <a:cs typeface="Arial"/>
              </a:rPr>
              <a:t>Overview of proposed changes to regulations cont. </a:t>
            </a:r>
            <a:endParaRPr lang="en-US"/>
          </a:p>
        </p:txBody>
      </p:sp>
    </p:spTree>
    <p:extLst>
      <p:ext uri="{BB962C8B-B14F-4D97-AF65-F5344CB8AC3E}">
        <p14:creationId xmlns:p14="http://schemas.microsoft.com/office/powerpoint/2010/main" val="3593516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5F37-14F3-3EBD-4B8F-2ACF756DFE3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06B81-DEFF-B096-D5CB-6C667C61E25F}"/>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b="1">
                <a:latin typeface="Aptos"/>
                <a:cs typeface="Arial"/>
              </a:rPr>
              <a:t>Specify minimum requirements to earn the Competency Determination</a:t>
            </a:r>
            <a:r>
              <a:rPr lang="en-US">
                <a:latin typeface="Aptos"/>
                <a:cs typeface="Arial"/>
              </a:rPr>
              <a:t>.</a:t>
            </a:r>
          </a:p>
          <a:p>
            <a:pPr lvl="1"/>
            <a:r>
              <a:rPr lang="en-US">
                <a:latin typeface="Aptos"/>
                <a:cs typeface="Arial"/>
              </a:rPr>
              <a:t>Beginning with the graduating class of 2026: </a:t>
            </a:r>
          </a:p>
          <a:p>
            <a:pPr lvl="2"/>
            <a:r>
              <a:rPr lang="en-US" sz="2400">
                <a:latin typeface="Aptos"/>
                <a:cs typeface="Arial"/>
              </a:rPr>
              <a:t>Student must show mastery in Math, ELA, and Science</a:t>
            </a:r>
            <a:endParaRPr lang="en-US" sz="2400">
              <a:latin typeface="Aptos"/>
            </a:endParaRPr>
          </a:p>
          <a:p>
            <a:pPr lvl="2"/>
            <a:r>
              <a:rPr lang="en-US" sz="2400">
                <a:latin typeface="Aptos"/>
                <a:cs typeface="Arial"/>
              </a:rPr>
              <a:t>Student must satisfactorily complete coursework in two years of high school English language arts, Algebra I and Geometry or Integrated Math I and Integrated Math II courses, and one year of Biology, Physics, Chemistry, or Technology or Engineering</a:t>
            </a:r>
            <a:endParaRPr lang="en-US" sz="2400">
              <a:latin typeface="Aptos"/>
            </a:endParaRPr>
          </a:p>
        </p:txBody>
      </p:sp>
      <p:sp>
        <p:nvSpPr>
          <p:cNvPr id="3" name="Title 2">
            <a:extLst>
              <a:ext uri="{FF2B5EF4-FFF2-40B4-BE49-F238E27FC236}">
                <a16:creationId xmlns:a16="http://schemas.microsoft.com/office/drawing/2014/main" id="{38498E1D-98DF-C7DD-16D6-B401E0446300}"/>
              </a:ext>
            </a:extLst>
          </p:cNvPr>
          <p:cNvSpPr>
            <a:spLocks noGrp="1"/>
          </p:cNvSpPr>
          <p:nvPr>
            <p:ph type="title"/>
          </p:nvPr>
        </p:nvSpPr>
        <p:spPr/>
        <p:txBody>
          <a:bodyPr>
            <a:normAutofit fontScale="90000"/>
          </a:bodyPr>
          <a:lstStyle/>
          <a:p>
            <a:r>
              <a:rPr lang="en-US">
                <a:latin typeface="Aptos"/>
                <a:cs typeface="Arial"/>
              </a:rPr>
              <a:t>Overview of proposed changes to regulations cont. </a:t>
            </a:r>
            <a:endParaRPr lang="en-US"/>
          </a:p>
        </p:txBody>
      </p:sp>
    </p:spTree>
    <p:extLst>
      <p:ext uri="{BB962C8B-B14F-4D97-AF65-F5344CB8AC3E}">
        <p14:creationId xmlns:p14="http://schemas.microsoft.com/office/powerpoint/2010/main" val="217173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5CDE1-3F09-A8EE-A131-0FFEC3864A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F33845-B543-7E22-E513-2489768A0202}"/>
              </a:ext>
            </a:extLst>
          </p:cNvPr>
          <p:cNvSpPr>
            <a:spLocks noGrp="1"/>
          </p:cNvSpPr>
          <p:nvPr>
            <p:ph idx="1"/>
          </p:nvPr>
        </p:nvSpPr>
        <p:spPr>
          <a:xfrm>
            <a:off x="838200" y="2049508"/>
            <a:ext cx="10515600" cy="4189969"/>
          </a:xfrm>
        </p:spPr>
        <p:txBody>
          <a:bodyPr vert="horz" lIns="91440" tIns="45720" rIns="91440" bIns="45720" rtlCol="0" anchor="t">
            <a:noAutofit/>
          </a:bodyPr>
          <a:lstStyle/>
          <a:p>
            <a:pPr marL="514350" indent="-514350">
              <a:buFont typeface="Wingdings" panose="020B0604020202020204" pitchFamily="34" charset="0"/>
              <a:buChar char="ü"/>
            </a:pPr>
            <a:r>
              <a:rPr lang="en-US" b="1">
                <a:latin typeface="Aptos"/>
                <a:cs typeface="Arial"/>
              </a:rPr>
              <a:t>Add United States History as “an additional area determined by the Board." </a:t>
            </a:r>
            <a:endParaRPr lang="en-US">
              <a:highlight>
                <a:srgbClr val="FFFF00"/>
              </a:highlight>
              <a:latin typeface="Aptos"/>
            </a:endParaRPr>
          </a:p>
          <a:p>
            <a:pPr marL="1085850" lvl="1" indent="-342900"/>
            <a:r>
              <a:rPr lang="en-US">
                <a:latin typeface="Aptos"/>
                <a:cs typeface="Arial"/>
              </a:rPr>
              <a:t>Beginning with the graduating class of 2027:</a:t>
            </a:r>
            <a:endParaRPr lang="en-US">
              <a:highlight>
                <a:srgbClr val="FFFF00"/>
              </a:highlight>
              <a:latin typeface="Aptos"/>
            </a:endParaRPr>
          </a:p>
          <a:p>
            <a:pPr marL="1428750" lvl="2"/>
            <a:r>
              <a:rPr lang="en-US" sz="2400">
                <a:latin typeface="Aptos"/>
                <a:cs typeface="Arial"/>
              </a:rPr>
              <a:t>Student must show mastery and satisfactorily complete coursework in Math, ELA, and Science, </a:t>
            </a:r>
            <a:r>
              <a:rPr lang="en-US" sz="2400" b="1">
                <a:latin typeface="Aptos"/>
                <a:cs typeface="Arial"/>
              </a:rPr>
              <a:t>and</a:t>
            </a:r>
          </a:p>
          <a:p>
            <a:pPr marL="1428750" lvl="2"/>
            <a:r>
              <a:rPr lang="en-US" sz="2400">
                <a:latin typeface="Aptos"/>
                <a:cs typeface="Arial"/>
              </a:rPr>
              <a:t>Student must show mastery in United States history and satisfactorily complete coursework in a one-year United States history course. </a:t>
            </a:r>
            <a:endParaRPr lang="en-US" sz="2400">
              <a:latin typeface="Aptos"/>
            </a:endParaRPr>
          </a:p>
          <a:p>
            <a:pPr marL="0" indent="0">
              <a:buNone/>
            </a:pPr>
            <a:endParaRPr lang="en-US" sz="2200" i="1">
              <a:latin typeface="Aptos"/>
            </a:endParaRPr>
          </a:p>
        </p:txBody>
      </p:sp>
      <p:sp>
        <p:nvSpPr>
          <p:cNvPr id="3" name="Title 2">
            <a:extLst>
              <a:ext uri="{FF2B5EF4-FFF2-40B4-BE49-F238E27FC236}">
                <a16:creationId xmlns:a16="http://schemas.microsoft.com/office/drawing/2014/main" id="{7BA6964C-74C9-A660-5647-A3662EC1095B}"/>
              </a:ext>
            </a:extLst>
          </p:cNvPr>
          <p:cNvSpPr>
            <a:spLocks noGrp="1"/>
          </p:cNvSpPr>
          <p:nvPr>
            <p:ph type="title"/>
          </p:nvPr>
        </p:nvSpPr>
        <p:spPr/>
        <p:txBody>
          <a:bodyPr>
            <a:noAutofit/>
          </a:bodyPr>
          <a:lstStyle/>
          <a:p>
            <a:r>
              <a:rPr lang="en-US" sz="4000">
                <a:latin typeface="Aptos"/>
                <a:cs typeface="Arial"/>
              </a:rPr>
              <a:t>Overview of proposed changes to regulations cont.</a:t>
            </a:r>
          </a:p>
        </p:txBody>
      </p:sp>
    </p:spTree>
    <p:extLst>
      <p:ext uri="{BB962C8B-B14F-4D97-AF65-F5344CB8AC3E}">
        <p14:creationId xmlns:p14="http://schemas.microsoft.com/office/powerpoint/2010/main" val="4121892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lcf76f155ced4ddcb4097134ff3c332f xmlns="0128f6a2-0fe6-40ac-973e-bb0bf351512f">
      <Terms xmlns="http://schemas.microsoft.com/office/infopath/2007/PartnerControls"/>
    </lcf76f155ced4ddcb4097134ff3c332f>
    <TaxCatchAll xmlns="7a12eb2f-f040-4639-9fb2-5a6588dc80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0128f6a2-0fe6-40ac-973e-bb0bf351512f"/>
    <ds:schemaRef ds:uri="7a12eb2f-f040-4639-9fb2-5a6588dc8035"/>
    <ds:schemaRef ds:uri="a46b5b56-8636-49a3-8867-a28b68be2caf"/>
    <ds:schemaRef ds:uri="fdcd57df-05e8-4749-9cc8-5afe3dcd00a5"/>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0E5B5B09-60FB-4CE0-89CE-A707A082BB03}">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3</TotalTime>
  <Words>877</Words>
  <Application>Microsoft Office PowerPoint</Application>
  <PresentationFormat>Widescreen</PresentationFormat>
  <Paragraphs>69</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Segoe</vt:lpstr>
      <vt:lpstr>Aptos</vt:lpstr>
      <vt:lpstr>Arial</vt:lpstr>
      <vt:lpstr>Calibri</vt:lpstr>
      <vt:lpstr>Courier New</vt:lpstr>
      <vt:lpstr>Segoe UI</vt:lpstr>
      <vt:lpstr>Segoe UI Semibold</vt:lpstr>
      <vt:lpstr>Wingdings</vt:lpstr>
      <vt:lpstr>Office Theme</vt:lpstr>
      <vt:lpstr>Proposed Amendments to Competency Determination Regulations, 603 CMR 30.00</vt:lpstr>
      <vt:lpstr>Today’s presenter</vt:lpstr>
      <vt:lpstr>Today's agenda</vt:lpstr>
      <vt:lpstr>Background information</vt:lpstr>
      <vt:lpstr>Background information cont.</vt:lpstr>
      <vt:lpstr>Overview of proposed changes to regulations</vt:lpstr>
      <vt:lpstr>Overview of proposed changes to regulations cont. </vt:lpstr>
      <vt:lpstr>Overview of proposed changes to regulations cont. </vt:lpstr>
      <vt:lpstr>Overview of proposed changes to regulations cont.</vt:lpstr>
      <vt:lpstr>Overview of proposed changes to regulations cont.</vt:lpstr>
      <vt:lpstr>Overview of proposed changes to regulations cont.</vt:lpstr>
      <vt:lpstr>Possible non-regulatory steps</vt:lpstr>
      <vt:lpstr>Follow-up discussion from February 10th special meeting</vt:lpstr>
      <vt:lpstr>Public comment period </vt:lpstr>
      <vt:lpstr>Comments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February 25, 2025 Regular Meeting Item 4 PowerPoint: Proposed Amendments to Competency Determination Regulations, 603 CMR 30.00</dc:title>
  <dc:creator>DESE</dc:creator>
  <cp:lastModifiedBy>Zou, Dong (EOE)</cp:lastModifiedBy>
  <cp:revision>17</cp:revision>
  <dcterms:created xsi:type="dcterms:W3CDTF">2022-10-11T20:32:22Z</dcterms:created>
  <dcterms:modified xsi:type="dcterms:W3CDTF">2025-02-25T20:50:07Z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25 2025 12:00AM</vt:lpwstr>
  </property>
</Properties>
</file>