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12"/>
  </p:notesMasterIdLst>
  <p:sldIdLst>
    <p:sldId id="654" r:id="rId5"/>
    <p:sldId id="661" r:id="rId6"/>
    <p:sldId id="655" r:id="rId7"/>
    <p:sldId id="656" r:id="rId8"/>
    <p:sldId id="662" r:id="rId9"/>
    <p:sldId id="658" r:id="rId10"/>
    <p:sldId id="6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petency determination update" id="{BD87B558-BF14-42F3-A0DA-E8BEE1A8C7A8}">
          <p14:sldIdLst>
            <p14:sldId id="654"/>
            <p14:sldId id="661"/>
            <p14:sldId id="655"/>
            <p14:sldId id="656"/>
            <p14:sldId id="662"/>
            <p14:sldId id="658"/>
            <p14:sldId id="6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46630D-379B-6DED-6237-ABA5C7FD1CF2}" name="Smith, Nicole M. (DESE)" initials="SNM(" userId="S::nicole.m.smith@mass.gov::b932a686-94e5-4118-bccc-f64706d56e06" providerId="AD"/>
  <p188:author id="{8186DC40-34BB-BFD6-A493-2F143969E3F3}" name="Curtin, Robert (DESE)" initials="CR" userId="S::robert.c.curtin@mass.gov::9284700e-ed31-4409-9ea9-d5bf75419e76" providerId="AD"/>
  <p188:author id="{F7C2575C-9356-1678-9FC7-A8242AE29B77}" name="Johnston, Russell (DESE)" initials="JR" userId="S::russell.johnston@mass.gov::7c120461-dde6-4347-b09f-f9c0472c7017" providerId="AD"/>
  <p188:author id="{B43DE797-3A57-E381-BC90-B156B66A6030}" name="Curtin, Robert (DESE)" initials="RC" userId="S::Robert.C.Curtin@mass.gov::9284700e-ed31-4409-9ea9-d5bf75419e76" providerId="AD"/>
  <p188:author id="{570FF8EC-8E5E-F3CE-100A-0C4A7E4CE5CD}" name="Altine, Garvy  (DESE)" initials="A(" userId="S::garvy.altine@mass.gov::60eb4e58-b5ad-45d4-91ea-684de277d440" providerId="AD"/>
  <p188:author id="{178961ED-6CC0-D920-E7A5-4F1493A73A15}" name="Steenland, Deborah (DESE)" initials="SD" userId="S::deborah.steenland@mass.gov::374ac2df-87da-40a8-9b6d-d87c21f5f6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886"/>
    <a:srgbClr val="4472C4"/>
    <a:srgbClr val="AFABAB"/>
    <a:srgbClr val="292A56"/>
    <a:srgbClr val="3E50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8AB3B-3C53-30B7-B580-057D154D43E9}" v="1" dt="2024-12-16T17:24:35.101"/>
    <p1510:client id="{1C6069EA-C9C6-D8B9-1949-B8B64DEF2264}" v="2" dt="2024-12-16T15:59:34.135"/>
    <p1510:client id="{313103F5-EAE9-3B4A-497C-E7E7B98E11BE}" v="5" dt="2024-12-16T15:33:40.997"/>
    <p1510:client id="{3D56503A-1F63-4BDD-8E5B-75C78E289797}" v="12" dt="2024-12-16T14:54:50.588"/>
    <p1510:client id="{4834F6F2-25E9-43F2-94FA-AE30371CE4C3}" v="18" dt="2024-12-16T19:33:47.887"/>
    <p1510:client id="{49CB1F6B-C9E1-C24A-22BF-1EA828CCBC22}" v="3" dt="2024-12-16T17:12:41.691"/>
    <p1510:client id="{55655AE2-D163-9EA3-D6DC-9A0A8553F438}" v="80" dt="2024-12-16T19:21:21.812"/>
    <p1510:client id="{65C7117B-ACA4-663C-81B3-0FF710D7C16D}" v="76" dt="2024-12-16T18:01:55.440"/>
    <p1510:client id="{76F3C931-FD04-82E5-2F4A-2266E71BDECB}" v="1" dt="2024-12-16T17:18:13.930"/>
    <p1510:client id="{D97EE9C3-CBDF-E7B1-7BBC-5D7C80D0D4F8}" v="215" dt="2024-12-16T19:47:27.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F0395-BCFC-44AE-A1AD-77C2500BC594}" type="datetimeFigureOut">
              <a:rPr lang="en-US" smtClean="0"/>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19CF1-362E-4105-ADA0-05C6A12DD2DC}" type="slidenum">
              <a:rPr lang="en-US" smtClean="0"/>
              <a:t>‹#›</a:t>
            </a:fld>
            <a:endParaRPr lang="en-US"/>
          </a:p>
        </p:txBody>
      </p:sp>
    </p:spTree>
    <p:extLst>
      <p:ext uri="{BB962C8B-B14F-4D97-AF65-F5344CB8AC3E}">
        <p14:creationId xmlns:p14="http://schemas.microsoft.com/office/powerpoint/2010/main" val="74827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03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32617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4824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3271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5056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3846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91818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0286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89214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87619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oe.mass.edu/commissioner/spec-advisories/2024-1211student-cd-update.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F8AF0-3A94-0D63-0212-39EC0539FBF0}"/>
              </a:ext>
            </a:extLst>
          </p:cNvPr>
          <p:cNvSpPr>
            <a:spLocks noGrp="1"/>
          </p:cNvSpPr>
          <p:nvPr>
            <p:ph type="ctrTitle"/>
          </p:nvPr>
        </p:nvSpPr>
        <p:spPr>
          <a:xfrm>
            <a:off x="505838" y="690351"/>
            <a:ext cx="11228962" cy="1928238"/>
          </a:xfrm>
        </p:spPr>
        <p:txBody>
          <a:bodyPr>
            <a:normAutofit/>
          </a:bodyPr>
          <a:lstStyle/>
          <a:p>
            <a:r>
              <a:rPr lang="en-US">
                <a:latin typeface="Arial"/>
                <a:cs typeface="Arial"/>
              </a:rPr>
              <a:t>Competency Determination Update</a:t>
            </a:r>
            <a:endParaRPr lang="en-US"/>
          </a:p>
        </p:txBody>
      </p:sp>
      <p:sp>
        <p:nvSpPr>
          <p:cNvPr id="5" name="Subtitle 4">
            <a:extLst>
              <a:ext uri="{FF2B5EF4-FFF2-40B4-BE49-F238E27FC236}">
                <a16:creationId xmlns:a16="http://schemas.microsoft.com/office/drawing/2014/main" id="{0F280940-1E66-8293-EAAC-EC88A27FB116}"/>
              </a:ext>
            </a:extLst>
          </p:cNvPr>
          <p:cNvSpPr>
            <a:spLocks noGrp="1"/>
          </p:cNvSpPr>
          <p:nvPr>
            <p:ph type="subTitle" idx="1"/>
          </p:nvPr>
        </p:nvSpPr>
        <p:spPr/>
        <p:txBody>
          <a:bodyPr vert="horz" lIns="91440" tIns="45720" rIns="91440" bIns="45720" rtlCol="0" anchor="t">
            <a:normAutofit/>
          </a:bodyPr>
          <a:lstStyle/>
          <a:p>
            <a:r>
              <a:rPr lang="en-US" sz="2400">
                <a:latin typeface="Arial"/>
                <a:cs typeface="Arial"/>
              </a:rPr>
              <a:t>Presented by Robert Curtin to the Board of Elementary and Secondary Education</a:t>
            </a:r>
          </a:p>
          <a:p>
            <a:r>
              <a:rPr lang="en-US" sz="2400">
                <a:latin typeface="Arial"/>
                <a:cs typeface="Arial"/>
              </a:rPr>
              <a:t>December 17, 2024</a:t>
            </a:r>
            <a:endParaRPr lang="en-US" sz="2400"/>
          </a:p>
        </p:txBody>
      </p:sp>
    </p:spTree>
    <p:extLst>
      <p:ext uri="{BB962C8B-B14F-4D97-AF65-F5344CB8AC3E}">
        <p14:creationId xmlns:p14="http://schemas.microsoft.com/office/powerpoint/2010/main" val="118739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FDBEB2-8DD3-2AD2-B2FA-05875420CAC0}"/>
              </a:ext>
            </a:extLst>
          </p:cNvPr>
          <p:cNvSpPr>
            <a:spLocks noGrp="1"/>
          </p:cNvSpPr>
          <p:nvPr>
            <p:ph type="title"/>
          </p:nvPr>
        </p:nvSpPr>
        <p:spPr/>
        <p:txBody>
          <a:bodyPr/>
          <a:lstStyle/>
          <a:p>
            <a:r>
              <a:rPr lang="en-US"/>
              <a:t>New language in statute</a:t>
            </a:r>
          </a:p>
        </p:txBody>
      </p:sp>
      <p:sp>
        <p:nvSpPr>
          <p:cNvPr id="10" name="TextBox 9">
            <a:extLst>
              <a:ext uri="{FF2B5EF4-FFF2-40B4-BE49-F238E27FC236}">
                <a16:creationId xmlns:a16="http://schemas.microsoft.com/office/drawing/2014/main" id="{B2A651D9-B109-1237-0D16-AF068B75F615}"/>
              </a:ext>
            </a:extLst>
          </p:cNvPr>
          <p:cNvSpPr txBox="1"/>
          <p:nvPr/>
        </p:nvSpPr>
        <p:spPr>
          <a:xfrm>
            <a:off x="685800" y="2219830"/>
            <a:ext cx="11375136" cy="3785652"/>
          </a:xfrm>
          <a:prstGeom prst="rect">
            <a:avLst/>
          </a:prstGeom>
          <a:noFill/>
        </p:spPr>
        <p:txBody>
          <a:bodyPr wrap="square">
            <a:spAutoFit/>
          </a:bodyPr>
          <a:lstStyle/>
          <a:p>
            <a:r>
              <a:rPr lang="en-US" sz="2400"/>
              <a:t>The "competency determination" shall be based on the academic standards and curriculum frameworks for tenth graders in the areas of mathematics, science and technology, history and social science, foreign languages, and English, and shall represent a determination that a particular student has demonstrated mastery of a common core of skills, competencies and knowledge in these areas, </a:t>
            </a:r>
            <a:r>
              <a:rPr lang="en-US" sz="2400" strike="sngStrike"/>
              <a:t>as measured by the assessment instruments described in section one I </a:t>
            </a:r>
            <a:r>
              <a:rPr lang="en-US" sz="2400" u="sng">
                <a:solidFill>
                  <a:srgbClr val="FF0000"/>
                </a:solidFill>
              </a:rPr>
              <a:t>by satisfactorily completing coursework that has been certified by the student's district as showing mastery of the skills, competencies, and knowledge contained in the state academic standards and curriculum frameworks in the areas measured by the MCAS high school tests described in section one I administered in 2023, and in any additional areas determined by the board</a:t>
            </a:r>
            <a:r>
              <a:rPr lang="en-US" sz="2400"/>
              <a:t>. </a:t>
            </a:r>
            <a:endParaRPr lang="en-US" sz="2000"/>
          </a:p>
        </p:txBody>
      </p:sp>
    </p:spTree>
    <p:extLst>
      <p:ext uri="{BB962C8B-B14F-4D97-AF65-F5344CB8AC3E}">
        <p14:creationId xmlns:p14="http://schemas.microsoft.com/office/powerpoint/2010/main" val="2039706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B15B94-A116-B18D-08FB-B5220E7C021D}"/>
              </a:ext>
            </a:extLst>
          </p:cNvPr>
          <p:cNvSpPr>
            <a:spLocks noGrp="1"/>
          </p:cNvSpPr>
          <p:nvPr>
            <p:ph type="title"/>
          </p:nvPr>
        </p:nvSpPr>
        <p:spPr/>
        <p:txBody>
          <a:bodyPr/>
          <a:lstStyle/>
          <a:p>
            <a:r>
              <a:rPr lang="en-US">
                <a:latin typeface="Aptos" panose="020B0004020202020204" pitchFamily="34" charset="0"/>
              </a:rPr>
              <a:t>Three streams of work ahead on the CD</a:t>
            </a:r>
          </a:p>
        </p:txBody>
      </p:sp>
      <p:sp>
        <p:nvSpPr>
          <p:cNvPr id="2" name="Content Placeholder 1">
            <a:extLst>
              <a:ext uri="{FF2B5EF4-FFF2-40B4-BE49-F238E27FC236}">
                <a16:creationId xmlns:a16="http://schemas.microsoft.com/office/drawing/2014/main" id="{8B39E1BA-4D07-F38E-008B-4A9D0663E7A5}"/>
              </a:ext>
            </a:extLst>
          </p:cNvPr>
          <p:cNvSpPr>
            <a:spLocks noGrp="1"/>
          </p:cNvSpPr>
          <p:nvPr>
            <p:ph idx="1"/>
          </p:nvPr>
        </p:nvSpPr>
        <p:spPr/>
        <p:txBody>
          <a:bodyPr vert="horz" lIns="91440" tIns="45720" rIns="91440" bIns="45720" rtlCol="0" anchor="t">
            <a:normAutofit/>
          </a:bodyPr>
          <a:lstStyle/>
          <a:p>
            <a:r>
              <a:rPr lang="en-US">
                <a:latin typeface="Aptos"/>
                <a:cs typeface="Arial"/>
              </a:rPr>
              <a:t>Timing of ballot question and student enrollment requires DESE to approach CD work in three parts</a:t>
            </a:r>
          </a:p>
          <a:p>
            <a:pPr lvl="1"/>
            <a:r>
              <a:rPr lang="en-US">
                <a:latin typeface="Aptos"/>
                <a:cs typeface="Arial"/>
              </a:rPr>
              <a:t>Short-term (Class of 2025)</a:t>
            </a:r>
          </a:p>
          <a:p>
            <a:pPr lvl="1"/>
            <a:r>
              <a:rPr lang="en-US">
                <a:latin typeface="Aptos"/>
                <a:cs typeface="Arial"/>
              </a:rPr>
              <a:t>Medium-term (current high school students)</a:t>
            </a:r>
          </a:p>
          <a:p>
            <a:pPr lvl="1"/>
            <a:r>
              <a:rPr lang="en-US">
                <a:latin typeface="Aptos"/>
                <a:cs typeface="Arial"/>
              </a:rPr>
              <a:t>Long-term (students not yet in grade 9)</a:t>
            </a:r>
          </a:p>
          <a:p>
            <a:r>
              <a:rPr lang="en-US">
                <a:latin typeface="Aptos"/>
                <a:cs typeface="Arial"/>
              </a:rPr>
              <a:t>Each stream has differing responsibilities for DESE and BESE</a:t>
            </a:r>
          </a:p>
          <a:p>
            <a:r>
              <a:rPr lang="en-US">
                <a:latin typeface="Aptos"/>
                <a:cs typeface="Arial"/>
              </a:rPr>
              <a:t>BESE can adopt regulations on current language as it has done in the past</a:t>
            </a:r>
          </a:p>
          <a:p>
            <a:r>
              <a:rPr lang="en-US">
                <a:latin typeface="Aptos"/>
                <a:cs typeface="Arial"/>
              </a:rPr>
              <a:t> In the longer term, there may be further legislation </a:t>
            </a:r>
          </a:p>
        </p:txBody>
      </p:sp>
    </p:spTree>
    <p:extLst>
      <p:ext uri="{BB962C8B-B14F-4D97-AF65-F5344CB8AC3E}">
        <p14:creationId xmlns:p14="http://schemas.microsoft.com/office/powerpoint/2010/main" val="3968976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AEF25-0CC6-F240-B51D-A713511DFEF6}"/>
              </a:ext>
            </a:extLst>
          </p:cNvPr>
          <p:cNvSpPr>
            <a:spLocks noGrp="1"/>
          </p:cNvSpPr>
          <p:nvPr>
            <p:ph type="title"/>
          </p:nvPr>
        </p:nvSpPr>
        <p:spPr/>
        <p:txBody>
          <a:bodyPr/>
          <a:lstStyle/>
          <a:p>
            <a:r>
              <a:rPr lang="en-US">
                <a:latin typeface="Aptos" panose="020B0004020202020204" pitchFamily="34" charset="0"/>
              </a:rPr>
              <a:t>Short-term (Class of 2025)</a:t>
            </a:r>
          </a:p>
        </p:txBody>
      </p:sp>
      <p:sp>
        <p:nvSpPr>
          <p:cNvPr id="4" name="Text Placeholder 3">
            <a:extLst>
              <a:ext uri="{FF2B5EF4-FFF2-40B4-BE49-F238E27FC236}">
                <a16:creationId xmlns:a16="http://schemas.microsoft.com/office/drawing/2014/main" id="{4D01158E-31D1-B2BE-50AE-8F38377E2D8D}"/>
              </a:ext>
            </a:extLst>
          </p:cNvPr>
          <p:cNvSpPr>
            <a:spLocks noGrp="1"/>
          </p:cNvSpPr>
          <p:nvPr>
            <p:ph type="body" idx="1"/>
          </p:nvPr>
        </p:nvSpPr>
        <p:spPr/>
        <p:txBody>
          <a:bodyPr>
            <a:normAutofit/>
          </a:bodyPr>
          <a:lstStyle/>
          <a:p>
            <a:pPr algn="ctr"/>
            <a:r>
              <a:rPr lang="en-US" sz="3200"/>
              <a:t>DESE</a:t>
            </a:r>
          </a:p>
        </p:txBody>
      </p:sp>
      <p:sp>
        <p:nvSpPr>
          <p:cNvPr id="5" name="Content Placeholder 4">
            <a:extLst>
              <a:ext uri="{FF2B5EF4-FFF2-40B4-BE49-F238E27FC236}">
                <a16:creationId xmlns:a16="http://schemas.microsoft.com/office/drawing/2014/main" id="{18D1EB1B-153E-2BD5-F013-DB57D3199A5D}"/>
              </a:ext>
            </a:extLst>
          </p:cNvPr>
          <p:cNvSpPr>
            <a:spLocks noGrp="1"/>
          </p:cNvSpPr>
          <p:nvPr>
            <p:ph sz="half" idx="2"/>
          </p:nvPr>
        </p:nvSpPr>
        <p:spPr/>
        <p:txBody>
          <a:bodyPr vert="horz" lIns="91440" tIns="45720" rIns="91440" bIns="45720" rtlCol="0" anchor="t">
            <a:normAutofit/>
          </a:bodyPr>
          <a:lstStyle/>
          <a:p>
            <a:r>
              <a:rPr lang="en-US" sz="2400">
                <a:latin typeface="Aptos"/>
                <a:cs typeface="Arial"/>
              </a:rPr>
              <a:t>Two rounds of </a:t>
            </a:r>
            <a:r>
              <a:rPr lang="en-US" sz="2400">
                <a:latin typeface="Aptos"/>
                <a:cs typeface="Arial"/>
                <a:hlinkClick r:id="rId2"/>
              </a:rPr>
              <a:t>FAQ guidance </a:t>
            </a:r>
            <a:r>
              <a:rPr lang="en-US" sz="2400">
                <a:latin typeface="Aptos"/>
                <a:cs typeface="Arial"/>
              </a:rPr>
              <a:t> </a:t>
            </a:r>
            <a:endParaRPr lang="en-US" sz="2400">
              <a:latin typeface="Aptos" panose="020B0004020202020204" pitchFamily="34" charset="0"/>
            </a:endParaRPr>
          </a:p>
          <a:p>
            <a:r>
              <a:rPr lang="en-US" sz="2400">
                <a:latin typeface="Aptos"/>
                <a:cs typeface="Arial"/>
              </a:rPr>
              <a:t>Support for districts (webinars, trainings, etc.)</a:t>
            </a:r>
          </a:p>
          <a:p>
            <a:r>
              <a:rPr lang="en-US" sz="2400">
                <a:latin typeface="Aptos"/>
                <a:cs typeface="Arial"/>
              </a:rPr>
              <a:t>Changes to all documentation on website</a:t>
            </a:r>
          </a:p>
        </p:txBody>
      </p:sp>
      <p:sp>
        <p:nvSpPr>
          <p:cNvPr id="6" name="Text Placeholder 5">
            <a:extLst>
              <a:ext uri="{FF2B5EF4-FFF2-40B4-BE49-F238E27FC236}">
                <a16:creationId xmlns:a16="http://schemas.microsoft.com/office/drawing/2014/main" id="{69EC8594-D3FE-5B0E-87E2-B358D8219216}"/>
              </a:ext>
            </a:extLst>
          </p:cNvPr>
          <p:cNvSpPr>
            <a:spLocks noGrp="1"/>
          </p:cNvSpPr>
          <p:nvPr>
            <p:ph type="body" sz="quarter" idx="3"/>
          </p:nvPr>
        </p:nvSpPr>
        <p:spPr/>
        <p:txBody>
          <a:bodyPr>
            <a:normAutofit/>
          </a:bodyPr>
          <a:lstStyle/>
          <a:p>
            <a:pPr algn="ctr"/>
            <a:r>
              <a:rPr lang="en-US" sz="3200"/>
              <a:t>BESE</a:t>
            </a:r>
          </a:p>
        </p:txBody>
      </p:sp>
      <p:sp>
        <p:nvSpPr>
          <p:cNvPr id="7" name="Content Placeholder 6">
            <a:extLst>
              <a:ext uri="{FF2B5EF4-FFF2-40B4-BE49-F238E27FC236}">
                <a16:creationId xmlns:a16="http://schemas.microsoft.com/office/drawing/2014/main" id="{ABF6A974-12D4-64D5-E1C3-A27EC0E18FA3}"/>
              </a:ext>
            </a:extLst>
          </p:cNvPr>
          <p:cNvSpPr>
            <a:spLocks noGrp="1"/>
          </p:cNvSpPr>
          <p:nvPr>
            <p:ph sz="quarter" idx="4"/>
          </p:nvPr>
        </p:nvSpPr>
        <p:spPr/>
        <p:txBody>
          <a:bodyPr vert="horz" lIns="91440" tIns="45720" rIns="91440" bIns="45720" rtlCol="0" anchor="t">
            <a:normAutofit/>
          </a:bodyPr>
          <a:lstStyle/>
          <a:p>
            <a:r>
              <a:rPr lang="en-US" sz="2400">
                <a:latin typeface="Aptos"/>
                <a:cs typeface="Arial"/>
              </a:rPr>
              <a:t>Must address current CD regulations that refer to MCAS </a:t>
            </a:r>
          </a:p>
        </p:txBody>
      </p:sp>
    </p:spTree>
    <p:extLst>
      <p:ext uri="{BB962C8B-B14F-4D97-AF65-F5344CB8AC3E}">
        <p14:creationId xmlns:p14="http://schemas.microsoft.com/office/powerpoint/2010/main" val="418298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5F69EE-C2E6-E7BC-9090-B6F088076654}"/>
              </a:ext>
            </a:extLst>
          </p:cNvPr>
          <p:cNvSpPr>
            <a:spLocks noGrp="1"/>
          </p:cNvSpPr>
          <p:nvPr>
            <p:ph type="title"/>
          </p:nvPr>
        </p:nvSpPr>
        <p:spPr/>
        <p:txBody>
          <a:bodyPr>
            <a:normAutofit/>
          </a:bodyPr>
          <a:lstStyle/>
          <a:p>
            <a:r>
              <a:rPr lang="en-US"/>
              <a:t>Examples of topics covered in FAQ</a:t>
            </a:r>
          </a:p>
        </p:txBody>
      </p:sp>
      <p:sp>
        <p:nvSpPr>
          <p:cNvPr id="8" name="Content Placeholder 7">
            <a:extLst>
              <a:ext uri="{FF2B5EF4-FFF2-40B4-BE49-F238E27FC236}">
                <a16:creationId xmlns:a16="http://schemas.microsoft.com/office/drawing/2014/main" id="{8ABBBD34-175E-EF0B-DC72-C167F5341885}"/>
              </a:ext>
            </a:extLst>
          </p:cNvPr>
          <p:cNvSpPr>
            <a:spLocks noGrp="1"/>
          </p:cNvSpPr>
          <p:nvPr>
            <p:ph idx="1"/>
          </p:nvPr>
        </p:nvSpPr>
        <p:spPr>
          <a:xfrm>
            <a:off x="838200" y="2086984"/>
            <a:ext cx="10515600" cy="4094360"/>
          </a:xfrm>
        </p:spPr>
        <p:txBody>
          <a:bodyPr vert="horz" lIns="91440" tIns="45720" rIns="91440" bIns="45720" rtlCol="0" anchor="t">
            <a:normAutofit lnSpcReduction="10000"/>
          </a:bodyPr>
          <a:lstStyle/>
          <a:p>
            <a:r>
              <a:rPr lang="en-US" sz="2600">
                <a:latin typeface="Arial"/>
                <a:cs typeface="Arial"/>
              </a:rPr>
              <a:t>Awareness of current 12</a:t>
            </a:r>
            <a:r>
              <a:rPr lang="en-US" sz="2600" baseline="30000">
                <a:latin typeface="Arial"/>
                <a:cs typeface="Arial"/>
              </a:rPr>
              <a:t>th</a:t>
            </a:r>
            <a:r>
              <a:rPr lang="en-US" sz="2600">
                <a:latin typeface="Arial"/>
                <a:cs typeface="Arial"/>
              </a:rPr>
              <a:t> graders who have not earned a CD</a:t>
            </a:r>
          </a:p>
          <a:p>
            <a:r>
              <a:rPr lang="en-US" sz="2600">
                <a:latin typeface="Arial"/>
                <a:cs typeface="Arial"/>
              </a:rPr>
              <a:t>Impact on district’s ability to set local graduation requirements</a:t>
            </a:r>
          </a:p>
          <a:p>
            <a:r>
              <a:rPr lang="en-US" sz="2600">
                <a:latin typeface="Arial"/>
                <a:cs typeface="Arial"/>
              </a:rPr>
              <a:t>Use of MCAS achievement as a local graduation requirement</a:t>
            </a:r>
          </a:p>
          <a:p>
            <a:r>
              <a:rPr lang="en-US" sz="2600">
                <a:latin typeface="Arial"/>
                <a:cs typeface="Arial"/>
              </a:rPr>
              <a:t>Requirement to provide FAPE to students with disabilities</a:t>
            </a:r>
          </a:p>
          <a:p>
            <a:r>
              <a:rPr lang="en-US" sz="2600">
                <a:latin typeface="Arial"/>
                <a:cs typeface="Arial"/>
              </a:rPr>
              <a:t>Recommendations for district CD certification process</a:t>
            </a:r>
          </a:p>
          <a:p>
            <a:r>
              <a:rPr lang="en-US" sz="2600">
                <a:latin typeface="Arial"/>
                <a:cs typeface="Arial"/>
              </a:rPr>
              <a:t>Applicability to former students who did not earn a CD</a:t>
            </a:r>
          </a:p>
          <a:p>
            <a:r>
              <a:rPr lang="en-US" sz="2600">
                <a:latin typeface="Arial"/>
                <a:cs typeface="Arial"/>
              </a:rPr>
              <a:t>Future of MCAS retests and performance appeals</a:t>
            </a:r>
          </a:p>
          <a:p>
            <a:r>
              <a:rPr lang="en-US" sz="2600">
                <a:latin typeface="Arial"/>
                <a:cs typeface="Arial"/>
              </a:rPr>
              <a:t>MCAS participation requirements</a:t>
            </a:r>
          </a:p>
          <a:p>
            <a:r>
              <a:rPr lang="en-US" sz="2600">
                <a:latin typeface="Arial"/>
                <a:cs typeface="Arial"/>
              </a:rPr>
              <a:t>Impact on Seal of Biliteracy and scholarship programs</a:t>
            </a:r>
          </a:p>
          <a:p>
            <a:endParaRPr lang="en-US"/>
          </a:p>
          <a:p>
            <a:endParaRPr lang="en-US"/>
          </a:p>
        </p:txBody>
      </p:sp>
    </p:spTree>
    <p:extLst>
      <p:ext uri="{BB962C8B-B14F-4D97-AF65-F5344CB8AC3E}">
        <p14:creationId xmlns:p14="http://schemas.microsoft.com/office/powerpoint/2010/main" val="184079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FD379-CD2E-E48C-DF59-A58A344942B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004C05-24CC-C109-B34F-F73DC8A0822F}"/>
              </a:ext>
            </a:extLst>
          </p:cNvPr>
          <p:cNvSpPr>
            <a:spLocks noGrp="1"/>
          </p:cNvSpPr>
          <p:nvPr>
            <p:ph type="title"/>
          </p:nvPr>
        </p:nvSpPr>
        <p:spPr/>
        <p:txBody>
          <a:bodyPr>
            <a:normAutofit fontScale="90000"/>
          </a:bodyPr>
          <a:lstStyle/>
          <a:p>
            <a:r>
              <a:rPr lang="en-US">
                <a:latin typeface="Aptos" panose="020B0004020202020204" pitchFamily="34" charset="0"/>
              </a:rPr>
              <a:t>Medium-term (current high school students)</a:t>
            </a:r>
          </a:p>
        </p:txBody>
      </p:sp>
      <p:sp>
        <p:nvSpPr>
          <p:cNvPr id="4" name="Text Placeholder 3">
            <a:extLst>
              <a:ext uri="{FF2B5EF4-FFF2-40B4-BE49-F238E27FC236}">
                <a16:creationId xmlns:a16="http://schemas.microsoft.com/office/drawing/2014/main" id="{C66C1B53-911D-2D37-B880-15EE4F4A851C}"/>
              </a:ext>
            </a:extLst>
          </p:cNvPr>
          <p:cNvSpPr>
            <a:spLocks noGrp="1"/>
          </p:cNvSpPr>
          <p:nvPr>
            <p:ph type="body" idx="1"/>
          </p:nvPr>
        </p:nvSpPr>
        <p:spPr/>
        <p:txBody>
          <a:bodyPr>
            <a:normAutofit/>
          </a:bodyPr>
          <a:lstStyle/>
          <a:p>
            <a:pPr algn="ctr"/>
            <a:r>
              <a:rPr lang="en-US" sz="3200"/>
              <a:t>DESE</a:t>
            </a:r>
          </a:p>
        </p:txBody>
      </p:sp>
      <p:sp>
        <p:nvSpPr>
          <p:cNvPr id="5" name="Content Placeholder 4">
            <a:extLst>
              <a:ext uri="{FF2B5EF4-FFF2-40B4-BE49-F238E27FC236}">
                <a16:creationId xmlns:a16="http://schemas.microsoft.com/office/drawing/2014/main" id="{A8AA405D-3549-27AD-844D-1B0A481D7895}"/>
              </a:ext>
            </a:extLst>
          </p:cNvPr>
          <p:cNvSpPr>
            <a:spLocks noGrp="1"/>
          </p:cNvSpPr>
          <p:nvPr>
            <p:ph sz="half" idx="2"/>
          </p:nvPr>
        </p:nvSpPr>
        <p:spPr/>
        <p:txBody>
          <a:bodyPr>
            <a:normAutofit/>
          </a:bodyPr>
          <a:lstStyle/>
          <a:p>
            <a:r>
              <a:rPr lang="en-US" sz="2400">
                <a:latin typeface="Aptos" panose="020B0004020202020204" pitchFamily="34" charset="0"/>
              </a:rPr>
              <a:t>Develop and implement oversight functions of district process </a:t>
            </a:r>
          </a:p>
          <a:p>
            <a:r>
              <a:rPr lang="en-US" sz="2400">
                <a:latin typeface="Aptos" panose="020B0004020202020204" pitchFamily="34" charset="0"/>
              </a:rPr>
              <a:t>Public reporting of district processes</a:t>
            </a:r>
          </a:p>
        </p:txBody>
      </p:sp>
      <p:sp>
        <p:nvSpPr>
          <p:cNvPr id="6" name="Text Placeholder 5">
            <a:extLst>
              <a:ext uri="{FF2B5EF4-FFF2-40B4-BE49-F238E27FC236}">
                <a16:creationId xmlns:a16="http://schemas.microsoft.com/office/drawing/2014/main" id="{CCE30BB2-45CE-EC5B-6E95-6183982136A4}"/>
              </a:ext>
            </a:extLst>
          </p:cNvPr>
          <p:cNvSpPr>
            <a:spLocks noGrp="1"/>
          </p:cNvSpPr>
          <p:nvPr>
            <p:ph type="body" sz="quarter" idx="3"/>
          </p:nvPr>
        </p:nvSpPr>
        <p:spPr/>
        <p:txBody>
          <a:bodyPr>
            <a:normAutofit/>
          </a:bodyPr>
          <a:lstStyle/>
          <a:p>
            <a:pPr algn="ctr"/>
            <a:r>
              <a:rPr lang="en-US" sz="3200"/>
              <a:t>BESE</a:t>
            </a:r>
          </a:p>
        </p:txBody>
      </p:sp>
      <p:sp>
        <p:nvSpPr>
          <p:cNvPr id="7" name="Content Placeholder 6">
            <a:extLst>
              <a:ext uri="{FF2B5EF4-FFF2-40B4-BE49-F238E27FC236}">
                <a16:creationId xmlns:a16="http://schemas.microsoft.com/office/drawing/2014/main" id="{EA620847-C1D2-A7BB-2C6E-38199E59F0EE}"/>
              </a:ext>
            </a:extLst>
          </p:cNvPr>
          <p:cNvSpPr>
            <a:spLocks noGrp="1"/>
          </p:cNvSpPr>
          <p:nvPr>
            <p:ph sz="quarter" idx="4"/>
          </p:nvPr>
        </p:nvSpPr>
        <p:spPr/>
        <p:txBody>
          <a:bodyPr vert="horz" lIns="91440" tIns="45720" rIns="91440" bIns="45720" rtlCol="0" anchor="t">
            <a:normAutofit/>
          </a:bodyPr>
          <a:lstStyle/>
          <a:p>
            <a:r>
              <a:rPr lang="en-US" sz="2400">
                <a:latin typeface="Aptos" panose="020B0004020202020204" pitchFamily="34" charset="0"/>
              </a:rPr>
              <a:t>Additional definition of terms through regulation</a:t>
            </a:r>
          </a:p>
          <a:p>
            <a:r>
              <a:rPr lang="en-US" sz="2400">
                <a:latin typeface="Aptos"/>
                <a:cs typeface="Arial"/>
              </a:rPr>
              <a:t>Possibly propose “additional areas” in accordance with new statutory language through regulation</a:t>
            </a:r>
          </a:p>
          <a:p>
            <a:r>
              <a:rPr lang="en-US" sz="2400">
                <a:latin typeface="Aptos"/>
                <a:cs typeface="Arial"/>
              </a:rPr>
              <a:t>Possible requirements around district processes</a:t>
            </a:r>
          </a:p>
          <a:p>
            <a:endParaRPr lang="en-US" sz="2400">
              <a:latin typeface="Aptos"/>
              <a:cs typeface="Arial"/>
            </a:endParaRPr>
          </a:p>
        </p:txBody>
      </p:sp>
    </p:spTree>
    <p:extLst>
      <p:ext uri="{BB962C8B-B14F-4D97-AF65-F5344CB8AC3E}">
        <p14:creationId xmlns:p14="http://schemas.microsoft.com/office/powerpoint/2010/main" val="60593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51DD4-9541-1BB9-688B-59514B1D42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17E2F0-1483-1B16-E290-976F87B5F0F6}"/>
              </a:ext>
            </a:extLst>
          </p:cNvPr>
          <p:cNvSpPr>
            <a:spLocks noGrp="1"/>
          </p:cNvSpPr>
          <p:nvPr>
            <p:ph type="title"/>
          </p:nvPr>
        </p:nvSpPr>
        <p:spPr/>
        <p:txBody>
          <a:bodyPr/>
          <a:lstStyle/>
          <a:p>
            <a:r>
              <a:rPr lang="en-US">
                <a:latin typeface="Aptos" panose="020B0004020202020204" pitchFamily="34" charset="0"/>
              </a:rPr>
              <a:t>Long-term (students not yet in grade 9)</a:t>
            </a:r>
          </a:p>
        </p:txBody>
      </p:sp>
      <p:sp>
        <p:nvSpPr>
          <p:cNvPr id="4" name="Text Placeholder 3">
            <a:extLst>
              <a:ext uri="{FF2B5EF4-FFF2-40B4-BE49-F238E27FC236}">
                <a16:creationId xmlns:a16="http://schemas.microsoft.com/office/drawing/2014/main" id="{15A85BE5-AC01-33BD-889C-02089BC466FD}"/>
              </a:ext>
            </a:extLst>
          </p:cNvPr>
          <p:cNvSpPr>
            <a:spLocks noGrp="1"/>
          </p:cNvSpPr>
          <p:nvPr>
            <p:ph type="body" idx="1"/>
          </p:nvPr>
        </p:nvSpPr>
        <p:spPr/>
        <p:txBody>
          <a:bodyPr>
            <a:normAutofit/>
          </a:bodyPr>
          <a:lstStyle/>
          <a:p>
            <a:pPr algn="ctr"/>
            <a:r>
              <a:rPr lang="en-US" sz="3200"/>
              <a:t>DESE</a:t>
            </a:r>
          </a:p>
        </p:txBody>
      </p:sp>
      <p:sp>
        <p:nvSpPr>
          <p:cNvPr id="5" name="Content Placeholder 4">
            <a:extLst>
              <a:ext uri="{FF2B5EF4-FFF2-40B4-BE49-F238E27FC236}">
                <a16:creationId xmlns:a16="http://schemas.microsoft.com/office/drawing/2014/main" id="{6AF05D33-66AB-0910-D500-C005440CE0BC}"/>
              </a:ext>
            </a:extLst>
          </p:cNvPr>
          <p:cNvSpPr>
            <a:spLocks noGrp="1"/>
          </p:cNvSpPr>
          <p:nvPr>
            <p:ph sz="half" idx="2"/>
          </p:nvPr>
        </p:nvSpPr>
        <p:spPr/>
        <p:txBody>
          <a:bodyPr vert="horz" lIns="91440" tIns="45720" rIns="91440" bIns="45720" rtlCol="0" anchor="t">
            <a:normAutofit/>
          </a:bodyPr>
          <a:lstStyle/>
          <a:p>
            <a:r>
              <a:rPr lang="en-US" sz="2400">
                <a:latin typeface="Aptos"/>
                <a:cs typeface="Arial"/>
              </a:rPr>
              <a:t>Develop recommendations for new statewide graduation standards, which may involve new legislation</a:t>
            </a:r>
            <a:endParaRPr lang="en-US"/>
          </a:p>
        </p:txBody>
      </p:sp>
      <p:sp>
        <p:nvSpPr>
          <p:cNvPr id="6" name="Text Placeholder 5">
            <a:extLst>
              <a:ext uri="{FF2B5EF4-FFF2-40B4-BE49-F238E27FC236}">
                <a16:creationId xmlns:a16="http://schemas.microsoft.com/office/drawing/2014/main" id="{7ADC1912-82A8-0758-8284-55A8DF1C611B}"/>
              </a:ext>
            </a:extLst>
          </p:cNvPr>
          <p:cNvSpPr>
            <a:spLocks noGrp="1"/>
          </p:cNvSpPr>
          <p:nvPr>
            <p:ph type="body" sz="quarter" idx="3"/>
          </p:nvPr>
        </p:nvSpPr>
        <p:spPr/>
        <p:txBody>
          <a:bodyPr>
            <a:normAutofit/>
          </a:bodyPr>
          <a:lstStyle/>
          <a:p>
            <a:pPr algn="ctr"/>
            <a:r>
              <a:rPr lang="en-US" sz="3200"/>
              <a:t>BESE</a:t>
            </a:r>
          </a:p>
        </p:txBody>
      </p:sp>
      <p:sp>
        <p:nvSpPr>
          <p:cNvPr id="7" name="Content Placeholder 6">
            <a:extLst>
              <a:ext uri="{FF2B5EF4-FFF2-40B4-BE49-F238E27FC236}">
                <a16:creationId xmlns:a16="http://schemas.microsoft.com/office/drawing/2014/main" id="{AC9D4978-6E56-C2CF-30C6-D433C5C5B71C}"/>
              </a:ext>
            </a:extLst>
          </p:cNvPr>
          <p:cNvSpPr>
            <a:spLocks noGrp="1"/>
          </p:cNvSpPr>
          <p:nvPr>
            <p:ph sz="quarter" idx="4"/>
          </p:nvPr>
        </p:nvSpPr>
        <p:spPr/>
        <p:txBody>
          <a:bodyPr vert="horz" lIns="91440" tIns="45720" rIns="91440" bIns="45720" rtlCol="0" anchor="t">
            <a:normAutofit/>
          </a:bodyPr>
          <a:lstStyle/>
          <a:p>
            <a:r>
              <a:rPr lang="en-US" sz="2400">
                <a:latin typeface="Aptos"/>
                <a:cs typeface="Arial"/>
              </a:rPr>
              <a:t>Promulgate new regulations based on current law or any subsequent legislation</a:t>
            </a:r>
          </a:p>
        </p:txBody>
      </p:sp>
    </p:spTree>
    <p:extLst>
      <p:ext uri="{BB962C8B-B14F-4D97-AF65-F5344CB8AC3E}">
        <p14:creationId xmlns:p14="http://schemas.microsoft.com/office/powerpoint/2010/main" val="169520217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CBF83D4-1F1A-4E93-B7E7-C2619EE5DB85}" vid="{7C49C278-AACB-42AB-BA68-47FEAAB30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a12eb2f-f040-4639-9fb2-5a6588dc8035" xsi:nil="true"/>
    <lcf76f155ced4ddcb4097134ff3c332f xmlns="0128f6a2-0fe6-40ac-973e-bb0bf351512f">
      <Terms xmlns="http://schemas.microsoft.com/office/infopath/2007/PartnerControls"/>
    </lcf76f155ced4ddcb4097134ff3c332f>
    <SharedWithUsers xmlns="7a12eb2f-f040-4639-9fb2-5a6588dc8035">
      <UserInfo>
        <DisplayName>Jamerson, Phylitia (DESE)</DisplayName>
        <AccountId>305</AccountId>
        <AccountType/>
      </UserInfo>
      <UserInfo>
        <DisplayName>Altine, Garvy  (DESE)</DisplayName>
        <AccountId>49</AccountId>
        <AccountType/>
      </UserInfo>
      <UserInfo>
        <DisplayName>Foley, Kinnon (DESE)</DisplayName>
        <AccountId>376</AccountId>
        <AccountType/>
      </UserInfo>
      <UserInfo>
        <DisplayName>Wheeler, Danielle (DESE)</DisplayName>
        <AccountId>504</AccountId>
        <AccountType/>
      </UserInfo>
      <UserInfo>
        <DisplayName>Bennett, Elizabeth L. (DESE)</DisplayName>
        <AccountId>35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15" ma:contentTypeDescription="Create a new document." ma:contentTypeScope="" ma:versionID="ceebc1cb4766b46d7617b2a00bdd1b58">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64a5af1227fad2f78fb4527f89a6e3fb"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C605B7-0FE3-47A6-97DF-9F72EEB1C653}">
  <ds:schemaRefs>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dcmitype/"/>
    <ds:schemaRef ds:uri="http://schemas.microsoft.com/office/infopath/2007/PartnerControls"/>
    <ds:schemaRef ds:uri="7a12eb2f-f040-4639-9fb2-5a6588dc8035"/>
    <ds:schemaRef ds:uri="0128f6a2-0fe6-40ac-973e-bb0bf351512f"/>
    <ds:schemaRef ds:uri="http://www.w3.org/XML/1998/namespace"/>
  </ds:schemaRefs>
</ds:datastoreItem>
</file>

<file path=customXml/itemProps2.xml><?xml version="1.0" encoding="utf-8"?>
<ds:datastoreItem xmlns:ds="http://schemas.openxmlformats.org/officeDocument/2006/customXml" ds:itemID="{F55D4C43-5032-431F-87B3-CC04CB820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8f6a2-0fe6-40ac-973e-bb0bf351512f"/>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59033-CFDE-4D73-84CB-028F278C9797}">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Theme1</Template>
  <TotalTime>0</TotalTime>
  <Words>437</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Theme1</vt:lpstr>
      <vt:lpstr>Competency Determination Update</vt:lpstr>
      <vt:lpstr>New language in statute</vt:lpstr>
      <vt:lpstr>Three streams of work ahead on the CD</vt:lpstr>
      <vt:lpstr>Short-term (Class of 2025)</vt:lpstr>
      <vt:lpstr>Examples of topics covered in FAQ</vt:lpstr>
      <vt:lpstr>Medium-term (current high school students)</vt:lpstr>
      <vt:lpstr>Long-term (students not yet in grade 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December 2024 Regular Meeting Item 6 PowerPoint: Competency Determination Update</dc:title>
  <dc:creator>DESE</dc:creator>
  <cp:lastModifiedBy>Zou, Dong (EOE)</cp:lastModifiedBy>
  <cp:revision>4</cp:revision>
  <dcterms:created xsi:type="dcterms:W3CDTF">2023-05-17T17:20:50Z</dcterms:created>
  <dcterms:modified xsi:type="dcterms:W3CDTF">2024-12-18T16:52:51Z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18 2024 12:00AM</vt:lpwstr>
  </property>
</Properties>
</file>