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4"/>
    <p:sldMasterId id="2147483648" r:id="rId5"/>
    <p:sldMasterId id="2147483660" r:id="rId6"/>
  </p:sldMasterIdLst>
  <p:notesMasterIdLst>
    <p:notesMasterId r:id="rId13"/>
  </p:notesMasterIdLst>
  <p:sldIdLst>
    <p:sldId id="257" r:id="rId7"/>
    <p:sldId id="2131" r:id="rId8"/>
    <p:sldId id="2132" r:id="rId9"/>
    <p:sldId id="2135" r:id="rId10"/>
    <p:sldId id="2133" r:id="rId11"/>
    <p:sldId id="33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592D30-2790-C53A-65AD-E37E11204179}" name="Foley, Kinnon (DESE)" initials="FK" userId="S::kinnon.foley@mass.gov::4bff922e-d211-4dcd-970c-f57d358f4f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F974E-FF85-4FDC-A540-7134F6D8E247}" v="1" dt="2024-12-16T20:22:10.155"/>
    <p1510:client id="{90126392-EC5A-73FF-1171-D6862A803920}" v="4" dt="2024-12-16T15:13:48.624"/>
    <p1510:client id="{D72FF401-8B03-A75F-13FA-431D4E54F9DD}" v="33" dt="2024-12-15T15:39:38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467" autoAdjust="0"/>
  </p:normalViewPr>
  <p:slideViewPr>
    <p:cSldViewPr snapToGrid="0">
      <p:cViewPr varScale="1">
        <p:scale>
          <a:sx n="78" d="100"/>
          <a:sy n="78" d="100"/>
        </p:scale>
        <p:origin x="600" y="96"/>
      </p:cViewPr>
      <p:guideLst/>
    </p:cSldViewPr>
  </p:slideViewPr>
  <p:outlineViewPr>
    <p:cViewPr>
      <p:scale>
        <a:sx n="33" d="100"/>
        <a:sy n="33" d="100"/>
      </p:scale>
      <p:origin x="0" y="-32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17A51-AA64-46C7-AEE8-59CFE29331CD}" type="datetimeFigureOut"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B6A59-4599-400D-9817-08A0B969AF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9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B6A59-4599-400D-9817-08A0B969AF5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6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These projects are different grain sizes – for example literacy launch may be consolidated early literacy grant. It's not that we are doing less it's that we are becoming aligned and coherent so for.....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B6A59-4599-400D-9817-08A0B969AF5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0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B6A59-4599-400D-9817-08A0B969AF5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1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B6A59-4599-400D-9817-08A0B969AF5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4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9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7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9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2086984"/>
            <a:ext cx="10515600" cy="405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929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CSN Full White Right Image ">
    <p:bg>
      <p:bgPr>
        <a:solidFill>
          <a:srgbClr val="F5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8">
            <a:extLst>
              <a:ext uri="{FF2B5EF4-FFF2-40B4-BE49-F238E27FC236}">
                <a16:creationId xmlns:a16="http://schemas.microsoft.com/office/drawing/2014/main" id="{A2F99600-7FC7-A2C9-26D4-A45BA5061A2B}"/>
              </a:ext>
            </a:extLst>
          </p:cNvPr>
          <p:cNvSpPr txBox="1"/>
          <p:nvPr/>
        </p:nvSpPr>
        <p:spPr>
          <a:xfrm>
            <a:off x="5050852" y="6666283"/>
            <a:ext cx="2600113" cy="12261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76"/>
              </a:spcBef>
            </a:pPr>
            <a:r>
              <a:rPr sz="733" b="1" spc="-13">
                <a:solidFill>
                  <a:srgbClr val="F5FAF5"/>
                </a:solidFill>
                <a:latin typeface="Arial"/>
                <a:cs typeface="Arial"/>
              </a:rPr>
              <a:t>FEDERATION </a:t>
            </a:r>
            <a:r>
              <a:rPr sz="733" b="1" spc="-23">
                <a:solidFill>
                  <a:srgbClr val="F5FAF5"/>
                </a:solidFill>
                <a:latin typeface="Arial"/>
                <a:cs typeface="Arial"/>
              </a:rPr>
              <a:t>FOR</a:t>
            </a:r>
            <a:r>
              <a:rPr sz="733" b="1" spc="-13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733" b="1" spc="-7">
                <a:solidFill>
                  <a:srgbClr val="F5FAF5"/>
                </a:solidFill>
                <a:latin typeface="Arial"/>
                <a:cs typeface="Arial"/>
              </a:rPr>
              <a:t>CHILDREN</a:t>
            </a:r>
            <a:r>
              <a:rPr sz="733" b="1" spc="-1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733" b="1" spc="20">
                <a:solidFill>
                  <a:srgbClr val="F5FAF5"/>
                </a:solidFill>
                <a:latin typeface="Arial"/>
                <a:cs typeface="Arial"/>
              </a:rPr>
              <a:t>WITH</a:t>
            </a:r>
            <a:r>
              <a:rPr sz="733" b="1" spc="-13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733" b="1" spc="-37">
                <a:solidFill>
                  <a:srgbClr val="F5FAF5"/>
                </a:solidFill>
                <a:latin typeface="Arial"/>
                <a:cs typeface="Arial"/>
              </a:rPr>
              <a:t>SPECIAL</a:t>
            </a:r>
            <a:r>
              <a:rPr sz="733" b="1" spc="-13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733" b="1" spc="-23">
                <a:solidFill>
                  <a:srgbClr val="F5FAF5"/>
                </a:solidFill>
                <a:latin typeface="Arial"/>
                <a:cs typeface="Arial"/>
              </a:rPr>
              <a:t>NEEDS,</a:t>
            </a:r>
            <a:r>
              <a:rPr sz="733" b="1" spc="-1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733" b="1" spc="13">
                <a:solidFill>
                  <a:srgbClr val="F5FAF5"/>
                </a:solidFill>
                <a:latin typeface="Arial"/>
                <a:cs typeface="Arial"/>
              </a:rPr>
              <a:t>202</a:t>
            </a:r>
            <a:r>
              <a:rPr lang="en-US" sz="733" b="1" spc="13">
                <a:solidFill>
                  <a:srgbClr val="F5FAF5"/>
                </a:solidFill>
                <a:latin typeface="Arial"/>
                <a:cs typeface="Arial"/>
              </a:rPr>
              <a:t>2</a:t>
            </a:r>
            <a:endParaRPr sz="733">
              <a:latin typeface="Arial"/>
              <a:cs typeface="Arial"/>
            </a:endParaRPr>
          </a:p>
        </p:txBody>
      </p:sp>
      <p:pic>
        <p:nvPicPr>
          <p:cNvPr id="10" name="object 11">
            <a:extLst>
              <a:ext uri="{FF2B5EF4-FFF2-40B4-BE49-F238E27FC236}">
                <a16:creationId xmlns:a16="http://schemas.microsoft.com/office/drawing/2014/main" id="{9DFEFF05-6AE5-F794-09DA-74B85932AEB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13658" y="6679403"/>
            <a:ext cx="107949" cy="11208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FDB43-89AF-5911-7916-53A4C314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918200"/>
            <a:ext cx="12192000" cy="939800"/>
            <a:chOff x="0" y="8877300"/>
            <a:chExt cx="18288000" cy="1409700"/>
          </a:xfrm>
        </p:grpSpPr>
        <p:grpSp>
          <p:nvGrpSpPr>
            <p:cNvPr id="18" name="object 8">
              <a:extLst>
                <a:ext uri="{FF2B5EF4-FFF2-40B4-BE49-F238E27FC236}">
                  <a16:creationId xmlns:a16="http://schemas.microsoft.com/office/drawing/2014/main" id="{E2894F79-D69A-4B32-9CD9-1A54B1072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0" y="8877300"/>
              <a:ext cx="18288000" cy="1409700"/>
              <a:chOff x="0" y="8877300"/>
              <a:chExt cx="18288000" cy="1409700"/>
            </a:xfrm>
          </p:grpSpPr>
          <p:pic>
            <p:nvPicPr>
              <p:cNvPr id="20" name="object 9" descr="five colorful hearts - fcsn logo">
                <a:extLst>
                  <a:ext uri="{FF2B5EF4-FFF2-40B4-BE49-F238E27FC236}">
                    <a16:creationId xmlns:a16="http://schemas.microsoft.com/office/drawing/2014/main" id="{7834E8B1-D49B-2837-2E7B-D8A3D2695D5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4949" y="8877300"/>
                <a:ext cx="1028699" cy="1028699"/>
              </a:xfrm>
              <a:prstGeom prst="rect">
                <a:avLst/>
              </a:prstGeom>
            </p:spPr>
          </p:pic>
          <p:sp>
            <p:nvSpPr>
              <p:cNvPr id="21" name="object 10">
                <a:extLst>
                  <a:ext uri="{FF2B5EF4-FFF2-40B4-BE49-F238E27FC236}">
                    <a16:creationId xmlns:a16="http://schemas.microsoft.com/office/drawing/2014/main" id="{3658630F-8E26-ED6C-517A-EB1435370012}"/>
                  </a:ext>
                </a:extLst>
              </p:cNvPr>
              <p:cNvSpPr/>
              <p:nvPr/>
            </p:nvSpPr>
            <p:spPr>
              <a:xfrm>
                <a:off x="0" y="9906000"/>
                <a:ext cx="1828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0" h="381000">
                    <a:moveTo>
                      <a:pt x="0" y="380999"/>
                    </a:moveTo>
                    <a:lnTo>
                      <a:pt x="0" y="0"/>
                    </a:lnTo>
                    <a:lnTo>
                      <a:pt x="18287998" y="0"/>
                    </a:lnTo>
                    <a:lnTo>
                      <a:pt x="18287998" y="380999"/>
                    </a:lnTo>
                    <a:lnTo>
                      <a:pt x="0" y="380999"/>
                    </a:lnTo>
                    <a:close/>
                  </a:path>
                </a:pathLst>
              </a:custGeom>
              <a:solidFill>
                <a:srgbClr val="164F85"/>
              </a:solidFill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pic>
            <p:nvPicPr>
              <p:cNvPr id="22" name="object 11">
                <a:extLst>
                  <a:ext uri="{FF2B5EF4-FFF2-40B4-BE49-F238E27FC236}">
                    <a16:creationId xmlns:a16="http://schemas.microsoft.com/office/drawing/2014/main" id="{B9F54AA8-458A-7447-2E20-31FC7C75FBDD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70487" y="10019104"/>
                <a:ext cx="161924" cy="168126"/>
              </a:xfrm>
              <a:prstGeom prst="rect">
                <a:avLst/>
              </a:prstGeom>
            </p:spPr>
          </p:pic>
        </p:grp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DD98F4BF-7024-14C0-84DF-358477265AD3}"/>
                </a:ext>
              </a:extLst>
            </p:cNvPr>
            <p:cNvSpPr txBox="1"/>
            <p:nvPr/>
          </p:nvSpPr>
          <p:spPr>
            <a:xfrm>
              <a:off x="7576277" y="9999425"/>
              <a:ext cx="3900170" cy="191301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8467">
                <a:lnSpc>
                  <a:spcPct val="100000"/>
                </a:lnSpc>
                <a:spcBef>
                  <a:spcPts val="76"/>
                </a:spcBef>
              </a:pPr>
              <a:r>
                <a:rPr sz="733" b="1" spc="-13">
                  <a:solidFill>
                    <a:srgbClr val="F5FAF5"/>
                  </a:solidFill>
                  <a:latin typeface="Arial"/>
                  <a:cs typeface="Arial"/>
                </a:rPr>
                <a:t>FEDERATION </a:t>
              </a:r>
              <a:r>
                <a:rPr sz="733" b="1" spc="-23">
                  <a:solidFill>
                    <a:srgbClr val="F5FAF5"/>
                  </a:solidFill>
                  <a:latin typeface="Arial"/>
                  <a:cs typeface="Arial"/>
                </a:rPr>
                <a:t>FOR</a:t>
              </a:r>
              <a:r>
                <a:rPr sz="733" b="1" spc="-13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733" b="1" spc="-7">
                  <a:solidFill>
                    <a:srgbClr val="F5FAF5"/>
                  </a:solidFill>
                  <a:latin typeface="Arial"/>
                  <a:cs typeface="Arial"/>
                </a:rPr>
                <a:t>CHILDREN</a:t>
              </a:r>
              <a:r>
                <a:rPr sz="733" b="1" spc="-1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733" b="1" spc="20">
                  <a:solidFill>
                    <a:srgbClr val="F5FAF5"/>
                  </a:solidFill>
                  <a:latin typeface="Arial"/>
                  <a:cs typeface="Arial"/>
                </a:rPr>
                <a:t>WITH</a:t>
              </a:r>
              <a:r>
                <a:rPr sz="733" b="1" spc="-13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733" b="1" spc="-37">
                  <a:solidFill>
                    <a:srgbClr val="F5FAF5"/>
                  </a:solidFill>
                  <a:latin typeface="Arial"/>
                  <a:cs typeface="Arial"/>
                </a:rPr>
                <a:t>SPECIAL</a:t>
              </a:r>
              <a:r>
                <a:rPr sz="733" b="1" spc="-13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733" b="1" spc="-23">
                  <a:solidFill>
                    <a:srgbClr val="F5FAF5"/>
                  </a:solidFill>
                  <a:latin typeface="Arial"/>
                  <a:cs typeface="Arial"/>
                </a:rPr>
                <a:t>NEEDS,</a:t>
              </a:r>
              <a:r>
                <a:rPr sz="733" b="1" spc="-1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733" b="1" spc="13">
                  <a:solidFill>
                    <a:srgbClr val="F5FAF5"/>
                  </a:solidFill>
                  <a:latin typeface="Arial"/>
                  <a:cs typeface="Arial"/>
                </a:rPr>
                <a:t>202</a:t>
              </a:r>
              <a:r>
                <a:rPr lang="en-US" sz="733" b="1" spc="13">
                  <a:solidFill>
                    <a:srgbClr val="F5FAF5"/>
                  </a:solidFill>
                  <a:latin typeface="Arial"/>
                  <a:cs typeface="Arial"/>
                </a:rPr>
                <a:t>2</a:t>
              </a:r>
              <a:endParaRPr sz="733">
                <a:latin typeface="Arial"/>
                <a:cs typeface="Arial"/>
              </a:endParaRPr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88B3F9-2AB3-6DFD-8C47-15BC5B070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6933"/>
            <a:ext cx="6096000" cy="276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29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08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634861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78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930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40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8191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1009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99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15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51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08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012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044097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3ABB-3A05-33B8-F248-A8217E1A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01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649" r:id="rId2"/>
    <p:sldLayoutId id="2147483650" r:id="rId3"/>
    <p:sldLayoutId id="2147483823" r:id="rId4"/>
    <p:sldLayoutId id="2147483651" r:id="rId5"/>
    <p:sldLayoutId id="2147483652" r:id="rId6"/>
    <p:sldLayoutId id="2147483653" r:id="rId7"/>
    <p:sldLayoutId id="2147483654" r:id="rId8"/>
    <p:sldLayoutId id="2147483827" r:id="rId9"/>
    <p:sldLayoutId id="2147483655" r:id="rId10"/>
    <p:sldLayoutId id="2147483656" r:id="rId11"/>
    <p:sldLayoutId id="2147483657" r:id="rId12"/>
    <p:sldLayoutId id="2147483658" r:id="rId13"/>
    <p:sldLayoutId id="2147483844" r:id="rId14"/>
    <p:sldLayoutId id="2147483830" r:id="rId15"/>
    <p:sldLayoutId id="214748383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3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71" y="923673"/>
            <a:ext cx="11020231" cy="4188096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ptos"/>
                <a:ea typeface="Calibri"/>
                <a:cs typeface="Calibri"/>
              </a:rPr>
              <a:t>DESE's Educational Vision and Advancing Student Learning</a:t>
            </a:r>
            <a:br>
              <a:rPr lang="en-US" sz="4400" dirty="0">
                <a:latin typeface="Aptos"/>
                <a:ea typeface="Calibri"/>
                <a:cs typeface="Calibri"/>
              </a:rPr>
            </a:br>
            <a:br>
              <a:rPr lang="en-US" sz="4400" dirty="0">
                <a:latin typeface="Aptos"/>
                <a:ea typeface="Calibri"/>
                <a:cs typeface="Calibri"/>
              </a:rPr>
            </a:br>
            <a:r>
              <a:rPr lang="en-US" sz="4000" b="0" dirty="0">
                <a:latin typeface="Aptos"/>
                <a:ea typeface="Calibri"/>
                <a:cs typeface="Calibri"/>
              </a:rPr>
              <a:t>BESE Update</a:t>
            </a:r>
            <a:br>
              <a:rPr lang="en-US" sz="4000" b="0" dirty="0">
                <a:latin typeface="Aptos"/>
                <a:ea typeface="Calibri"/>
                <a:cs typeface="Calibri"/>
              </a:rPr>
            </a:br>
            <a:r>
              <a:rPr lang="en-US" sz="4000" b="0" dirty="0">
                <a:latin typeface="Aptos"/>
                <a:ea typeface="Calibri"/>
                <a:cs typeface="Calibri"/>
              </a:rPr>
              <a:t>December 17, 2024</a:t>
            </a:r>
            <a:endParaRPr lang="en-US" sz="4000" b="0" dirty="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4" name="Picture 3" descr="Ed vision logo">
            <a:extLst>
              <a:ext uri="{FF2B5EF4-FFF2-40B4-BE49-F238E27FC236}">
                <a16:creationId xmlns:a16="http://schemas.microsoft.com/office/drawing/2014/main" id="{282763C0-AD87-CA8D-0B6B-60B7B40A5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586" y="3901291"/>
            <a:ext cx="4227615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02162A-0110-9699-C931-864DF856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/>
                <a:cs typeface="Arial"/>
              </a:rPr>
              <a:t>DESE as Partner Planning Process</a:t>
            </a:r>
            <a:endParaRPr lang="en-US" dirty="0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195962-D920-9FF1-F64C-6DECEEE9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20" y="1865759"/>
            <a:ext cx="11314470" cy="427378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>
                <a:latin typeface="Aptos"/>
                <a:cs typeface="Arial"/>
              </a:rPr>
              <a:t>Year 1 (Planning for SY 2023-24):</a:t>
            </a:r>
            <a:r>
              <a:rPr lang="en-US" dirty="0">
                <a:latin typeface="Aptos"/>
                <a:cs typeface="Arial"/>
              </a:rPr>
              <a:t> </a:t>
            </a:r>
            <a:endParaRPr lang="en-US" dirty="0"/>
          </a:p>
          <a:p>
            <a:r>
              <a:rPr lang="en-US" dirty="0">
                <a:latin typeface="Aptos"/>
                <a:cs typeface="Arial"/>
              </a:rPr>
              <a:t>Finalized the new Educational Vision and strategic objective framework</a:t>
            </a:r>
            <a:endParaRPr lang="en-US" dirty="0"/>
          </a:p>
          <a:p>
            <a:r>
              <a:rPr lang="en-US" dirty="0">
                <a:latin typeface="Aptos"/>
                <a:cs typeface="Arial"/>
              </a:rPr>
              <a:t>Reviewed projects for general alignment to this new framework</a:t>
            </a:r>
            <a:endParaRPr lang="en-US" dirty="0"/>
          </a:p>
          <a:p>
            <a:r>
              <a:rPr lang="en-US" dirty="0">
                <a:latin typeface="Aptos"/>
                <a:cs typeface="Arial"/>
              </a:rPr>
              <a:t>Ultimately included 234 aligned supports in the published catalog</a:t>
            </a:r>
            <a:endParaRPr lang="en-US" dirty="0">
              <a:latin typeface="Aptos"/>
            </a:endParaRPr>
          </a:p>
          <a:p>
            <a:pPr marL="0" indent="0">
              <a:buNone/>
            </a:pPr>
            <a:endParaRPr lang="en-US">
              <a:latin typeface="Aptos"/>
            </a:endParaRPr>
          </a:p>
          <a:p>
            <a:pPr marL="0" indent="0">
              <a:buNone/>
            </a:pPr>
            <a:r>
              <a:rPr lang="en-US" u="sng">
                <a:latin typeface="Aptos"/>
                <a:cs typeface="Arial"/>
              </a:rPr>
              <a:t>Year 2 (Planning for SY 2024-25):</a:t>
            </a:r>
            <a:r>
              <a:rPr lang="en-US" dirty="0">
                <a:latin typeface="Aptos"/>
                <a:cs typeface="Arial"/>
              </a:rPr>
              <a:t> </a:t>
            </a:r>
            <a:endParaRPr lang="en-US" dirty="0">
              <a:latin typeface="Aptos"/>
            </a:endParaRPr>
          </a:p>
          <a:p>
            <a:r>
              <a:rPr lang="en-US" dirty="0">
                <a:latin typeface="Aptos"/>
                <a:cs typeface="Arial"/>
              </a:rPr>
              <a:t>Developed specific alignment indicators for each strategic objective</a:t>
            </a:r>
            <a:endParaRPr lang="en-US" dirty="0">
              <a:latin typeface="Aptos"/>
            </a:endParaRPr>
          </a:p>
          <a:p>
            <a:r>
              <a:rPr lang="en-US" dirty="0">
                <a:latin typeface="Aptos"/>
                <a:cs typeface="Arial"/>
              </a:rPr>
              <a:t>Reviewed projects and gave substantive feedback about alignment to the precise indicators</a:t>
            </a:r>
            <a:endParaRPr lang="en-US" dirty="0">
              <a:latin typeface="Aptos"/>
            </a:endParaRPr>
          </a:p>
          <a:p>
            <a:r>
              <a:rPr lang="en-US" dirty="0">
                <a:latin typeface="Aptos"/>
                <a:cs typeface="Arial"/>
              </a:rPr>
              <a:t>Began to consolidate and ultimately included 209 supports in the published catalog</a:t>
            </a:r>
          </a:p>
        </p:txBody>
      </p:sp>
    </p:spTree>
    <p:extLst>
      <p:ext uri="{BB962C8B-B14F-4D97-AF65-F5344CB8AC3E}">
        <p14:creationId xmlns:p14="http://schemas.microsoft.com/office/powerpoint/2010/main" val="313153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B1797-6314-AFB8-C1A1-02006EF23C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Catalog of Aligned Supports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62571-225E-AA1C-D307-86025EDA152E}"/>
              </a:ext>
            </a:extLst>
          </p:cNvPr>
          <p:cNvSpPr txBox="1"/>
          <p:nvPr/>
        </p:nvSpPr>
        <p:spPr>
          <a:xfrm>
            <a:off x="694403" y="208936"/>
            <a:ext cx="252566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Catalog of Aligned Supports, School Year 2023-2024</a:t>
            </a:r>
            <a:endParaRPr lang="en-US" sz="24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B05703-EE84-FC44-5183-EA065154A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67183"/>
              </p:ext>
            </p:extLst>
          </p:nvPr>
        </p:nvGraphicFramePr>
        <p:xfrm>
          <a:off x="3687406" y="207502"/>
          <a:ext cx="8074510" cy="296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016">
                  <a:extLst>
                    <a:ext uri="{9D8B030D-6E8A-4147-A177-3AD203B41FA5}">
                      <a16:colId xmlns:a16="http://schemas.microsoft.com/office/drawing/2014/main" val="3332903184"/>
                    </a:ext>
                  </a:extLst>
                </a:gridCol>
                <a:gridCol w="1935494">
                  <a:extLst>
                    <a:ext uri="{9D8B030D-6E8A-4147-A177-3AD203B41FA5}">
                      <a16:colId xmlns:a16="http://schemas.microsoft.com/office/drawing/2014/main" val="1946643752"/>
                    </a:ext>
                  </a:extLst>
                </a:gridCol>
              </a:tblGrid>
              <a:tr h="745350">
                <a:tc>
                  <a:txBody>
                    <a:bodyPr/>
                    <a:lstStyle/>
                    <a:p>
                      <a:pPr fontAlgn="b"/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Type of Support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Count of Type of Support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184523"/>
                  </a:ext>
                </a:extLst>
              </a:tr>
              <a:tr h="401343"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  <a:latin typeface="Calibri"/>
                        </a:rPr>
                        <a:t>Grant Offerings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449211"/>
                  </a:ext>
                </a:extLst>
              </a:tr>
              <a:tr h="401343"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  <a:latin typeface="Calibri"/>
                        </a:rPr>
                        <a:t>Guidance, Resources, and Tools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927612"/>
                  </a:ext>
                </a:extLst>
              </a:tr>
              <a:tr h="401343"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  <a:latin typeface="Calibri"/>
                        </a:rPr>
                        <a:t>Professional Learning Opportunities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083963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pPr fontAlgn="b"/>
                      <a:r>
                        <a:rPr lang="en-US" sz="2400">
                          <a:effectLst/>
                          <a:latin typeface="Calibri"/>
                        </a:rPr>
                        <a:t>Programming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835631"/>
                  </a:ext>
                </a:extLst>
              </a:tr>
              <a:tr h="496900">
                <a:tc>
                  <a:txBody>
                    <a:bodyPr/>
                    <a:lstStyle/>
                    <a:p>
                      <a:pPr fontAlgn="b"/>
                      <a:r>
                        <a:rPr lang="en-US" sz="2400" b="1"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dirty="0"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5296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47F3BDD-23D2-7557-BDE8-1746C0F57EA9}"/>
              </a:ext>
            </a:extLst>
          </p:cNvPr>
          <p:cNvSpPr txBox="1"/>
          <p:nvPr/>
        </p:nvSpPr>
        <p:spPr>
          <a:xfrm>
            <a:off x="694402" y="3429000"/>
            <a:ext cx="252566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Catalog of Aligned Supports, School Year 2024-25</a:t>
            </a:r>
            <a:endParaRPr lang="en-US" sz="24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3E505A-EB8F-B31F-E981-881B3FDED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883901"/>
              </p:ext>
            </p:extLst>
          </p:nvPr>
        </p:nvGraphicFramePr>
        <p:xfrm>
          <a:off x="3687096" y="3428999"/>
          <a:ext cx="8207120" cy="261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7787">
                  <a:extLst>
                    <a:ext uri="{9D8B030D-6E8A-4147-A177-3AD203B41FA5}">
                      <a16:colId xmlns:a16="http://schemas.microsoft.com/office/drawing/2014/main" val="986331363"/>
                    </a:ext>
                  </a:extLst>
                </a:gridCol>
                <a:gridCol w="1999333">
                  <a:extLst>
                    <a:ext uri="{9D8B030D-6E8A-4147-A177-3AD203B41FA5}">
                      <a16:colId xmlns:a16="http://schemas.microsoft.com/office/drawing/2014/main" val="386457506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Type of Support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Count of Type of Support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017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Grant Offerings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1035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Guidance, Resources, and Tools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888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 Learning Opportunities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883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Programming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764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94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45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02162A-0110-9699-C931-864DF856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/>
                <a:cs typeface="Arial"/>
              </a:rPr>
              <a:t>DESE as Partner Planning Process   </a:t>
            </a:r>
            <a:endParaRPr lang="en-US" dirty="0">
              <a:latin typeface="Aptos"/>
            </a:endParaRPr>
          </a:p>
        </p:txBody>
      </p:sp>
      <p:pic>
        <p:nvPicPr>
          <p:cNvPr id="6" name="Content Placeholder 5" descr="5,600+ Merging Arrows Stock Photos, Pictures &amp; Royalty-Free Images - iStock  | Two merging arrows, Merging arrows vector, Merging arrows icon">
            <a:extLst>
              <a:ext uri="{FF2B5EF4-FFF2-40B4-BE49-F238E27FC236}">
                <a16:creationId xmlns:a16="http://schemas.microsoft.com/office/drawing/2014/main" id="{E742A3E8-37B7-DA1A-8481-B3CB13363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9768" y="3036324"/>
            <a:ext cx="10758947" cy="263320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E00653-823E-90E6-6BA2-250A835EEE00}"/>
              </a:ext>
            </a:extLst>
          </p:cNvPr>
          <p:cNvSpPr txBox="1"/>
          <p:nvPr/>
        </p:nvSpPr>
        <p:spPr>
          <a:xfrm>
            <a:off x="687190" y="2284891"/>
            <a:ext cx="28757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/>
              <a:t>Alignment</a:t>
            </a:r>
            <a:endParaRPr lang="en-US" sz="2800" b="1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EF3F3-5FD2-DE31-7C94-AFCC352B76E8}"/>
              </a:ext>
            </a:extLst>
          </p:cNvPr>
          <p:cNvSpPr txBox="1"/>
          <p:nvPr/>
        </p:nvSpPr>
        <p:spPr>
          <a:xfrm>
            <a:off x="8895202" y="2287643"/>
            <a:ext cx="28757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/>
              <a:t>Coherence</a:t>
            </a:r>
            <a:endParaRPr lang="en-US" sz="28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29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02162A-0110-9699-C931-864DF856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/>
                <a:cs typeface="Arial"/>
              </a:rPr>
              <a:t>DESE as Partner Planning Process  </a:t>
            </a:r>
            <a:endParaRPr lang="en-US" dirty="0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195962-D920-9FF1-F64C-6DECEEE9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20" y="1865759"/>
            <a:ext cx="10480394" cy="42737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u="sng" dirty="0">
                <a:latin typeface="Aptos"/>
                <a:cs typeface="Arial"/>
              </a:rPr>
              <a:t>Year 3 (Planning for SY 2025-26):</a:t>
            </a:r>
          </a:p>
          <a:p>
            <a:pPr marL="457200" indent="-457200"/>
            <a:r>
              <a:rPr lang="en-US" dirty="0">
                <a:latin typeface="Aptos"/>
                <a:cs typeface="Arial"/>
              </a:rPr>
              <a:t>Focus on moving from </a:t>
            </a:r>
            <a:r>
              <a:rPr lang="en-US" b="1" dirty="0">
                <a:latin typeface="Aptos"/>
                <a:cs typeface="Arial"/>
              </a:rPr>
              <a:t>alignment </a:t>
            </a:r>
            <a:r>
              <a:rPr lang="en-US" dirty="0">
                <a:latin typeface="Aptos"/>
                <a:cs typeface="Arial"/>
              </a:rPr>
              <a:t>to </a:t>
            </a:r>
            <a:r>
              <a:rPr lang="en-US" b="1" dirty="0">
                <a:latin typeface="Aptos"/>
                <a:cs typeface="Arial"/>
              </a:rPr>
              <a:t>coherence </a:t>
            </a:r>
            <a:endParaRPr lang="en-US" dirty="0">
              <a:latin typeface="Aptos"/>
              <a:cs typeface="Arial"/>
            </a:endParaRPr>
          </a:p>
          <a:p>
            <a:pPr marL="914400" lvl="1" indent="-457200"/>
            <a:r>
              <a:rPr lang="en-US" dirty="0" err="1">
                <a:latin typeface="Aptos"/>
                <a:cs typeface="Arial"/>
              </a:rPr>
              <a:t>Stocktake</a:t>
            </a:r>
            <a:r>
              <a:rPr lang="en-US" dirty="0">
                <a:latin typeface="Aptos"/>
                <a:cs typeface="Arial"/>
              </a:rPr>
              <a:t> meetings</a:t>
            </a:r>
          </a:p>
          <a:p>
            <a:pPr marL="914400" lvl="1" indent="-457200"/>
            <a:r>
              <a:rPr lang="en-US" dirty="0">
                <a:latin typeface="Aptos"/>
                <a:cs typeface="Arial"/>
              </a:rPr>
              <a:t>Training for office leaders focusing on measuring impact</a:t>
            </a:r>
          </a:p>
          <a:p>
            <a:pPr marL="914400" lvl="1" indent="-457200"/>
            <a:r>
              <a:rPr lang="en-US" dirty="0">
                <a:latin typeface="Aptos"/>
                <a:cs typeface="Arial"/>
              </a:rPr>
              <a:t>Prioritization </a:t>
            </a:r>
          </a:p>
          <a:p>
            <a:pPr marL="457200" indent="-457200"/>
            <a:r>
              <a:rPr lang="en-US" dirty="0">
                <a:latin typeface="Aptos"/>
                <a:cs typeface="Arial"/>
              </a:rPr>
              <a:t>Project plans will be submitted in early winter</a:t>
            </a:r>
            <a:endParaRPr lang="en-US" dirty="0">
              <a:latin typeface="Aptos"/>
            </a:endParaRPr>
          </a:p>
          <a:p>
            <a:pPr marL="457200" indent="-457200"/>
            <a:r>
              <a:rPr lang="en-US" dirty="0">
                <a:latin typeface="Aptos"/>
                <a:cs typeface="Arial"/>
              </a:rPr>
              <a:t>Project plans will be reviewed for alignment to strategic objective and inclusion of REDT, as well as a focus on project outputs/outcomes and impact on student learning</a:t>
            </a:r>
          </a:p>
          <a:p>
            <a:pPr marL="457200" indent="-457200"/>
            <a:r>
              <a:rPr lang="en-US" dirty="0">
                <a:latin typeface="Aptos"/>
                <a:cs typeface="Arial"/>
              </a:rPr>
              <a:t>Catalog will be published in May</a:t>
            </a:r>
            <a:endParaRPr lang="en-US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31383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931059-BD68-40E2-FFB3-24FD3473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/>
                <a:cs typeface="Arial"/>
              </a:rPr>
              <a:t>Theory of Action</a:t>
            </a:r>
            <a:endParaRPr lang="en-US" dirty="0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845EDE-076D-FE4D-EB23-6089F541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74" y="2166968"/>
            <a:ext cx="10008976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ptos"/>
                <a:cs typeface="Arial"/>
              </a:rPr>
              <a:t>If DESE</a:t>
            </a:r>
            <a:r>
              <a:rPr lang="en-US" dirty="0">
                <a:latin typeface="Aptos"/>
                <a:cs typeface="Arial"/>
              </a:rPr>
              <a:t> promotes an Educational Vision and commits to providing coherent and aligned supports in service of that vision...</a:t>
            </a:r>
            <a:endParaRPr lang="en-US" dirty="0">
              <a:latin typeface="Aptos"/>
            </a:endParaRPr>
          </a:p>
          <a:p>
            <a:pPr marL="0" indent="0">
              <a:buNone/>
            </a:pPr>
            <a:endParaRPr lang="en-US">
              <a:latin typeface="Aptos"/>
              <a:cs typeface="Arial"/>
            </a:endParaRPr>
          </a:p>
          <a:p>
            <a:pPr marL="0" indent="0">
              <a:buNone/>
            </a:pPr>
            <a:r>
              <a:rPr lang="en-US" b="1" dirty="0">
                <a:latin typeface="Aptos"/>
                <a:cs typeface="Arial"/>
              </a:rPr>
              <a:t>Then districts and schools</a:t>
            </a:r>
            <a:r>
              <a:rPr lang="en-US" dirty="0">
                <a:latin typeface="Aptos"/>
                <a:cs typeface="Arial"/>
              </a:rPr>
              <a:t> will strategically select and leverage DESE resources and supports...</a:t>
            </a:r>
          </a:p>
          <a:p>
            <a:pPr marL="0" indent="0">
              <a:buNone/>
            </a:pPr>
            <a:endParaRPr lang="en-US">
              <a:latin typeface="Aptos"/>
              <a:cs typeface="Arial"/>
            </a:endParaRPr>
          </a:p>
          <a:p>
            <a:pPr marL="0" indent="0">
              <a:buNone/>
            </a:pPr>
            <a:r>
              <a:rPr lang="en-US" b="1" dirty="0">
                <a:latin typeface="Aptos"/>
                <a:cs typeface="Arial"/>
              </a:rPr>
              <a:t>And students</a:t>
            </a:r>
            <a:r>
              <a:rPr lang="en-US" dirty="0">
                <a:latin typeface="Aptos"/>
                <a:cs typeface="Arial"/>
              </a:rPr>
              <a:t> will have equitable experiences and will thrive. </a:t>
            </a:r>
          </a:p>
        </p:txBody>
      </p:sp>
      <p:pic>
        <p:nvPicPr>
          <p:cNvPr id="4" name="Picture 3" descr="Ed Vision logo">
            <a:extLst>
              <a:ext uri="{FF2B5EF4-FFF2-40B4-BE49-F238E27FC236}">
                <a16:creationId xmlns:a16="http://schemas.microsoft.com/office/drawing/2014/main" id="{838AC746-0875-958A-DF92-5C9F7C6F3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376" y="-841"/>
            <a:ext cx="32480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2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ceebc1cb4766b46d7617b2a00bdd1b58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64a5af1227fad2f78fb4527f89a6e3fb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65B443-7049-4275-9E65-AF93B86B86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3E9DAC-1901-499F-91A5-3E6B8101D1BC}">
  <ds:schemaRefs>
    <ds:schemaRef ds:uri="http://schemas.microsoft.com/office/2006/metadata/properties"/>
    <ds:schemaRef ds:uri="http://schemas.microsoft.com/office/infopath/2007/PartnerControls"/>
    <ds:schemaRef ds:uri="7a12eb2f-f040-4639-9fb2-5a6588dc8035"/>
    <ds:schemaRef ds:uri="0128f6a2-0fe6-40ac-973e-bb0bf351512f"/>
  </ds:schemaRefs>
</ds:datastoreItem>
</file>

<file path=customXml/itemProps3.xml><?xml version="1.0" encoding="utf-8"?>
<ds:datastoreItem xmlns:ds="http://schemas.openxmlformats.org/officeDocument/2006/customXml" ds:itemID="{19196352-442E-47DE-8FB0-3E0F692B2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8f6a2-0fe6-40ac-973e-bb0bf351512f"/>
    <ds:schemaRef ds:uri="7a12eb2f-f040-4639-9fb2-5a6588dc8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340</Words>
  <Application>Microsoft Office PowerPoint</Application>
  <PresentationFormat>Widescreen</PresentationFormat>
  <Paragraphs>62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Segoe</vt:lpstr>
      <vt:lpstr>Aptos</vt:lpstr>
      <vt:lpstr>Aptos Display</vt:lpstr>
      <vt:lpstr>Arial</vt:lpstr>
      <vt:lpstr>Calibri</vt:lpstr>
      <vt:lpstr>Courier New</vt:lpstr>
      <vt:lpstr>Segoe UI</vt:lpstr>
      <vt:lpstr>Segoe UI Semibold</vt:lpstr>
      <vt:lpstr>Wingdings</vt:lpstr>
      <vt:lpstr>office theme</vt:lpstr>
      <vt:lpstr>Office Theme</vt:lpstr>
      <vt:lpstr>1_Office Theme</vt:lpstr>
      <vt:lpstr>DESE's Educational Vision and Advancing Student Learning  BESE Update December 17, 2024</vt:lpstr>
      <vt:lpstr>DESE as Partner Planning Process</vt:lpstr>
      <vt:lpstr>Catalog of Aligned Supports</vt:lpstr>
      <vt:lpstr>DESE as Partner Planning Process   </vt:lpstr>
      <vt:lpstr>DESE as Partner Planning Process  </vt:lpstr>
      <vt:lpstr>Theory of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December 2024 Regular Meeting Item 3 PowerPoint: Educational Vision Update and Advancing Student Learning</dc:title>
  <dc:creator>DESE</dc:creator>
  <cp:lastModifiedBy>Zou, Dong (EOE)</cp:lastModifiedBy>
  <cp:revision>21</cp:revision>
  <dcterms:created xsi:type="dcterms:W3CDTF">2024-12-12T01:18:37Z</dcterms:created>
  <dcterms:modified xsi:type="dcterms:W3CDTF">2024-12-18T16:54:27Z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18 2024 12:00AM</vt:lpwstr>
  </property>
</Properties>
</file>