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0" r:id="rId6"/>
    <p:sldId id="267" r:id="rId7"/>
    <p:sldId id="268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592D30-2790-C53A-65AD-E37E11204179}" name="Foley, Kinnon (DESE)" initials="F(" userId="S::kinnon.foley@mass.gov::4bff922e-d211-4dcd-970c-f57d358f4f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3A12"/>
    <a:srgbClr val="E0AC1B"/>
    <a:srgbClr val="13859E"/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185FC-3645-5F84-50D2-BB8FE0F0C4D6}" v="26" dt="2024-06-17T15:31:50.129"/>
    <p1510:client id="{16BE882A-B4EC-49A5-99DB-6214C6373D1C}" v="2" dt="2024-06-17T18:52:29.537"/>
    <p1510:client id="{4511EC9D-A4C5-8A90-7589-02C80212C922}" v="323" dt="2024-06-17T17:48:47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55" autoAdjust="0"/>
  </p:normalViewPr>
  <p:slideViewPr>
    <p:cSldViewPr snapToGrid="0">
      <p:cViewPr varScale="1">
        <p:scale>
          <a:sx n="61" d="100"/>
          <a:sy n="61" d="100"/>
        </p:scale>
        <p:origin x="102" y="6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9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3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907" y="3150142"/>
            <a:ext cx="11026184" cy="2153136"/>
          </a:xfrm>
        </p:spPr>
        <p:txBody>
          <a:bodyPr>
            <a:noAutofit/>
          </a:bodyPr>
          <a:lstStyle/>
          <a:p>
            <a:r>
              <a:rPr lang="en-US" sz="6000" dirty="0">
                <a:latin typeface="+mn-lt"/>
                <a:cs typeface="Arial"/>
              </a:rPr>
              <a:t>DESE's Educational Vision and Strategic Objectives</a:t>
            </a:r>
            <a:br>
              <a:rPr lang="en-US" sz="6000" dirty="0">
                <a:latin typeface="+mn-lt"/>
                <a:cs typeface="Arial"/>
              </a:rPr>
            </a:br>
            <a:br>
              <a:rPr lang="en-US" sz="6000" dirty="0">
                <a:latin typeface="+mn-lt"/>
                <a:cs typeface="Arial"/>
              </a:rPr>
            </a:br>
            <a:r>
              <a:rPr lang="en-US" sz="4400" b="0" dirty="0">
                <a:latin typeface="+mn-lt"/>
                <a:cs typeface="Arial"/>
              </a:rPr>
              <a:t>BESE Update</a:t>
            </a:r>
            <a:br>
              <a:rPr lang="en-US" sz="4400" b="0" dirty="0">
                <a:latin typeface="+mn-lt"/>
                <a:cs typeface="Arial"/>
              </a:rPr>
            </a:br>
            <a:r>
              <a:rPr lang="en-US" sz="3600" b="0" dirty="0">
                <a:latin typeface="+mn-lt"/>
                <a:cs typeface="Arial"/>
              </a:rPr>
              <a:t>June 18,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3758"/>
            <a:ext cx="11020735" cy="118362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763C0-AD87-CA8D-0B6B-60B7B40A5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586" y="3901291"/>
            <a:ext cx="4227615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53A50A-69FE-33BC-221F-5091D7A0C3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DESE’ Educational Vision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51268-2539-6304-C418-D95F17253B83}"/>
              </a:ext>
            </a:extLst>
          </p:cNvPr>
          <p:cNvSpPr txBox="1"/>
          <p:nvPr/>
        </p:nvSpPr>
        <p:spPr>
          <a:xfrm>
            <a:off x="710339" y="218116"/>
            <a:ext cx="10771322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u="sng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DESE's Educational Vision</a:t>
            </a:r>
            <a:endParaRPr lang="en-US" sz="2400">
              <a:ln w="0"/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7C9028-F593-42AE-DFB3-5F7B5756FBBF}"/>
              </a:ext>
            </a:extLst>
          </p:cNvPr>
          <p:cNvSpPr/>
          <p:nvPr/>
        </p:nvSpPr>
        <p:spPr>
          <a:xfrm>
            <a:off x="877292" y="1091245"/>
            <a:ext cx="10604363" cy="8394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cs typeface="Segoe UI"/>
              </a:rPr>
              <a:t>What outcomes do we envision as a result of our work?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5A2C15-44B1-1499-1E40-3C3FED2FEC04}"/>
              </a:ext>
            </a:extLst>
          </p:cNvPr>
          <p:cNvSpPr txBox="1">
            <a:spLocks/>
          </p:cNvSpPr>
          <p:nvPr/>
        </p:nvSpPr>
        <p:spPr>
          <a:xfrm>
            <a:off x="877292" y="1930736"/>
            <a:ext cx="5019923" cy="3968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800">
                <a:latin typeface="Calibri"/>
                <a:cs typeface="Calibri"/>
              </a:rPr>
              <a:t>Our vision is that as a result of their public education in Massachusetts, students will attain academic knowledge and skills, understand and value self and others, and engage with the world.</a:t>
            </a:r>
            <a:endParaRPr lang="en-US" sz="2800">
              <a:latin typeface="Segoe UI Semibold"/>
              <a:cs typeface="Segoe UI Semibold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AD658C-4923-4FC4-5580-F748ECE03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94782" y="2071380"/>
            <a:ext cx="0" cy="362414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E856A41-DF8C-2547-35EB-EB88A7C85FEC}"/>
              </a:ext>
            </a:extLst>
          </p:cNvPr>
          <p:cNvSpPr txBox="1">
            <a:spLocks/>
          </p:cNvSpPr>
          <p:nvPr/>
        </p:nvSpPr>
        <p:spPr>
          <a:xfrm>
            <a:off x="7089914" y="1930736"/>
            <a:ext cx="4391741" cy="3968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800">
                <a:latin typeface="Calibri"/>
                <a:cs typeface="Calibri"/>
              </a:rPr>
              <a:t>This will enable students to be curious and creative, shape their path, feel connected, and be empowered. </a:t>
            </a:r>
            <a:endParaRPr lang="en-US" sz="280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36629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73DF680-5B39-5F3E-BBA3-BA4C0BA9B7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3 goals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AAFDAED-7E6B-296A-DFA5-E867E589CB0B}"/>
              </a:ext>
            </a:extLst>
          </p:cNvPr>
          <p:cNvSpPr/>
          <p:nvPr/>
        </p:nvSpPr>
        <p:spPr>
          <a:xfrm>
            <a:off x="155864" y="86591"/>
            <a:ext cx="3368385" cy="2537113"/>
          </a:xfrm>
          <a:prstGeom prst="frame">
            <a:avLst/>
          </a:prstGeom>
          <a:solidFill>
            <a:srgbClr val="13859E"/>
          </a:solidFill>
          <a:ln>
            <a:solidFill>
              <a:srgbClr val="1385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b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000" b="1">
                <a:solidFill>
                  <a:schemeClr val="tx1"/>
                </a:solidFill>
                <a:cs typeface="Calibri"/>
              </a:rPr>
              <a:t>Cultivate Systems to Support the Whole Student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10B33ED-0B3E-3867-8EFA-FD95E0FB2A13}"/>
              </a:ext>
            </a:extLst>
          </p:cNvPr>
          <p:cNvSpPr/>
          <p:nvPr/>
        </p:nvSpPr>
        <p:spPr>
          <a:xfrm>
            <a:off x="4372842" y="86590"/>
            <a:ext cx="3368385" cy="2537113"/>
          </a:xfrm>
          <a:prstGeom prst="frame">
            <a:avLst/>
          </a:prstGeom>
          <a:solidFill>
            <a:srgbClr val="E0AC1B"/>
          </a:solidFill>
          <a:ln>
            <a:solidFill>
              <a:srgbClr val="E0AC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b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000" b="1">
                <a:solidFill>
                  <a:schemeClr val="tx1"/>
                </a:solidFill>
                <a:cs typeface="Calibri"/>
              </a:rPr>
              <a:t>Promote Deeper Learning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479CEBA-72DB-C13C-BF46-14D931A03B83}"/>
              </a:ext>
            </a:extLst>
          </p:cNvPr>
          <p:cNvSpPr/>
          <p:nvPr/>
        </p:nvSpPr>
        <p:spPr>
          <a:xfrm>
            <a:off x="8667751" y="86591"/>
            <a:ext cx="3368385" cy="2537113"/>
          </a:xfrm>
          <a:prstGeom prst="frame">
            <a:avLst/>
          </a:prstGeom>
          <a:solidFill>
            <a:srgbClr val="A63A12"/>
          </a:solidFill>
          <a:ln>
            <a:solidFill>
              <a:srgbClr val="A63A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200" b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200" b="1">
                <a:solidFill>
                  <a:schemeClr val="tx1"/>
                </a:solidFill>
                <a:cs typeface="Calibri"/>
              </a:rPr>
              <a:t>Expand and Sustain a Diverse and Effective Workforce 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2134A63E-831E-E164-A608-FF28400A9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4113" y="2623704"/>
            <a:ext cx="900545" cy="1117022"/>
          </a:xfrm>
          <a:prstGeom prst="downArrow">
            <a:avLst/>
          </a:prstGeom>
          <a:solidFill>
            <a:srgbClr val="13859E"/>
          </a:solidFill>
          <a:ln>
            <a:solidFill>
              <a:srgbClr val="1385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DB31B16-80D2-9CB4-3C30-1A7A2A0FF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5726" y="2623703"/>
            <a:ext cx="900545" cy="1117022"/>
          </a:xfrm>
          <a:prstGeom prst="downArrow">
            <a:avLst/>
          </a:prstGeom>
          <a:solidFill>
            <a:srgbClr val="E0AC1B"/>
          </a:solidFill>
          <a:ln>
            <a:solidFill>
              <a:srgbClr val="E0AC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B16BB19-6C11-A31F-9586-CD872A30B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01249" y="2623704"/>
            <a:ext cx="900545" cy="1117022"/>
          </a:xfrm>
          <a:prstGeom prst="downArrow">
            <a:avLst/>
          </a:prstGeom>
          <a:solidFill>
            <a:srgbClr val="A63A12"/>
          </a:solidFill>
          <a:ln>
            <a:solidFill>
              <a:srgbClr val="A63A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8DB863-8BA7-2E2E-32B3-1C26C9E59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61" y="416936"/>
            <a:ext cx="628650" cy="638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0CE11E-3830-0D37-B925-C8AB3C3A6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421265"/>
            <a:ext cx="742950" cy="733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ED0E7-1FC8-7DA3-9F48-E19C280ED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714" y="367145"/>
            <a:ext cx="685800" cy="685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C1C278-FF74-E598-A85D-B2A504D671BF}"/>
              </a:ext>
            </a:extLst>
          </p:cNvPr>
          <p:cNvSpPr txBox="1"/>
          <p:nvPr/>
        </p:nvSpPr>
        <p:spPr>
          <a:xfrm>
            <a:off x="152400" y="3823855"/>
            <a:ext cx="3375313" cy="2031325"/>
          </a:xfrm>
          <a:prstGeom prst="rect">
            <a:avLst/>
          </a:prstGeom>
          <a:noFill/>
          <a:ln>
            <a:solidFill>
              <a:srgbClr val="13859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/>
              <a:t>Physical and mental health and wellness</a:t>
            </a:r>
          </a:p>
          <a:p>
            <a:pPr marL="285750" indent="-285750">
              <a:buFont typeface="Arial"/>
              <a:buChar char="•"/>
            </a:pPr>
            <a:r>
              <a:rPr lang="en-US" i="1">
                <a:cs typeface="Calibri"/>
              </a:rPr>
              <a:t>Safe and supportive school environments</a:t>
            </a:r>
          </a:p>
          <a:p>
            <a:pPr marL="285750" indent="-285750">
              <a:buFont typeface="Arial"/>
              <a:buChar char="•"/>
            </a:pPr>
            <a:r>
              <a:rPr lang="en-US" i="1">
                <a:cs typeface="Calibri"/>
              </a:rPr>
              <a:t>Multi-tiered systems of support</a:t>
            </a:r>
          </a:p>
          <a:p>
            <a:pPr marL="285750" indent="-285750">
              <a:buFont typeface="Arial"/>
              <a:buChar char="•"/>
            </a:pPr>
            <a:r>
              <a:rPr lang="en-US" i="1">
                <a:cs typeface="Calibri"/>
              </a:rPr>
              <a:t>Authentic partnerships with students and families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B6C257-F917-FC19-D43A-27EC7CC10286}"/>
              </a:ext>
            </a:extLst>
          </p:cNvPr>
          <p:cNvSpPr txBox="1"/>
          <p:nvPr/>
        </p:nvSpPr>
        <p:spPr>
          <a:xfrm>
            <a:off x="4369377" y="3823854"/>
            <a:ext cx="3375313" cy="2031325"/>
          </a:xfrm>
          <a:prstGeom prst="rect">
            <a:avLst/>
          </a:prstGeom>
          <a:noFill/>
          <a:ln>
            <a:solidFill>
              <a:srgbClr val="E0AC1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/>
              <a:t>High quality and engaging instructional materials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i="1">
                <a:cs typeface="Calibri"/>
              </a:rPr>
              <a:t>Academic supports and interventions</a:t>
            </a:r>
          </a:p>
          <a:p>
            <a:pPr marL="285750" indent="-285750">
              <a:buFont typeface="Arial"/>
              <a:buChar char="•"/>
            </a:pPr>
            <a:r>
              <a:rPr lang="en-US" i="1">
                <a:cs typeface="Calibri"/>
              </a:rPr>
              <a:t>High quality career and college pathways and programs</a:t>
            </a:r>
          </a:p>
          <a:p>
            <a:pPr marL="285750" indent="-285750">
              <a:buFont typeface="Arial"/>
              <a:buChar char="•"/>
            </a:pPr>
            <a:r>
              <a:rPr lang="en-US" i="1">
                <a:cs typeface="Calibri"/>
              </a:rPr>
              <a:t>Holistic range of programming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AD9E90-B528-4970-44AE-00F2892ACFB1}"/>
              </a:ext>
            </a:extLst>
          </p:cNvPr>
          <p:cNvSpPr txBox="1"/>
          <p:nvPr/>
        </p:nvSpPr>
        <p:spPr>
          <a:xfrm>
            <a:off x="8664285" y="3823853"/>
            <a:ext cx="3375313" cy="2031325"/>
          </a:xfrm>
          <a:prstGeom prst="rect">
            <a:avLst/>
          </a:prstGeom>
          <a:noFill/>
          <a:ln>
            <a:solidFill>
              <a:srgbClr val="A63A1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/>
              <a:t>Robust pipeline of well-prepared educators</a:t>
            </a:r>
            <a:endParaRPr lang="en-US" i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i="1">
                <a:cs typeface="Calibri"/>
              </a:rPr>
              <a:t>Retention of diverse and effective staff</a:t>
            </a:r>
          </a:p>
          <a:p>
            <a:pPr marL="285750" indent="-285750">
              <a:buFont typeface="Arial"/>
              <a:buChar char="•"/>
            </a:pPr>
            <a:r>
              <a:rPr lang="en-US" i="1">
                <a:cs typeface="Calibri"/>
              </a:rPr>
              <a:t>Opportunities for all staff to engage in a cycle of 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99578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83EF3E-B10C-8C71-1AE6-BC20249E48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DESE’s Core Functions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51268-2539-6304-C418-D95F17253B83}"/>
              </a:ext>
            </a:extLst>
          </p:cNvPr>
          <p:cNvSpPr txBox="1"/>
          <p:nvPr/>
        </p:nvSpPr>
        <p:spPr>
          <a:xfrm>
            <a:off x="710339" y="218116"/>
            <a:ext cx="10771322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u="sng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DESE's Core Functions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22043FF0-D547-B694-01F8-383F0D26B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42" y="1202120"/>
            <a:ext cx="735724" cy="7357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531D27-FCAD-BD3A-63F2-D162531DA0BA}"/>
              </a:ext>
            </a:extLst>
          </p:cNvPr>
          <p:cNvSpPr txBox="1"/>
          <p:nvPr/>
        </p:nvSpPr>
        <p:spPr>
          <a:xfrm>
            <a:off x="1070763" y="1308753"/>
            <a:ext cx="108493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Setting expectations </a:t>
            </a:r>
            <a:endParaRPr lang="en-US" sz="2800">
              <a:cs typeface="Calibri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D308BF77-0782-976E-0F7C-7F3371032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18" y="2630543"/>
            <a:ext cx="611570" cy="6247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BF279F-006A-EE7B-D2FF-D98D8A067537}"/>
              </a:ext>
            </a:extLst>
          </p:cNvPr>
          <p:cNvSpPr txBox="1"/>
          <p:nvPr/>
        </p:nvSpPr>
        <p:spPr>
          <a:xfrm>
            <a:off x="1033287" y="2692758"/>
            <a:ext cx="108493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/>
              <a:t>Promoting and measuring quality and compliance</a:t>
            </a:r>
            <a:endParaRPr lang="en-US" sz="2800">
              <a:cs typeface="Calibri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A7EBDE64-6F2A-DD40-8815-A8BD99A34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26" y="3814108"/>
            <a:ext cx="806341" cy="8457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1A9933-2CAE-9384-39D9-26949F2C2FE0}"/>
              </a:ext>
            </a:extLst>
          </p:cNvPr>
          <p:cNvSpPr txBox="1"/>
          <p:nvPr/>
        </p:nvSpPr>
        <p:spPr>
          <a:xfrm>
            <a:off x="1072054" y="3973168"/>
            <a:ext cx="107573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/>
              <a:t>Supporting implementation and catalyzing innovation</a:t>
            </a:r>
            <a:endParaRPr lang="en-US" sz="2800">
              <a:cs typeface="Calibri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3F5B40AC-4B12-E072-F709-36679B388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02" y="5265354"/>
            <a:ext cx="741637" cy="7022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E66345-695D-085C-765C-BF8F40A75F34}"/>
              </a:ext>
            </a:extLst>
          </p:cNvPr>
          <p:cNvSpPr txBox="1"/>
          <p:nvPr/>
        </p:nvSpPr>
        <p:spPr>
          <a:xfrm>
            <a:off x="1034580" y="5350499"/>
            <a:ext cx="1075733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Communicating and partnering with stakeholders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47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/>
              </a:rPr>
              <a:t>Since our May BESE meeting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4817659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Calibri"/>
                <a:cs typeface="Arial"/>
              </a:rPr>
              <a:t>DESE published the second annual Catalog of Aligned Supports to districts and schools.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38370-B353-053D-13EB-F149798C8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402" y="1712148"/>
            <a:ext cx="3971507" cy="4362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7222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/>
              </a:rPr>
              <a:t>Next steps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Calibri"/>
                <a:cs typeface="Arial"/>
              </a:rPr>
              <a:t>Implementing systems for progress monitoring</a:t>
            </a:r>
          </a:p>
          <a:p>
            <a:endParaRPr lang="en-US" sz="3200">
              <a:latin typeface="Calibri"/>
              <a:cs typeface="Arial"/>
            </a:endParaRPr>
          </a:p>
          <a:p>
            <a:r>
              <a:rPr lang="en-US" sz="3200">
                <a:latin typeface="Calibri"/>
                <a:cs typeface="Arial"/>
              </a:rPr>
              <a:t>Planning for professional learning opportunities </a:t>
            </a:r>
          </a:p>
          <a:p>
            <a:endParaRPr lang="en-US" sz="3200">
              <a:latin typeface="Calibri"/>
              <a:cs typeface="Arial"/>
            </a:endParaRPr>
          </a:p>
          <a:p>
            <a:r>
              <a:rPr lang="en-US" sz="3200">
                <a:latin typeface="Calibri"/>
                <a:cs typeface="Arial"/>
              </a:rPr>
              <a:t>Identifying the timeline and expectations for next year's planning process</a:t>
            </a:r>
          </a:p>
          <a:p>
            <a:pPr marL="0" indent="0">
              <a:buNone/>
            </a:pPr>
            <a:endParaRPr lang="en-US" sz="3200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65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/>
              </a:rPr>
              <a:t>Focus on holistic supports for newly arrived students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7DE982-EAE8-7AEC-049A-CA775F1F865D}"/>
              </a:ext>
            </a:extLst>
          </p:cNvPr>
          <p:cNvSpPr/>
          <p:nvPr/>
        </p:nvSpPr>
        <p:spPr>
          <a:xfrm>
            <a:off x="1717342" y="2013044"/>
            <a:ext cx="8745939" cy="79611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cs typeface="Calibri"/>
              </a:rPr>
              <a:t>Supports for newly arrived homeless students and the districts welcoming them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B1C67C-71CE-8BB0-B734-BC02463F5BFA}"/>
              </a:ext>
            </a:extLst>
          </p:cNvPr>
          <p:cNvSpPr/>
          <p:nvPr/>
        </p:nvSpPr>
        <p:spPr>
          <a:xfrm>
            <a:off x="1722506" y="3432842"/>
            <a:ext cx="2476072" cy="1449940"/>
          </a:xfrm>
          <a:prstGeom prst="roundRect">
            <a:avLst/>
          </a:prstGeom>
          <a:solidFill>
            <a:srgbClr val="13859E"/>
          </a:solidFill>
          <a:ln>
            <a:solidFill>
              <a:srgbClr val="13859E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SO1: Whole Student Supports</a:t>
            </a:r>
            <a:endParaRPr lang="en-US" sz="28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604220-22DE-0C4F-FAA1-A527DFDE219C}"/>
              </a:ext>
            </a:extLst>
          </p:cNvPr>
          <p:cNvSpPr/>
          <p:nvPr/>
        </p:nvSpPr>
        <p:spPr>
          <a:xfrm>
            <a:off x="4850119" y="3432843"/>
            <a:ext cx="2476072" cy="14499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E0AC1B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SO2: Deeper Learning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604220-22DE-0C4F-FAA1-A527DFDE219C}"/>
              </a:ext>
            </a:extLst>
          </p:cNvPr>
          <p:cNvSpPr/>
          <p:nvPr/>
        </p:nvSpPr>
        <p:spPr>
          <a:xfrm>
            <a:off x="7987551" y="3425864"/>
            <a:ext cx="2476976" cy="1449940"/>
          </a:xfrm>
          <a:prstGeom prst="roundRect">
            <a:avLst/>
          </a:prstGeom>
          <a:solidFill>
            <a:srgbClr val="A63A12"/>
          </a:solidFill>
          <a:ln>
            <a:solidFill>
              <a:srgbClr val="A63A12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  <a:cs typeface="Calibri"/>
              </a:rPr>
              <a:t>SO3: Diverse and Effective Workforce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849600-5F64-0B76-EAA9-2FF95900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988081" y="2807254"/>
            <a:ext cx="8102" cy="466297"/>
          </a:xfrm>
          <a:prstGeom prst="straightConnector1">
            <a:avLst/>
          </a:prstGeom>
          <a:ln w="76200">
            <a:solidFill>
              <a:srgbClr val="13859E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9FE6A6-ACA4-173A-503B-2149DF80D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2946" y="2807253"/>
            <a:ext cx="8102" cy="466297"/>
          </a:xfrm>
          <a:prstGeom prst="straightConnector1">
            <a:avLst/>
          </a:prstGeom>
          <a:ln w="76200">
            <a:solidFill>
              <a:srgbClr val="E0AC1B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44D1C4-7383-C61F-F1EF-0C215E35F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88797" y="2807253"/>
            <a:ext cx="8102" cy="466297"/>
          </a:xfrm>
          <a:prstGeom prst="straightConnector1">
            <a:avLst/>
          </a:prstGeom>
          <a:ln w="76200">
            <a:solidFill>
              <a:srgbClr val="A63A1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024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  <UserInfo>
        <DisplayName>Harrington, Carrie J (DESE)</DisplayName>
        <AccountId>357</AccountId>
        <AccountType/>
      </UserInfo>
    </SharedWithUsers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4" ma:contentTypeDescription="Create a new document." ma:contentTypeScope="" ma:versionID="2570abc8cd42dcfbcf857bb7637975b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d05fa8da73a61f2f04cbd345cca9ce77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schemas.microsoft.com/office/2006/documentManagement/types"/>
    <ds:schemaRef ds:uri="http://schemas.microsoft.com/office/2006/metadata/properties"/>
    <ds:schemaRef ds:uri="0128f6a2-0fe6-40ac-973e-bb0bf351512f"/>
    <ds:schemaRef ds:uri="http://purl.org/dc/dcmitype/"/>
    <ds:schemaRef ds:uri="http://purl.org/dc/elements/1.1/"/>
    <ds:schemaRef ds:uri="http://purl.org/dc/terms/"/>
    <ds:schemaRef ds:uri="7a12eb2f-f040-4639-9fb2-5a6588dc8035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89C6F7-9B1A-44E9-ACF2-A5A12C206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8f6a2-0fe6-40ac-973e-bb0bf351512f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278</Words>
  <Application>Microsoft Office PowerPoint</Application>
  <PresentationFormat>Widescreen</PresentationFormat>
  <Paragraphs>46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Segoe UI Semibold</vt:lpstr>
      <vt:lpstr>Office Theme</vt:lpstr>
      <vt:lpstr>DESE's Educational Vision and Strategic Objectives  BESE Update June 18, 2024</vt:lpstr>
      <vt:lpstr>DESE’ Educational Vision</vt:lpstr>
      <vt:lpstr>3 goals</vt:lpstr>
      <vt:lpstr>DESE’s Core Functions </vt:lpstr>
      <vt:lpstr>Since our May BESE meeting</vt:lpstr>
      <vt:lpstr>Next steps</vt:lpstr>
      <vt:lpstr>Focus on holistic supports for newly arrived students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June 2024 Regular Meeting Item 4: Update on DESE’s Educational Vision Update</dc:title>
  <dc:creator>DESE</dc:creator>
  <cp:lastModifiedBy>Zou, Dong (EOE)</cp:lastModifiedBy>
  <cp:revision>6</cp:revision>
  <dcterms:created xsi:type="dcterms:W3CDTF">2022-10-11T20:32:22Z</dcterms:created>
  <dcterms:modified xsi:type="dcterms:W3CDTF">2024-07-01T15:44:17Z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Jul 1 2024 12:00AM</vt:lpwstr>
  </property>
</Properties>
</file>