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6" r:id="rId4"/>
    <p:sldMasterId id="2147483668" r:id="rId5"/>
  </p:sldMasterIdLst>
  <p:notesMasterIdLst>
    <p:notesMasterId r:id="rId71"/>
  </p:notesMasterIdLst>
  <p:handoutMasterIdLst>
    <p:handoutMasterId r:id="rId72"/>
  </p:handoutMasterIdLst>
  <p:sldIdLst>
    <p:sldId id="515" r:id="rId6"/>
    <p:sldId id="2513" r:id="rId7"/>
    <p:sldId id="354" r:id="rId8"/>
    <p:sldId id="2365" r:id="rId9"/>
    <p:sldId id="2333" r:id="rId10"/>
    <p:sldId id="516" r:id="rId11"/>
    <p:sldId id="2336" r:id="rId12"/>
    <p:sldId id="2366" r:id="rId13"/>
    <p:sldId id="2343" r:id="rId14"/>
    <p:sldId id="2397" r:id="rId15"/>
    <p:sldId id="2413" r:id="rId16"/>
    <p:sldId id="2398" r:id="rId17"/>
    <p:sldId id="2399" r:id="rId18"/>
    <p:sldId id="2489" r:id="rId19"/>
    <p:sldId id="2374" r:id="rId20"/>
    <p:sldId id="2379" r:id="rId21"/>
    <p:sldId id="2427" r:id="rId22"/>
    <p:sldId id="2512" r:id="rId23"/>
    <p:sldId id="2434" r:id="rId24"/>
    <p:sldId id="2435" r:id="rId25"/>
    <p:sldId id="2429" r:id="rId26"/>
    <p:sldId id="2430" r:id="rId27"/>
    <p:sldId id="2432" r:id="rId28"/>
    <p:sldId id="2433" r:id="rId29"/>
    <p:sldId id="2385" r:id="rId30"/>
    <p:sldId id="2376" r:id="rId31"/>
    <p:sldId id="2382" r:id="rId32"/>
    <p:sldId id="2388" r:id="rId33"/>
    <p:sldId id="2403" r:id="rId34"/>
    <p:sldId id="2404" r:id="rId35"/>
    <p:sldId id="2507" r:id="rId36"/>
    <p:sldId id="2506" r:id="rId37"/>
    <p:sldId id="2508" r:id="rId38"/>
    <p:sldId id="2510" r:id="rId39"/>
    <p:sldId id="2514" r:id="rId40"/>
    <p:sldId id="2443" r:id="rId41"/>
    <p:sldId id="2491" r:id="rId42"/>
    <p:sldId id="2499" r:id="rId43"/>
    <p:sldId id="2463" r:id="rId44"/>
    <p:sldId id="2465" r:id="rId45"/>
    <p:sldId id="2464" r:id="rId46"/>
    <p:sldId id="2468" r:id="rId47"/>
    <p:sldId id="2492" r:id="rId48"/>
    <p:sldId id="2511" r:id="rId49"/>
    <p:sldId id="2500" r:id="rId50"/>
    <p:sldId id="2493" r:id="rId51"/>
    <p:sldId id="2487" r:id="rId52"/>
    <p:sldId id="2466" r:id="rId53"/>
    <p:sldId id="2502" r:id="rId54"/>
    <p:sldId id="2490" r:id="rId55"/>
    <p:sldId id="2479" r:id="rId56"/>
    <p:sldId id="2476" r:id="rId57"/>
    <p:sldId id="2503" r:id="rId58"/>
    <p:sldId id="2454" r:id="rId59"/>
    <p:sldId id="2477" r:id="rId60"/>
    <p:sldId id="2486" r:id="rId61"/>
    <p:sldId id="2483" r:id="rId62"/>
    <p:sldId id="2505" r:id="rId63"/>
    <p:sldId id="2481" r:id="rId64"/>
    <p:sldId id="2504" r:id="rId65"/>
    <p:sldId id="2485" r:id="rId66"/>
    <p:sldId id="356" r:id="rId67"/>
    <p:sldId id="265" r:id="rId68"/>
    <p:sldId id="2411" r:id="rId69"/>
    <p:sldId id="2401" r:id="rId7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250E01-98AB-2E9D-0E03-75797E3614CF}" name="Viviani, Lauren (DESE)" initials="V(" userId="S::lauren.m.viviani@mass.gov::a2788da4-dd76-4dfc-998f-31fcce3f4a22" providerId="AD"/>
  <p188:author id="{D6CF0509-D93B-A708-0A85-E73BCEDE75FF}" name="Liu, Yi-Juin (DESE)" initials="L(" userId="S::yi-juin.liu@mass.gov::a229a15b-912c-4e13-aee0-8798d91d5d6f" providerId="AD"/>
  <p188:author id="{217EAE0F-8528-53DC-F8D2-F7DBFEB12EC6}" name="Coonley, Brian (DESE)" initials="CB(" userId="S::brian.coonley@mass.gov::9dc2155b-58ac-4cdb-8629-a595a378b023" providerId="AD"/>
  <p188:author id="{3DB4C214-C3AA-BF5A-66CE-6ACF2A1BD418}" name="Gonzales, Erica (DESE)" initials="GE(" userId="S::Erica.M.Gonzales@mass.gov::427ee677-6162-42a0-9277-244131bf98e5" providerId="AD"/>
  <p188:author id="{547AE830-E6CB-4C26-09C0-C4239B6AEA75}" name="Neal, Holly-Anne (DESE)" initials="NHA(" userId="S::Holly-Anne.Neal@mass.gov::5d7410a8-4dbb-4303-a91e-2d331ca3ffb9"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D5808F6F-22FB-FE31-0D3B-222C495E888E}" name="Gonzales, Erica (DESE)" initials="G(" userId="S::erica.m.gonzales@mass.gov::427ee677-6162-42a0-9277-244131bf98e5" providerId="AD"/>
  <p188:author id="{8988C69E-EDB9-B0CD-9650-FE626AB8679E}" name="Neal, Holly-Anne (DESE)" initials="N(" userId="S::holly-anne.neal@mass.gov::5d7410a8-4dbb-4303-a91e-2d331ca3ffb9" providerId="AD"/>
  <p188:author id="{F0A63BA3-E98F-9F66-8C1A-A535EE197651}" name="Coonley, Brian (DESE)" initials="CB(" userId="S::Brian.Coonley@mass.gov::9dc2155b-58ac-4cdb-8629-a595a378b0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stogi-Kelly, Vandana (DESE)" initials="R(" lastIdx="2" clrIdx="6">
    <p:extLst>
      <p:ext uri="{19B8F6BF-5375-455C-9EA6-DF929625EA0E}">
        <p15:presenceInfo xmlns:p15="http://schemas.microsoft.com/office/powerpoint/2012/main" userId="S::vandana.r.rastogi-kelly@mass.gov::04ea3925-efd3-4cb6-91ff-2bb834262727" providerId="AD"/>
      </p:ext>
    </p:extLst>
  </p:cmAuthor>
  <p:cmAuthor id="1" name="Marchese, Nina (DESE)" initials="M(" lastIdx="9" clrIdx="0">
    <p:extLst>
      <p:ext uri="{19B8F6BF-5375-455C-9EA6-DF929625EA0E}">
        <p15:presenceInfo xmlns:p15="http://schemas.microsoft.com/office/powerpoint/2012/main" userId="S::nina.m.marchese@mass.gov::c064ef28-27b3-4c11-bd04-f9be75850966" providerId="AD"/>
      </p:ext>
    </p:extLst>
  </p:cmAuthor>
  <p:cmAuthor id="8" name="Camacho, Jamie L. (DESE)" initials="C(" lastIdx="1" clrIdx="7">
    <p:extLst>
      <p:ext uri="{19B8F6BF-5375-455C-9EA6-DF929625EA0E}">
        <p15:presenceInfo xmlns:p15="http://schemas.microsoft.com/office/powerpoint/2012/main" userId="S::jamie.l.camacho@mass.gov::21f49f1e-e593-4860-b32e-bdd5656b5338" providerId="AD"/>
      </p:ext>
    </p:extLst>
  </p:cmAuthor>
  <p:cmAuthor id="2" name="Cote, Andrea (DESE)" initials="C(" lastIdx="2" clrIdx="1">
    <p:extLst>
      <p:ext uri="{19B8F6BF-5375-455C-9EA6-DF929625EA0E}">
        <p15:presenceInfo xmlns:p15="http://schemas.microsoft.com/office/powerpoint/2012/main" userId="S::andrea.j.cote@mass.gov::2daef489-b5e8-4fe6-8a49-16de58dc3def" providerId="AD"/>
      </p:ext>
    </p:extLst>
  </p:cmAuthor>
  <p:cmAuthor id="9" name="April.Rist" initials="Ap" lastIdx="1" clrIdx="8">
    <p:extLst>
      <p:ext uri="{19B8F6BF-5375-455C-9EA6-DF929625EA0E}">
        <p15:presenceInfo xmlns:p15="http://schemas.microsoft.com/office/powerpoint/2012/main" userId="S::april.rist_ssosma.org#ext#@massgov.onmicrosoft.com::3e763295-8668-49fb-9654-3f4606d19e17" providerId="AD"/>
      </p:ext>
    </p:extLst>
  </p:cmAuthor>
  <p:cmAuthor id="3" name="Alvarez, Iraida (DESE)" initials="A(" lastIdx="32" clrIdx="2">
    <p:extLst>
      <p:ext uri="{19B8F6BF-5375-455C-9EA6-DF929625EA0E}">
        <p15:presenceInfo xmlns:p15="http://schemas.microsoft.com/office/powerpoint/2012/main" userId="S::iraida.j.alvarez@mass.gov::66b89c24-7507-40c7-9620-66ed0feaf784" providerId="AD"/>
      </p:ext>
    </p:extLst>
  </p:cmAuthor>
  <p:cmAuthor id="10" name="April Rist" initials="AR" lastIdx="4" clrIdx="9">
    <p:extLst>
      <p:ext uri="{19B8F6BF-5375-455C-9EA6-DF929625EA0E}">
        <p15:presenceInfo xmlns:p15="http://schemas.microsoft.com/office/powerpoint/2012/main" userId="S::arist@lpvec.org::2e87416d-317a-47c3-bd73-da4794f60f51" providerId="AD"/>
      </p:ext>
    </p:extLst>
  </p:cmAuthor>
  <p:cmAuthor id="4" name="Johnston, Russell (DESE)" initials="J(" lastIdx="10" clrIdx="3">
    <p:extLst>
      <p:ext uri="{19B8F6BF-5375-455C-9EA6-DF929625EA0E}">
        <p15:presenceInfo xmlns:p15="http://schemas.microsoft.com/office/powerpoint/2012/main" userId="S::russell.johnston@mass.gov::7c120461-dde6-4347-b09f-f9c0472c7017" providerId="AD"/>
      </p:ext>
    </p:extLst>
  </p:cmAuthor>
  <p:cmAuthor id="11" name="Tobey, Gregory (DESE)" initials="T(" lastIdx="8" clrIdx="10">
    <p:extLst>
      <p:ext uri="{19B8F6BF-5375-455C-9EA6-DF929625EA0E}">
        <p15:presenceInfo xmlns:p15="http://schemas.microsoft.com/office/powerpoint/2012/main" userId="S::gregory.tobey@mass.gov::12968eda-ee05-4bb6-837b-2d6d4faa13b6" providerId="AD"/>
      </p:ext>
    </p:extLst>
  </p:cmAuthor>
  <p:cmAuthor id="5" name="Viviani, Lauren (DESE)" initials="V(" lastIdx="4" clrIdx="4">
    <p:extLst>
      <p:ext uri="{19B8F6BF-5375-455C-9EA6-DF929625EA0E}">
        <p15:presenceInfo xmlns:p15="http://schemas.microsoft.com/office/powerpoint/2012/main" userId="S::lauren.m.viviani@mass.gov::a2788da4-dd76-4dfc-998f-31fcce3f4a22" providerId="AD"/>
      </p:ext>
    </p:extLst>
  </p:cmAuthor>
  <p:cmAuthor id="12" name="Neal, Holly-Anne (DESE)" initials="NHA(" lastIdx="4" clrIdx="11">
    <p:extLst>
      <p:ext uri="{19B8F6BF-5375-455C-9EA6-DF929625EA0E}">
        <p15:presenceInfo xmlns:p15="http://schemas.microsoft.com/office/powerpoint/2012/main" userId="S::Holly-Anne.Neal@mass.gov::5d7410a8-4dbb-4303-a91e-2d331ca3ffb9" providerId="AD"/>
      </p:ext>
    </p:extLst>
  </p:cmAuthor>
  <p:cmAuthor id="6" name="Valentine, Teri (DESE)" initials="V(" lastIdx="2" clrIdx="5">
    <p:extLst>
      <p:ext uri="{19B8F6BF-5375-455C-9EA6-DF929625EA0E}">
        <p15:presenceInfo xmlns:p15="http://schemas.microsoft.com/office/powerpoint/2012/main" userId="S::teri.w.valentine@mass.gov::03feb773-6935-44ed-b6af-bbadae3969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a:srgbClr val="015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16881-333C-4C07-A03F-B560FCA8D0F1}" v="3" dt="2022-04-28T13:20:07.713"/>
    <p1510:client id="{0C41ACDF-55C6-460F-A4E4-6736A86454A8}" v="20432" dt="2022-04-27T20:30:20.930"/>
    <p1510:client id="{19D84BAA-D592-1E41-5DB5-573DC64FF5FE}" v="2" dt="2022-04-27T20:38:54.118"/>
    <p1510:client id="{2F374377-DECF-D864-E277-A624BAC3CB1E}" v="3" dt="2022-04-27T18:23:07.427"/>
    <p1510:client id="{5CA3DBCB-0949-49E2-9A7C-24D2B81855EE}" v="6" dt="2022-04-28T13:19:24.374"/>
    <p1510:client id="{864157CE-5567-43A1-BF6C-404BCAB47644}" v="1" dt="2022-04-27T20:52:02.830"/>
    <p1510:client id="{9C9FF063-AB4D-2920-6573-F9878D77529B}" v="5" dt="2022-04-27T16:42:25.485"/>
    <p1510:client id="{9D738CF7-5809-9F03-668F-E17335C69B25}" v="176" dt="2022-04-27T17:22:29.013"/>
    <p1510:client id="{C6569040-5052-4E5C-91C4-9549091F7606}" vWet="4" dt="2022-04-15T20:36:04.327"/>
    <p1510:client id="{E4264CEF-9CA6-CFD3-3C6A-5784117E130C}" v="242" dt="2022-04-27T17:25:29.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32" y="57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0D624-DEDA-4170-8715-DBC6D5EF679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290B247-74DE-41AA-BF65-ACEA7C08E263}">
      <dgm:prSet phldrT="[Text]" custT="1"/>
      <dgm:spPr>
        <a:solidFill>
          <a:schemeClr val="accent1">
            <a:lumMod val="20000"/>
            <a:lumOff val="80000"/>
          </a:schemeClr>
        </a:solidFill>
      </dgm:spPr>
      <dgm:t>
        <a:bodyPr/>
        <a:lstStyle/>
        <a:p>
          <a:r>
            <a:rPr lang="en-US" sz="2000">
              <a:solidFill>
                <a:schemeClr val="tx2"/>
              </a:solidFill>
            </a:rPr>
            <a:t>In schools where the general education population is successful, all students are more likely to do well.</a:t>
          </a:r>
        </a:p>
      </dgm:t>
    </dgm:pt>
    <dgm:pt modelId="{76D49266-4D38-4E85-A778-98C3EAB8E770}" type="parTrans" cxnId="{67E654B2-6E8B-4518-AC06-3E3D8C12C43B}">
      <dgm:prSet/>
      <dgm:spPr/>
      <dgm:t>
        <a:bodyPr/>
        <a:lstStyle/>
        <a:p>
          <a:endParaRPr lang="en-US"/>
        </a:p>
      </dgm:t>
    </dgm:pt>
    <dgm:pt modelId="{0DD68849-1D71-4638-9552-DFF46DD0B495}" type="sibTrans" cxnId="{67E654B2-6E8B-4518-AC06-3E3D8C12C43B}">
      <dgm:prSet/>
      <dgm:spPr/>
      <dgm:t>
        <a:bodyPr/>
        <a:lstStyle/>
        <a:p>
          <a:endParaRPr lang="en-US"/>
        </a:p>
      </dgm:t>
    </dgm:pt>
    <dgm:pt modelId="{FA6DD707-3172-4215-82D8-088E3BF86170}">
      <dgm:prSet custT="1"/>
      <dgm:spPr>
        <a:solidFill>
          <a:schemeClr val="accent1">
            <a:lumMod val="20000"/>
            <a:lumOff val="80000"/>
          </a:schemeClr>
        </a:solidFill>
      </dgm:spPr>
      <dgm:t>
        <a:bodyPr/>
        <a:lstStyle/>
        <a:p>
          <a:r>
            <a:rPr lang="en-US" sz="2000">
              <a:solidFill>
                <a:schemeClr val="tx2"/>
              </a:solidFill>
            </a:rPr>
            <a:t>Unequal access to high-quality core instruction beginning in early childhood and early elementary may be one reason for a system to identify some children as in need of special education services and subsequently place them in separate classrooms.</a:t>
          </a:r>
        </a:p>
      </dgm:t>
    </dgm:pt>
    <dgm:pt modelId="{E1D6EC95-4BFA-4F72-BD12-DAF5CCE9985B}" type="parTrans" cxnId="{E3F3836A-6CE6-434E-A0E5-0AD91D221DA7}">
      <dgm:prSet/>
      <dgm:spPr/>
      <dgm:t>
        <a:bodyPr/>
        <a:lstStyle/>
        <a:p>
          <a:endParaRPr lang="en-US"/>
        </a:p>
      </dgm:t>
    </dgm:pt>
    <dgm:pt modelId="{A687BB19-4015-441B-8882-D0F4AFC24EEF}" type="sibTrans" cxnId="{E3F3836A-6CE6-434E-A0E5-0AD91D221DA7}">
      <dgm:prSet/>
      <dgm:spPr/>
      <dgm:t>
        <a:bodyPr/>
        <a:lstStyle/>
        <a:p>
          <a:endParaRPr lang="en-US"/>
        </a:p>
      </dgm:t>
    </dgm:pt>
    <dgm:pt modelId="{F0B6DCFA-1A3C-4A42-8DAC-874810CC12F1}">
      <dgm:prSet custT="1"/>
      <dgm:spPr>
        <a:solidFill>
          <a:schemeClr val="accent1">
            <a:lumMod val="20000"/>
            <a:lumOff val="80000"/>
          </a:schemeClr>
        </a:solidFill>
      </dgm:spPr>
      <dgm:t>
        <a:bodyPr/>
        <a:lstStyle/>
        <a:p>
          <a:r>
            <a:rPr lang="en-US" sz="2000">
              <a:solidFill>
                <a:schemeClr val="tx2"/>
              </a:solidFill>
            </a:rPr>
            <a:t>All students can benefit from evidence-based core instructional practices. </a:t>
          </a:r>
        </a:p>
      </dgm:t>
    </dgm:pt>
    <dgm:pt modelId="{AA5D2BFC-0238-4B8C-9A76-0AAC31B675A5}" type="parTrans" cxnId="{20683606-7CD9-4546-AB98-8BAB88DFB202}">
      <dgm:prSet/>
      <dgm:spPr/>
      <dgm:t>
        <a:bodyPr/>
        <a:lstStyle/>
        <a:p>
          <a:endParaRPr lang="en-US"/>
        </a:p>
      </dgm:t>
    </dgm:pt>
    <dgm:pt modelId="{43224C0E-1FE1-4F88-B0B2-F56D4B467FC6}" type="sibTrans" cxnId="{20683606-7CD9-4546-AB98-8BAB88DFB202}">
      <dgm:prSet/>
      <dgm:spPr/>
      <dgm:t>
        <a:bodyPr/>
        <a:lstStyle/>
        <a:p>
          <a:endParaRPr lang="en-US"/>
        </a:p>
      </dgm:t>
    </dgm:pt>
    <dgm:pt modelId="{909C8074-3336-419A-BCC1-344FCB695231}">
      <dgm:prSet custT="1"/>
      <dgm:spPr>
        <a:solidFill>
          <a:schemeClr val="accent1">
            <a:lumMod val="20000"/>
            <a:lumOff val="80000"/>
          </a:schemeClr>
        </a:solidFill>
      </dgm:spPr>
      <dgm:t>
        <a:bodyPr/>
        <a:lstStyle/>
        <a:p>
          <a:r>
            <a:rPr lang="en-US" sz="2000">
              <a:solidFill>
                <a:schemeClr val="tx2"/>
              </a:solidFill>
            </a:rPr>
            <a:t>The achievement of PreK-12 students with disabilities and that of their general education peers is tightly linked.</a:t>
          </a:r>
        </a:p>
      </dgm:t>
    </dgm:pt>
    <dgm:pt modelId="{285F49D4-3E20-4E11-87DA-48F4780BB02F}" type="parTrans" cxnId="{629DB8D5-3F4C-4223-B995-2621EF0F87FC}">
      <dgm:prSet/>
      <dgm:spPr/>
      <dgm:t>
        <a:bodyPr/>
        <a:lstStyle/>
        <a:p>
          <a:endParaRPr lang="en-US"/>
        </a:p>
      </dgm:t>
    </dgm:pt>
    <dgm:pt modelId="{C763855B-6C3B-4948-8D6E-01BF668AAD1B}" type="sibTrans" cxnId="{629DB8D5-3F4C-4223-B995-2621EF0F87FC}">
      <dgm:prSet/>
      <dgm:spPr/>
      <dgm:t>
        <a:bodyPr/>
        <a:lstStyle/>
        <a:p>
          <a:endParaRPr lang="en-US"/>
        </a:p>
      </dgm:t>
    </dgm:pt>
    <dgm:pt modelId="{71A419A8-F55E-497F-9789-2158CCC46BAA}" type="pres">
      <dgm:prSet presAssocID="{8B10D624-DEDA-4170-8715-DBC6D5EF679B}" presName="linear" presStyleCnt="0">
        <dgm:presLayoutVars>
          <dgm:dir/>
          <dgm:resizeHandles val="exact"/>
        </dgm:presLayoutVars>
      </dgm:prSet>
      <dgm:spPr/>
    </dgm:pt>
    <dgm:pt modelId="{3A7641FD-454F-4150-A471-BA3C3420089D}" type="pres">
      <dgm:prSet presAssocID="{4290B247-74DE-41AA-BF65-ACEA7C08E263}" presName="comp" presStyleCnt="0"/>
      <dgm:spPr/>
    </dgm:pt>
    <dgm:pt modelId="{D0A500D2-55D7-4D67-9F98-AB97BA6CD0F0}" type="pres">
      <dgm:prSet presAssocID="{4290B247-74DE-41AA-BF65-ACEA7C08E263}" presName="box" presStyleLbl="node1" presStyleIdx="0" presStyleCnt="4" custLinFactNeighborX="14" custLinFactNeighborY="-11421"/>
      <dgm:spPr/>
    </dgm:pt>
    <dgm:pt modelId="{BE74AE58-8FE8-467D-9B83-D22A7DAC9E12}" type="pres">
      <dgm:prSet presAssocID="{4290B247-74DE-41AA-BF65-ACEA7C08E263}" presName="img" presStyleLbl="fgImgPlace1" presStyleIdx="0" presStyleCnt="4" custScaleX="66834" custLinFactNeighborX="1217" custLinFactNeighborY="3669"/>
      <dgm:spPr>
        <a:noFill/>
        <a:ln w="38100">
          <a:solidFill>
            <a:schemeClr val="tx1">
              <a:lumMod val="40000"/>
              <a:lumOff val="60000"/>
            </a:schemeClr>
          </a:solidFill>
        </a:ln>
      </dgm:spPr>
      <dgm:extLst>
        <a:ext uri="{E40237B7-FDA0-4F09-8148-C483321AD2D9}">
          <dgm14:cNvPr xmlns:dgm14="http://schemas.microsoft.com/office/drawing/2010/diagram" id="0" name="" descr="Classroom with solid fill"/>
        </a:ext>
      </dgm:extLst>
    </dgm:pt>
    <dgm:pt modelId="{C564B3A7-D777-4823-9796-4E2E93B6DD06}" type="pres">
      <dgm:prSet presAssocID="{4290B247-74DE-41AA-BF65-ACEA7C08E263}" presName="text" presStyleLbl="node1" presStyleIdx="0" presStyleCnt="4">
        <dgm:presLayoutVars>
          <dgm:bulletEnabled val="1"/>
        </dgm:presLayoutVars>
      </dgm:prSet>
      <dgm:spPr/>
    </dgm:pt>
    <dgm:pt modelId="{4BE80F5F-70A4-4965-BD8E-51A6E88A18AF}" type="pres">
      <dgm:prSet presAssocID="{0DD68849-1D71-4638-9552-DFF46DD0B495}" presName="spacer" presStyleCnt="0"/>
      <dgm:spPr/>
    </dgm:pt>
    <dgm:pt modelId="{5535DAEA-3177-4900-92F6-61E486848B2A}" type="pres">
      <dgm:prSet presAssocID="{FA6DD707-3172-4215-82D8-088E3BF86170}" presName="comp" presStyleCnt="0"/>
      <dgm:spPr/>
    </dgm:pt>
    <dgm:pt modelId="{2BF8345C-8120-42A7-B7C0-66602ED26E31}" type="pres">
      <dgm:prSet presAssocID="{FA6DD707-3172-4215-82D8-088E3BF86170}" presName="box" presStyleLbl="node1" presStyleIdx="1" presStyleCnt="4" custLinFactNeighborX="14" custLinFactNeighborY="379"/>
      <dgm:spPr/>
    </dgm:pt>
    <dgm:pt modelId="{3A5C5E23-FEBA-4864-B7CF-CECB79FFD6B1}" type="pres">
      <dgm:prSet presAssocID="{FA6DD707-3172-4215-82D8-088E3BF86170}" presName="img" presStyleLbl="fgImgPlace1" presStyleIdx="1" presStyleCnt="4" custScaleX="66864" custScaleY="99954" custLinFactNeighborX="792" custLinFactNeighborY="112"/>
      <dgm:spPr>
        <a:noFill/>
        <a:ln w="38100">
          <a:solidFill>
            <a:schemeClr val="tx1">
              <a:lumMod val="40000"/>
              <a:lumOff val="60000"/>
            </a:schemeClr>
          </a:solidFill>
        </a:ln>
      </dgm:spPr>
    </dgm:pt>
    <dgm:pt modelId="{89A23278-6385-4025-8393-E23011CD1158}" type="pres">
      <dgm:prSet presAssocID="{FA6DD707-3172-4215-82D8-088E3BF86170}" presName="text" presStyleLbl="node1" presStyleIdx="1" presStyleCnt="4">
        <dgm:presLayoutVars>
          <dgm:bulletEnabled val="1"/>
        </dgm:presLayoutVars>
      </dgm:prSet>
      <dgm:spPr/>
    </dgm:pt>
    <dgm:pt modelId="{1F01B1DB-1BAD-44AC-99AE-371691C9CF1E}" type="pres">
      <dgm:prSet presAssocID="{A687BB19-4015-441B-8882-D0F4AFC24EEF}" presName="spacer" presStyleCnt="0"/>
      <dgm:spPr/>
    </dgm:pt>
    <dgm:pt modelId="{241E5A7F-4D4E-4DC5-8D39-380B95940E0A}" type="pres">
      <dgm:prSet presAssocID="{F0B6DCFA-1A3C-4A42-8DAC-874810CC12F1}" presName="comp" presStyleCnt="0"/>
      <dgm:spPr/>
    </dgm:pt>
    <dgm:pt modelId="{56141701-A303-4D8A-80C7-3177BA6697E7}" type="pres">
      <dgm:prSet presAssocID="{F0B6DCFA-1A3C-4A42-8DAC-874810CC12F1}" presName="box" presStyleLbl="node1" presStyleIdx="2" presStyleCnt="4"/>
      <dgm:spPr/>
    </dgm:pt>
    <dgm:pt modelId="{56A40422-EF1A-4E3C-B548-D5C19E14ED6B}" type="pres">
      <dgm:prSet presAssocID="{F0B6DCFA-1A3C-4A42-8DAC-874810CC12F1}" presName="img" presStyleLbl="fgImgPlace1" presStyleIdx="2" presStyleCnt="4" custScaleX="66864" custLinFactNeighborX="1217" custLinFactNeighborY="-209"/>
      <dgm:spPr>
        <a:noFill/>
        <a:ln w="38100">
          <a:solidFill>
            <a:schemeClr val="tx1">
              <a:lumMod val="40000"/>
              <a:lumOff val="60000"/>
            </a:schemeClr>
          </a:solidFill>
        </a:ln>
      </dgm:spPr>
    </dgm:pt>
    <dgm:pt modelId="{D7D27ADF-9891-47C9-83CF-A84F0CFBB936}" type="pres">
      <dgm:prSet presAssocID="{F0B6DCFA-1A3C-4A42-8DAC-874810CC12F1}" presName="text" presStyleLbl="node1" presStyleIdx="2" presStyleCnt="4">
        <dgm:presLayoutVars>
          <dgm:bulletEnabled val="1"/>
        </dgm:presLayoutVars>
      </dgm:prSet>
      <dgm:spPr/>
    </dgm:pt>
    <dgm:pt modelId="{A7258572-915B-435F-9C56-4BAD1DE5EE1C}" type="pres">
      <dgm:prSet presAssocID="{43224C0E-1FE1-4F88-B0B2-F56D4B467FC6}" presName="spacer" presStyleCnt="0"/>
      <dgm:spPr/>
    </dgm:pt>
    <dgm:pt modelId="{F227E635-0E03-47A1-A3EA-A5F31339080C}" type="pres">
      <dgm:prSet presAssocID="{909C8074-3336-419A-BCC1-344FCB695231}" presName="comp" presStyleCnt="0"/>
      <dgm:spPr/>
    </dgm:pt>
    <dgm:pt modelId="{BF785163-E59F-47C5-AAF3-DE9473042AD8}" type="pres">
      <dgm:prSet presAssocID="{909C8074-3336-419A-BCC1-344FCB695231}" presName="box" presStyleLbl="node1" presStyleIdx="3" presStyleCnt="4"/>
      <dgm:spPr/>
    </dgm:pt>
    <dgm:pt modelId="{494D54B9-8BF1-412C-9787-52C47D68C26B}" type="pres">
      <dgm:prSet presAssocID="{909C8074-3336-419A-BCC1-344FCB695231}" presName="img" presStyleLbl="fgImgPlace1" presStyleIdx="3" presStyleCnt="4" custScaleX="66864" custLinFactNeighborX="792" custLinFactNeighborY="1564"/>
      <dgm:spPr>
        <a:noFill/>
        <a:ln w="38100">
          <a:solidFill>
            <a:schemeClr val="tx1">
              <a:lumMod val="40000"/>
              <a:lumOff val="60000"/>
            </a:schemeClr>
          </a:solidFill>
        </a:ln>
      </dgm:spPr>
    </dgm:pt>
    <dgm:pt modelId="{E7E477BB-1A2E-4088-84E8-52ABE923A2B4}" type="pres">
      <dgm:prSet presAssocID="{909C8074-3336-419A-BCC1-344FCB695231}" presName="text" presStyleLbl="node1" presStyleIdx="3" presStyleCnt="4">
        <dgm:presLayoutVars>
          <dgm:bulletEnabled val="1"/>
        </dgm:presLayoutVars>
      </dgm:prSet>
      <dgm:spPr/>
    </dgm:pt>
  </dgm:ptLst>
  <dgm:cxnLst>
    <dgm:cxn modelId="{20683606-7CD9-4546-AB98-8BAB88DFB202}" srcId="{8B10D624-DEDA-4170-8715-DBC6D5EF679B}" destId="{F0B6DCFA-1A3C-4A42-8DAC-874810CC12F1}" srcOrd="2" destOrd="0" parTransId="{AA5D2BFC-0238-4B8C-9A76-0AAC31B675A5}" sibTransId="{43224C0E-1FE1-4F88-B0B2-F56D4B467FC6}"/>
    <dgm:cxn modelId="{2ED5FF2E-552D-4C05-85EC-FBAE0BF79BA0}" type="presOf" srcId="{FA6DD707-3172-4215-82D8-088E3BF86170}" destId="{2BF8345C-8120-42A7-B7C0-66602ED26E31}" srcOrd="0" destOrd="0" presId="urn:microsoft.com/office/officeart/2005/8/layout/vList4"/>
    <dgm:cxn modelId="{0DC1A738-F581-4B51-A6AB-9D45933A4E0B}" type="presOf" srcId="{8B10D624-DEDA-4170-8715-DBC6D5EF679B}" destId="{71A419A8-F55E-497F-9789-2158CCC46BAA}" srcOrd="0" destOrd="0" presId="urn:microsoft.com/office/officeart/2005/8/layout/vList4"/>
    <dgm:cxn modelId="{E3F3836A-6CE6-434E-A0E5-0AD91D221DA7}" srcId="{8B10D624-DEDA-4170-8715-DBC6D5EF679B}" destId="{FA6DD707-3172-4215-82D8-088E3BF86170}" srcOrd="1" destOrd="0" parTransId="{E1D6EC95-4BFA-4F72-BD12-DAF5CCE9985B}" sibTransId="{A687BB19-4015-441B-8882-D0F4AFC24EEF}"/>
    <dgm:cxn modelId="{4F5BB9AE-35B8-4914-A68A-99E0EB6A462F}" type="presOf" srcId="{909C8074-3336-419A-BCC1-344FCB695231}" destId="{BF785163-E59F-47C5-AAF3-DE9473042AD8}" srcOrd="0" destOrd="0" presId="urn:microsoft.com/office/officeart/2005/8/layout/vList4"/>
    <dgm:cxn modelId="{DDD016AF-703C-4856-98C7-A97B5E7B9E92}" type="presOf" srcId="{4290B247-74DE-41AA-BF65-ACEA7C08E263}" destId="{D0A500D2-55D7-4D67-9F98-AB97BA6CD0F0}" srcOrd="0" destOrd="0" presId="urn:microsoft.com/office/officeart/2005/8/layout/vList4"/>
    <dgm:cxn modelId="{D6EC7EB1-1385-4B1B-9B4E-F1364AB998B4}" type="presOf" srcId="{F0B6DCFA-1A3C-4A42-8DAC-874810CC12F1}" destId="{56141701-A303-4D8A-80C7-3177BA6697E7}" srcOrd="0" destOrd="0" presId="urn:microsoft.com/office/officeart/2005/8/layout/vList4"/>
    <dgm:cxn modelId="{67E654B2-6E8B-4518-AC06-3E3D8C12C43B}" srcId="{8B10D624-DEDA-4170-8715-DBC6D5EF679B}" destId="{4290B247-74DE-41AA-BF65-ACEA7C08E263}" srcOrd="0" destOrd="0" parTransId="{76D49266-4D38-4E85-A778-98C3EAB8E770}" sibTransId="{0DD68849-1D71-4638-9552-DFF46DD0B495}"/>
    <dgm:cxn modelId="{FA099ECF-0270-4860-916C-58D6E0C5F7DF}" type="presOf" srcId="{F0B6DCFA-1A3C-4A42-8DAC-874810CC12F1}" destId="{D7D27ADF-9891-47C9-83CF-A84F0CFBB936}" srcOrd="1" destOrd="0" presId="urn:microsoft.com/office/officeart/2005/8/layout/vList4"/>
    <dgm:cxn modelId="{92F7DDD0-3E17-457E-ACCC-8598E7E36B15}" type="presOf" srcId="{FA6DD707-3172-4215-82D8-088E3BF86170}" destId="{89A23278-6385-4025-8393-E23011CD1158}" srcOrd="1" destOrd="0" presId="urn:microsoft.com/office/officeart/2005/8/layout/vList4"/>
    <dgm:cxn modelId="{629DB8D5-3F4C-4223-B995-2621EF0F87FC}" srcId="{8B10D624-DEDA-4170-8715-DBC6D5EF679B}" destId="{909C8074-3336-419A-BCC1-344FCB695231}" srcOrd="3" destOrd="0" parTransId="{285F49D4-3E20-4E11-87DA-48F4780BB02F}" sibTransId="{C763855B-6C3B-4948-8D6E-01BF668AAD1B}"/>
    <dgm:cxn modelId="{848B57D9-CB74-463E-9EE3-994BE7C31A4C}" type="presOf" srcId="{4290B247-74DE-41AA-BF65-ACEA7C08E263}" destId="{C564B3A7-D777-4823-9796-4E2E93B6DD06}" srcOrd="1" destOrd="0" presId="urn:microsoft.com/office/officeart/2005/8/layout/vList4"/>
    <dgm:cxn modelId="{DE999FE0-055B-4001-94C9-E38DA3C90B3C}" type="presOf" srcId="{909C8074-3336-419A-BCC1-344FCB695231}" destId="{E7E477BB-1A2E-4088-84E8-52ABE923A2B4}" srcOrd="1" destOrd="0" presId="urn:microsoft.com/office/officeart/2005/8/layout/vList4"/>
    <dgm:cxn modelId="{906262E3-305B-46D3-B8C3-EDFAD137DD13}" type="presParOf" srcId="{71A419A8-F55E-497F-9789-2158CCC46BAA}" destId="{3A7641FD-454F-4150-A471-BA3C3420089D}" srcOrd="0" destOrd="0" presId="urn:microsoft.com/office/officeart/2005/8/layout/vList4"/>
    <dgm:cxn modelId="{6FA6F10E-16A0-4F4A-9CD0-A5B7B445BFA7}" type="presParOf" srcId="{3A7641FD-454F-4150-A471-BA3C3420089D}" destId="{D0A500D2-55D7-4D67-9F98-AB97BA6CD0F0}" srcOrd="0" destOrd="0" presId="urn:microsoft.com/office/officeart/2005/8/layout/vList4"/>
    <dgm:cxn modelId="{673D10D3-BEF0-43DD-8D83-A2C663273489}" type="presParOf" srcId="{3A7641FD-454F-4150-A471-BA3C3420089D}" destId="{BE74AE58-8FE8-467D-9B83-D22A7DAC9E12}" srcOrd="1" destOrd="0" presId="urn:microsoft.com/office/officeart/2005/8/layout/vList4"/>
    <dgm:cxn modelId="{824C26EE-F3DC-4335-8326-2F1B4DE92876}" type="presParOf" srcId="{3A7641FD-454F-4150-A471-BA3C3420089D}" destId="{C564B3A7-D777-4823-9796-4E2E93B6DD06}" srcOrd="2" destOrd="0" presId="urn:microsoft.com/office/officeart/2005/8/layout/vList4"/>
    <dgm:cxn modelId="{807B280E-59DE-4684-91D5-F4DC59F232F6}" type="presParOf" srcId="{71A419A8-F55E-497F-9789-2158CCC46BAA}" destId="{4BE80F5F-70A4-4965-BD8E-51A6E88A18AF}" srcOrd="1" destOrd="0" presId="urn:microsoft.com/office/officeart/2005/8/layout/vList4"/>
    <dgm:cxn modelId="{E3EEEFA9-E271-4770-ABC8-7CCD2BBABC8B}" type="presParOf" srcId="{71A419A8-F55E-497F-9789-2158CCC46BAA}" destId="{5535DAEA-3177-4900-92F6-61E486848B2A}" srcOrd="2" destOrd="0" presId="urn:microsoft.com/office/officeart/2005/8/layout/vList4"/>
    <dgm:cxn modelId="{99BA1F52-B75A-4A64-A358-97C8D7FF2059}" type="presParOf" srcId="{5535DAEA-3177-4900-92F6-61E486848B2A}" destId="{2BF8345C-8120-42A7-B7C0-66602ED26E31}" srcOrd="0" destOrd="0" presId="urn:microsoft.com/office/officeart/2005/8/layout/vList4"/>
    <dgm:cxn modelId="{1C515178-0C8C-492E-B012-1ACF0B9118DF}" type="presParOf" srcId="{5535DAEA-3177-4900-92F6-61E486848B2A}" destId="{3A5C5E23-FEBA-4864-B7CF-CECB79FFD6B1}" srcOrd="1" destOrd="0" presId="urn:microsoft.com/office/officeart/2005/8/layout/vList4"/>
    <dgm:cxn modelId="{ED0BB179-F5C8-456A-8AFF-3B1C5B71B730}" type="presParOf" srcId="{5535DAEA-3177-4900-92F6-61E486848B2A}" destId="{89A23278-6385-4025-8393-E23011CD1158}" srcOrd="2" destOrd="0" presId="urn:microsoft.com/office/officeart/2005/8/layout/vList4"/>
    <dgm:cxn modelId="{D705F854-DF79-44FA-AA52-D349CEE97E5D}" type="presParOf" srcId="{71A419A8-F55E-497F-9789-2158CCC46BAA}" destId="{1F01B1DB-1BAD-44AC-99AE-371691C9CF1E}" srcOrd="3" destOrd="0" presId="urn:microsoft.com/office/officeart/2005/8/layout/vList4"/>
    <dgm:cxn modelId="{BBDD1453-14EE-4FDC-91D8-E800FB7FCC8A}" type="presParOf" srcId="{71A419A8-F55E-497F-9789-2158CCC46BAA}" destId="{241E5A7F-4D4E-4DC5-8D39-380B95940E0A}" srcOrd="4" destOrd="0" presId="urn:microsoft.com/office/officeart/2005/8/layout/vList4"/>
    <dgm:cxn modelId="{3609E65C-8A0A-425F-87F4-CB4775EA29BA}" type="presParOf" srcId="{241E5A7F-4D4E-4DC5-8D39-380B95940E0A}" destId="{56141701-A303-4D8A-80C7-3177BA6697E7}" srcOrd="0" destOrd="0" presId="urn:microsoft.com/office/officeart/2005/8/layout/vList4"/>
    <dgm:cxn modelId="{114D8398-2A2E-4DDD-A9C0-59115BBA50D2}" type="presParOf" srcId="{241E5A7F-4D4E-4DC5-8D39-380B95940E0A}" destId="{56A40422-EF1A-4E3C-B548-D5C19E14ED6B}" srcOrd="1" destOrd="0" presId="urn:microsoft.com/office/officeart/2005/8/layout/vList4"/>
    <dgm:cxn modelId="{A4EB5FF0-2901-40A5-95C7-8BC843A9ABA9}" type="presParOf" srcId="{241E5A7F-4D4E-4DC5-8D39-380B95940E0A}" destId="{D7D27ADF-9891-47C9-83CF-A84F0CFBB936}" srcOrd="2" destOrd="0" presId="urn:microsoft.com/office/officeart/2005/8/layout/vList4"/>
    <dgm:cxn modelId="{2082A6EF-9700-41EC-BB51-B9584C330D9C}" type="presParOf" srcId="{71A419A8-F55E-497F-9789-2158CCC46BAA}" destId="{A7258572-915B-435F-9C56-4BAD1DE5EE1C}" srcOrd="5" destOrd="0" presId="urn:microsoft.com/office/officeart/2005/8/layout/vList4"/>
    <dgm:cxn modelId="{FF9049C1-0DDE-42FF-9F77-DE04D82B6B1B}" type="presParOf" srcId="{71A419A8-F55E-497F-9789-2158CCC46BAA}" destId="{F227E635-0E03-47A1-A3EA-A5F31339080C}" srcOrd="6" destOrd="0" presId="urn:microsoft.com/office/officeart/2005/8/layout/vList4"/>
    <dgm:cxn modelId="{2939B06C-C9CA-4882-8D7F-DBC2A04C119B}" type="presParOf" srcId="{F227E635-0E03-47A1-A3EA-A5F31339080C}" destId="{BF785163-E59F-47C5-AAF3-DE9473042AD8}" srcOrd="0" destOrd="0" presId="urn:microsoft.com/office/officeart/2005/8/layout/vList4"/>
    <dgm:cxn modelId="{B4434162-FCC4-4097-82F6-5A1AB09F92EC}" type="presParOf" srcId="{F227E635-0E03-47A1-A3EA-A5F31339080C}" destId="{494D54B9-8BF1-412C-9787-52C47D68C26B}" srcOrd="1" destOrd="0" presId="urn:microsoft.com/office/officeart/2005/8/layout/vList4"/>
    <dgm:cxn modelId="{FF21DE6A-7A69-4E5C-9F28-BC0CAFF28BF6}" type="presParOf" srcId="{F227E635-0E03-47A1-A3EA-A5F31339080C}" destId="{E7E477BB-1A2E-4088-84E8-52ABE923A2B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DCCCE-96E0-4485-A8F8-E37ADBE1DFB8}"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3257578C-D64D-4E71-A121-EF7EC1FB95B4}">
      <dgm:prSet phldrT="[Text]"/>
      <dgm:spPr/>
      <dgm:t>
        <a:bodyPr/>
        <a:lstStyle/>
        <a:p>
          <a:pPr>
            <a:buAutoNum type="arabicPeriod"/>
          </a:pPr>
          <a:r>
            <a:rPr lang="en-US">
              <a:latin typeface="Segoe UI"/>
              <a:cs typeface="Segoe UI"/>
            </a:rPr>
            <a:t>1. Data-based Decision Making</a:t>
          </a:r>
          <a:endParaRPr lang="en-US"/>
        </a:p>
      </dgm:t>
    </dgm:pt>
    <dgm:pt modelId="{197B3F8E-44CB-4ACF-AE93-E5F649456743}" type="parTrans" cxnId="{59BD0FEC-A4C6-4241-9BFC-E6704FDFD84F}">
      <dgm:prSet/>
      <dgm:spPr/>
      <dgm:t>
        <a:bodyPr/>
        <a:lstStyle/>
        <a:p>
          <a:endParaRPr lang="en-US"/>
        </a:p>
      </dgm:t>
    </dgm:pt>
    <dgm:pt modelId="{B3BD20E5-CCA4-42FA-8E0A-3D3CD37EE5BE}" type="sibTrans" cxnId="{59BD0FEC-A4C6-4241-9BFC-E6704FDFD84F}">
      <dgm:prSet/>
      <dgm:spPr/>
      <dgm:t>
        <a:bodyPr/>
        <a:lstStyle/>
        <a:p>
          <a:endParaRPr lang="en-US"/>
        </a:p>
      </dgm:t>
    </dgm:pt>
    <dgm:pt modelId="{D9F599C8-8BC3-4FDE-B3DB-ED34F2AF706E}">
      <dgm:prSet/>
      <dgm:spPr/>
      <dgm:t>
        <a:bodyPr/>
        <a:lstStyle/>
        <a:p>
          <a:r>
            <a:rPr lang="en-US">
              <a:latin typeface="Segoe UI"/>
              <a:cs typeface="Segoe UI"/>
            </a:rPr>
            <a:t>2. Cultural Responsiveness</a:t>
          </a:r>
        </a:p>
      </dgm:t>
    </dgm:pt>
    <dgm:pt modelId="{DF608E7F-018A-4BE3-8E13-8FA072435C9A}" type="parTrans" cxnId="{DF4DB4D5-2526-42D6-B600-02EE6BD224A7}">
      <dgm:prSet/>
      <dgm:spPr/>
      <dgm:t>
        <a:bodyPr/>
        <a:lstStyle/>
        <a:p>
          <a:endParaRPr lang="en-US"/>
        </a:p>
      </dgm:t>
    </dgm:pt>
    <dgm:pt modelId="{19BBD45E-A632-49E7-9EF4-CF1C7AA34182}" type="sibTrans" cxnId="{DF4DB4D5-2526-42D6-B600-02EE6BD224A7}">
      <dgm:prSet/>
      <dgm:spPr/>
      <dgm:t>
        <a:bodyPr/>
        <a:lstStyle/>
        <a:p>
          <a:endParaRPr lang="en-US"/>
        </a:p>
      </dgm:t>
    </dgm:pt>
    <dgm:pt modelId="{55D9FF4D-FC98-4C14-9745-DBB226791EE5}">
      <dgm:prSet/>
      <dgm:spPr/>
      <dgm:t>
        <a:bodyPr/>
        <a:lstStyle/>
        <a:p>
          <a:r>
            <a:rPr lang="en-US">
              <a:latin typeface="Segoe UI"/>
              <a:cs typeface="Segoe UI"/>
            </a:rPr>
            <a:t>3. Core Instructional Program</a:t>
          </a:r>
        </a:p>
      </dgm:t>
    </dgm:pt>
    <dgm:pt modelId="{00E51FA5-3DF0-41FE-831C-D0A9D6CA7E8A}" type="parTrans" cxnId="{741FD576-5729-45FA-828F-488BFFC71ADE}">
      <dgm:prSet/>
      <dgm:spPr/>
      <dgm:t>
        <a:bodyPr/>
        <a:lstStyle/>
        <a:p>
          <a:endParaRPr lang="en-US"/>
        </a:p>
      </dgm:t>
    </dgm:pt>
    <dgm:pt modelId="{8937BEC8-B2E0-42FD-8EDE-FD2B3C6648B1}" type="sibTrans" cxnId="{741FD576-5729-45FA-828F-488BFFC71ADE}">
      <dgm:prSet/>
      <dgm:spPr/>
      <dgm:t>
        <a:bodyPr/>
        <a:lstStyle/>
        <a:p>
          <a:endParaRPr lang="en-US"/>
        </a:p>
      </dgm:t>
    </dgm:pt>
    <dgm:pt modelId="{58033FF3-0FE5-4073-A862-AD2C7877E227}">
      <dgm:prSet/>
      <dgm:spPr/>
      <dgm:t>
        <a:bodyPr/>
        <a:lstStyle/>
        <a:p>
          <a:r>
            <a:rPr lang="en-US">
              <a:latin typeface="Segoe UI"/>
              <a:cs typeface="Segoe UI"/>
            </a:rPr>
            <a:t>4. Ongoing assessment - Universal Screening and Progress Monitoring</a:t>
          </a:r>
        </a:p>
      </dgm:t>
    </dgm:pt>
    <dgm:pt modelId="{710F439B-5104-4F36-A51A-3451009C5D26}" type="parTrans" cxnId="{9640628C-251B-45D8-A73A-66DC52004489}">
      <dgm:prSet/>
      <dgm:spPr/>
      <dgm:t>
        <a:bodyPr/>
        <a:lstStyle/>
        <a:p>
          <a:endParaRPr lang="en-US"/>
        </a:p>
      </dgm:t>
    </dgm:pt>
    <dgm:pt modelId="{8BAA7EEE-63B8-4C9A-A240-00429C9090A0}" type="sibTrans" cxnId="{9640628C-251B-45D8-A73A-66DC52004489}">
      <dgm:prSet/>
      <dgm:spPr/>
      <dgm:t>
        <a:bodyPr/>
        <a:lstStyle/>
        <a:p>
          <a:endParaRPr lang="en-US"/>
        </a:p>
      </dgm:t>
    </dgm:pt>
    <dgm:pt modelId="{85BC69D4-DFF9-4CB2-97D5-568DCB5B46B4}">
      <dgm:prSet/>
      <dgm:spPr/>
      <dgm:t>
        <a:bodyPr/>
        <a:lstStyle/>
        <a:p>
          <a:r>
            <a:rPr lang="en-US">
              <a:latin typeface="Segoe UI"/>
              <a:cs typeface="Segoe UI"/>
            </a:rPr>
            <a:t>5. Evidenced-Based Instructional and Positive Behavioral Interventions and Supports</a:t>
          </a:r>
        </a:p>
      </dgm:t>
    </dgm:pt>
    <dgm:pt modelId="{1216509F-503E-4DE3-BEAC-C0A8B924BDEB}" type="parTrans" cxnId="{2D62E6B1-E224-441C-923F-3C2BC342A8E5}">
      <dgm:prSet/>
      <dgm:spPr/>
      <dgm:t>
        <a:bodyPr/>
        <a:lstStyle/>
        <a:p>
          <a:endParaRPr lang="en-US"/>
        </a:p>
      </dgm:t>
    </dgm:pt>
    <dgm:pt modelId="{273AF612-9E70-43D3-98D4-04D9C4AD95C9}" type="sibTrans" cxnId="{2D62E6B1-E224-441C-923F-3C2BC342A8E5}">
      <dgm:prSet/>
      <dgm:spPr/>
      <dgm:t>
        <a:bodyPr/>
        <a:lstStyle/>
        <a:p>
          <a:endParaRPr lang="en-US"/>
        </a:p>
      </dgm:t>
    </dgm:pt>
    <dgm:pt modelId="{AE8D2DF9-93D8-4DED-A951-C4142243CC9C}">
      <dgm:prSet/>
      <dgm:spPr/>
      <dgm:t>
        <a:bodyPr/>
        <a:lstStyle/>
        <a:p>
          <a:r>
            <a:rPr lang="en-US">
              <a:latin typeface="Segoe UI"/>
              <a:cs typeface="Segoe UI"/>
            </a:rPr>
            <a:t>6. District/School Leadership that Facilitates Improvement</a:t>
          </a:r>
        </a:p>
      </dgm:t>
    </dgm:pt>
    <dgm:pt modelId="{5F742ADC-85E5-496B-941E-2FDBE912EEE0}" type="parTrans" cxnId="{BDC724CE-113F-4761-92AD-E80664E31CE4}">
      <dgm:prSet/>
      <dgm:spPr/>
      <dgm:t>
        <a:bodyPr/>
        <a:lstStyle/>
        <a:p>
          <a:endParaRPr lang="en-US"/>
        </a:p>
      </dgm:t>
    </dgm:pt>
    <dgm:pt modelId="{64544F7F-0028-44F4-A3EB-47335E07DF66}" type="sibTrans" cxnId="{BDC724CE-113F-4761-92AD-E80664E31CE4}">
      <dgm:prSet/>
      <dgm:spPr/>
      <dgm:t>
        <a:bodyPr/>
        <a:lstStyle/>
        <a:p>
          <a:endParaRPr lang="en-US"/>
        </a:p>
      </dgm:t>
    </dgm:pt>
    <dgm:pt modelId="{0235BE82-1002-40C9-8ECD-A5FF20A8072D}">
      <dgm:prSet/>
      <dgm:spPr/>
      <dgm:t>
        <a:bodyPr/>
        <a:lstStyle/>
        <a:p>
          <a:r>
            <a:rPr lang="en-US">
              <a:latin typeface="Segoe UI"/>
              <a:cs typeface="Segoe UI"/>
            </a:rPr>
            <a:t>7. Parent/Family Engagement throughout the Educational Process and System</a:t>
          </a:r>
        </a:p>
      </dgm:t>
    </dgm:pt>
    <dgm:pt modelId="{86C2B55C-828E-4037-B026-8BCE69866053}" type="parTrans" cxnId="{C11FB43B-C7FB-4DBA-B778-07097914EE38}">
      <dgm:prSet/>
      <dgm:spPr/>
      <dgm:t>
        <a:bodyPr/>
        <a:lstStyle/>
        <a:p>
          <a:endParaRPr lang="en-US"/>
        </a:p>
      </dgm:t>
    </dgm:pt>
    <dgm:pt modelId="{534522A3-5457-4CC9-BCA3-A34704B2B960}" type="sibTrans" cxnId="{C11FB43B-C7FB-4DBA-B778-07097914EE38}">
      <dgm:prSet/>
      <dgm:spPr/>
      <dgm:t>
        <a:bodyPr/>
        <a:lstStyle/>
        <a:p>
          <a:endParaRPr lang="en-US"/>
        </a:p>
      </dgm:t>
    </dgm:pt>
    <dgm:pt modelId="{2B2ECA09-F442-4A73-8889-8388996BDF08}" type="pres">
      <dgm:prSet presAssocID="{635DCCCE-96E0-4485-A8F8-E37ADBE1DFB8}" presName="linear" presStyleCnt="0">
        <dgm:presLayoutVars>
          <dgm:dir/>
          <dgm:animLvl val="lvl"/>
          <dgm:resizeHandles val="exact"/>
        </dgm:presLayoutVars>
      </dgm:prSet>
      <dgm:spPr/>
    </dgm:pt>
    <dgm:pt modelId="{0BCA3C34-854C-4371-8E9A-5BD929B52F84}" type="pres">
      <dgm:prSet presAssocID="{3257578C-D64D-4E71-A121-EF7EC1FB95B4}" presName="parentLin" presStyleCnt="0"/>
      <dgm:spPr/>
    </dgm:pt>
    <dgm:pt modelId="{966030EA-35E9-490B-A125-ED818AB36302}" type="pres">
      <dgm:prSet presAssocID="{3257578C-D64D-4E71-A121-EF7EC1FB95B4}" presName="parentLeftMargin" presStyleLbl="node1" presStyleIdx="0" presStyleCnt="7"/>
      <dgm:spPr/>
    </dgm:pt>
    <dgm:pt modelId="{66545395-9BC4-4F3E-BE78-93A7A913FB8A}" type="pres">
      <dgm:prSet presAssocID="{3257578C-D64D-4E71-A121-EF7EC1FB95B4}" presName="parentText" presStyleLbl="node1" presStyleIdx="0" presStyleCnt="7">
        <dgm:presLayoutVars>
          <dgm:chMax val="0"/>
          <dgm:bulletEnabled val="1"/>
        </dgm:presLayoutVars>
      </dgm:prSet>
      <dgm:spPr/>
    </dgm:pt>
    <dgm:pt modelId="{E7A04616-793A-4A23-8FB6-00E42785955A}" type="pres">
      <dgm:prSet presAssocID="{3257578C-D64D-4E71-A121-EF7EC1FB95B4}" presName="negativeSpace" presStyleCnt="0"/>
      <dgm:spPr/>
    </dgm:pt>
    <dgm:pt modelId="{28062647-185A-4888-8B9E-CE4FBA3FB448}" type="pres">
      <dgm:prSet presAssocID="{3257578C-D64D-4E71-A121-EF7EC1FB95B4}" presName="childText" presStyleLbl="conFgAcc1" presStyleIdx="0" presStyleCnt="7">
        <dgm:presLayoutVars>
          <dgm:bulletEnabled val="1"/>
        </dgm:presLayoutVars>
      </dgm:prSet>
      <dgm:spPr/>
    </dgm:pt>
    <dgm:pt modelId="{C017E502-4159-4DD5-98C7-21C777196E26}" type="pres">
      <dgm:prSet presAssocID="{B3BD20E5-CCA4-42FA-8E0A-3D3CD37EE5BE}" presName="spaceBetweenRectangles" presStyleCnt="0"/>
      <dgm:spPr/>
    </dgm:pt>
    <dgm:pt modelId="{BC9B70E2-0D06-4221-ADA9-C03A82D68AC8}" type="pres">
      <dgm:prSet presAssocID="{D9F599C8-8BC3-4FDE-B3DB-ED34F2AF706E}" presName="parentLin" presStyleCnt="0"/>
      <dgm:spPr/>
    </dgm:pt>
    <dgm:pt modelId="{6F2C2287-F418-4804-BF23-4D2B6DB238CD}" type="pres">
      <dgm:prSet presAssocID="{D9F599C8-8BC3-4FDE-B3DB-ED34F2AF706E}" presName="parentLeftMargin" presStyleLbl="node1" presStyleIdx="0" presStyleCnt="7"/>
      <dgm:spPr/>
    </dgm:pt>
    <dgm:pt modelId="{F6D7007D-B90A-4892-8839-712AFAFCFDFB}" type="pres">
      <dgm:prSet presAssocID="{D9F599C8-8BC3-4FDE-B3DB-ED34F2AF706E}" presName="parentText" presStyleLbl="node1" presStyleIdx="1" presStyleCnt="7">
        <dgm:presLayoutVars>
          <dgm:chMax val="0"/>
          <dgm:bulletEnabled val="1"/>
        </dgm:presLayoutVars>
      </dgm:prSet>
      <dgm:spPr/>
    </dgm:pt>
    <dgm:pt modelId="{5F7290EE-2951-4CB3-B6D6-8027E696A83E}" type="pres">
      <dgm:prSet presAssocID="{D9F599C8-8BC3-4FDE-B3DB-ED34F2AF706E}" presName="negativeSpace" presStyleCnt="0"/>
      <dgm:spPr/>
    </dgm:pt>
    <dgm:pt modelId="{71423A35-D19B-41D4-B6B1-32F3A9D117CF}" type="pres">
      <dgm:prSet presAssocID="{D9F599C8-8BC3-4FDE-B3DB-ED34F2AF706E}" presName="childText" presStyleLbl="conFgAcc1" presStyleIdx="1" presStyleCnt="7">
        <dgm:presLayoutVars>
          <dgm:bulletEnabled val="1"/>
        </dgm:presLayoutVars>
      </dgm:prSet>
      <dgm:spPr/>
    </dgm:pt>
    <dgm:pt modelId="{38A38A9E-CFB1-40F3-ABC0-785384B0C93C}" type="pres">
      <dgm:prSet presAssocID="{19BBD45E-A632-49E7-9EF4-CF1C7AA34182}" presName="spaceBetweenRectangles" presStyleCnt="0"/>
      <dgm:spPr/>
    </dgm:pt>
    <dgm:pt modelId="{A399AFC0-5EC3-4568-B676-42A9F024D646}" type="pres">
      <dgm:prSet presAssocID="{55D9FF4D-FC98-4C14-9745-DBB226791EE5}" presName="parentLin" presStyleCnt="0"/>
      <dgm:spPr/>
    </dgm:pt>
    <dgm:pt modelId="{990E9B44-0FCA-41CA-98E8-C14AE16EDAF2}" type="pres">
      <dgm:prSet presAssocID="{55D9FF4D-FC98-4C14-9745-DBB226791EE5}" presName="parentLeftMargin" presStyleLbl="node1" presStyleIdx="1" presStyleCnt="7"/>
      <dgm:spPr/>
    </dgm:pt>
    <dgm:pt modelId="{428A846D-50DD-45F0-A837-60E4D3A5D7F8}" type="pres">
      <dgm:prSet presAssocID="{55D9FF4D-FC98-4C14-9745-DBB226791EE5}" presName="parentText" presStyleLbl="node1" presStyleIdx="2" presStyleCnt="7">
        <dgm:presLayoutVars>
          <dgm:chMax val="0"/>
          <dgm:bulletEnabled val="1"/>
        </dgm:presLayoutVars>
      </dgm:prSet>
      <dgm:spPr/>
    </dgm:pt>
    <dgm:pt modelId="{5D664CE2-C6F9-406D-B4C6-C7366E5D1377}" type="pres">
      <dgm:prSet presAssocID="{55D9FF4D-FC98-4C14-9745-DBB226791EE5}" presName="negativeSpace" presStyleCnt="0"/>
      <dgm:spPr/>
    </dgm:pt>
    <dgm:pt modelId="{7F62754C-7D37-406E-993C-7B3C65226EA0}" type="pres">
      <dgm:prSet presAssocID="{55D9FF4D-FC98-4C14-9745-DBB226791EE5}" presName="childText" presStyleLbl="conFgAcc1" presStyleIdx="2" presStyleCnt="7">
        <dgm:presLayoutVars>
          <dgm:bulletEnabled val="1"/>
        </dgm:presLayoutVars>
      </dgm:prSet>
      <dgm:spPr/>
    </dgm:pt>
    <dgm:pt modelId="{7D2AD560-E15D-44F7-BF4B-0F1AA5E0E47D}" type="pres">
      <dgm:prSet presAssocID="{8937BEC8-B2E0-42FD-8EDE-FD2B3C6648B1}" presName="spaceBetweenRectangles" presStyleCnt="0"/>
      <dgm:spPr/>
    </dgm:pt>
    <dgm:pt modelId="{3FBDFC6F-8FF4-4D87-8BB9-CDEF7A4FCA94}" type="pres">
      <dgm:prSet presAssocID="{58033FF3-0FE5-4073-A862-AD2C7877E227}" presName="parentLin" presStyleCnt="0"/>
      <dgm:spPr/>
    </dgm:pt>
    <dgm:pt modelId="{2632CCC8-1299-491A-8742-BE467C5F0EA3}" type="pres">
      <dgm:prSet presAssocID="{58033FF3-0FE5-4073-A862-AD2C7877E227}" presName="parentLeftMargin" presStyleLbl="node1" presStyleIdx="2" presStyleCnt="7"/>
      <dgm:spPr/>
    </dgm:pt>
    <dgm:pt modelId="{4666E192-01F8-4F45-BAC3-9EF7C5839197}" type="pres">
      <dgm:prSet presAssocID="{58033FF3-0FE5-4073-A862-AD2C7877E227}" presName="parentText" presStyleLbl="node1" presStyleIdx="3" presStyleCnt="7">
        <dgm:presLayoutVars>
          <dgm:chMax val="0"/>
          <dgm:bulletEnabled val="1"/>
        </dgm:presLayoutVars>
      </dgm:prSet>
      <dgm:spPr/>
    </dgm:pt>
    <dgm:pt modelId="{BD841068-3783-46B2-A5DF-9221B6C6965A}" type="pres">
      <dgm:prSet presAssocID="{58033FF3-0FE5-4073-A862-AD2C7877E227}" presName="negativeSpace" presStyleCnt="0"/>
      <dgm:spPr/>
    </dgm:pt>
    <dgm:pt modelId="{706B1826-3103-4894-A71E-60E6A3E3720A}" type="pres">
      <dgm:prSet presAssocID="{58033FF3-0FE5-4073-A862-AD2C7877E227}" presName="childText" presStyleLbl="conFgAcc1" presStyleIdx="3" presStyleCnt="7">
        <dgm:presLayoutVars>
          <dgm:bulletEnabled val="1"/>
        </dgm:presLayoutVars>
      </dgm:prSet>
      <dgm:spPr/>
    </dgm:pt>
    <dgm:pt modelId="{CDE18D2F-B44A-4D50-93AF-7BEB713414A4}" type="pres">
      <dgm:prSet presAssocID="{8BAA7EEE-63B8-4C9A-A240-00429C9090A0}" presName="spaceBetweenRectangles" presStyleCnt="0"/>
      <dgm:spPr/>
    </dgm:pt>
    <dgm:pt modelId="{2172C9C6-56D6-4E89-8D1F-EED7BB3C2AA7}" type="pres">
      <dgm:prSet presAssocID="{85BC69D4-DFF9-4CB2-97D5-568DCB5B46B4}" presName="parentLin" presStyleCnt="0"/>
      <dgm:spPr/>
    </dgm:pt>
    <dgm:pt modelId="{D9E69370-E5EC-41AD-9621-C08DB29D65BB}" type="pres">
      <dgm:prSet presAssocID="{85BC69D4-DFF9-4CB2-97D5-568DCB5B46B4}" presName="parentLeftMargin" presStyleLbl="node1" presStyleIdx="3" presStyleCnt="7"/>
      <dgm:spPr/>
    </dgm:pt>
    <dgm:pt modelId="{669F2FD1-C4BF-47E7-BBFD-4A435FDD620D}" type="pres">
      <dgm:prSet presAssocID="{85BC69D4-DFF9-4CB2-97D5-568DCB5B46B4}" presName="parentText" presStyleLbl="node1" presStyleIdx="4" presStyleCnt="7">
        <dgm:presLayoutVars>
          <dgm:chMax val="0"/>
          <dgm:bulletEnabled val="1"/>
        </dgm:presLayoutVars>
      </dgm:prSet>
      <dgm:spPr/>
    </dgm:pt>
    <dgm:pt modelId="{CF189596-119F-43BF-B50E-4ED720E33867}" type="pres">
      <dgm:prSet presAssocID="{85BC69D4-DFF9-4CB2-97D5-568DCB5B46B4}" presName="negativeSpace" presStyleCnt="0"/>
      <dgm:spPr/>
    </dgm:pt>
    <dgm:pt modelId="{76DB7077-BD98-4A1F-AA66-778603022598}" type="pres">
      <dgm:prSet presAssocID="{85BC69D4-DFF9-4CB2-97D5-568DCB5B46B4}" presName="childText" presStyleLbl="conFgAcc1" presStyleIdx="4" presStyleCnt="7">
        <dgm:presLayoutVars>
          <dgm:bulletEnabled val="1"/>
        </dgm:presLayoutVars>
      </dgm:prSet>
      <dgm:spPr/>
    </dgm:pt>
    <dgm:pt modelId="{73C495D1-7EE4-40D6-BF9C-DB7CA7E4403C}" type="pres">
      <dgm:prSet presAssocID="{273AF612-9E70-43D3-98D4-04D9C4AD95C9}" presName="spaceBetweenRectangles" presStyleCnt="0"/>
      <dgm:spPr/>
    </dgm:pt>
    <dgm:pt modelId="{95DFA463-118D-43B5-9954-49024923CA5D}" type="pres">
      <dgm:prSet presAssocID="{AE8D2DF9-93D8-4DED-A951-C4142243CC9C}" presName="parentLin" presStyleCnt="0"/>
      <dgm:spPr/>
    </dgm:pt>
    <dgm:pt modelId="{C556EBC1-2BF4-42D3-BDAF-8650D67C97E6}" type="pres">
      <dgm:prSet presAssocID="{AE8D2DF9-93D8-4DED-A951-C4142243CC9C}" presName="parentLeftMargin" presStyleLbl="node1" presStyleIdx="4" presStyleCnt="7"/>
      <dgm:spPr/>
    </dgm:pt>
    <dgm:pt modelId="{66894676-1456-47A1-9F6F-B31D09E86679}" type="pres">
      <dgm:prSet presAssocID="{AE8D2DF9-93D8-4DED-A951-C4142243CC9C}" presName="parentText" presStyleLbl="node1" presStyleIdx="5" presStyleCnt="7">
        <dgm:presLayoutVars>
          <dgm:chMax val="0"/>
          <dgm:bulletEnabled val="1"/>
        </dgm:presLayoutVars>
      </dgm:prSet>
      <dgm:spPr/>
    </dgm:pt>
    <dgm:pt modelId="{1B9A5B4B-47D6-4ADF-A55F-FF68FE9D066F}" type="pres">
      <dgm:prSet presAssocID="{AE8D2DF9-93D8-4DED-A951-C4142243CC9C}" presName="negativeSpace" presStyleCnt="0"/>
      <dgm:spPr/>
    </dgm:pt>
    <dgm:pt modelId="{2F5BA1C1-DBC9-4854-A5D4-02D44D6CE918}" type="pres">
      <dgm:prSet presAssocID="{AE8D2DF9-93D8-4DED-A951-C4142243CC9C}" presName="childText" presStyleLbl="conFgAcc1" presStyleIdx="5" presStyleCnt="7">
        <dgm:presLayoutVars>
          <dgm:bulletEnabled val="1"/>
        </dgm:presLayoutVars>
      </dgm:prSet>
      <dgm:spPr/>
    </dgm:pt>
    <dgm:pt modelId="{8921D9EC-E339-485D-8235-1E8233A4EA81}" type="pres">
      <dgm:prSet presAssocID="{64544F7F-0028-44F4-A3EB-47335E07DF66}" presName="spaceBetweenRectangles" presStyleCnt="0"/>
      <dgm:spPr/>
    </dgm:pt>
    <dgm:pt modelId="{C6EFAFE2-4176-4916-9A34-F99ECDD533B5}" type="pres">
      <dgm:prSet presAssocID="{0235BE82-1002-40C9-8ECD-A5FF20A8072D}" presName="parentLin" presStyleCnt="0"/>
      <dgm:spPr/>
    </dgm:pt>
    <dgm:pt modelId="{096EB591-4CD4-4592-9E5E-746B6C3662F6}" type="pres">
      <dgm:prSet presAssocID="{0235BE82-1002-40C9-8ECD-A5FF20A8072D}" presName="parentLeftMargin" presStyleLbl="node1" presStyleIdx="5" presStyleCnt="7"/>
      <dgm:spPr/>
    </dgm:pt>
    <dgm:pt modelId="{33D92CD8-C791-4EE1-BBEA-F960450F53F5}" type="pres">
      <dgm:prSet presAssocID="{0235BE82-1002-40C9-8ECD-A5FF20A8072D}" presName="parentText" presStyleLbl="node1" presStyleIdx="6" presStyleCnt="7">
        <dgm:presLayoutVars>
          <dgm:chMax val="0"/>
          <dgm:bulletEnabled val="1"/>
        </dgm:presLayoutVars>
      </dgm:prSet>
      <dgm:spPr/>
    </dgm:pt>
    <dgm:pt modelId="{556D8CBE-D36D-43A4-A59F-2BF992F42526}" type="pres">
      <dgm:prSet presAssocID="{0235BE82-1002-40C9-8ECD-A5FF20A8072D}" presName="negativeSpace" presStyleCnt="0"/>
      <dgm:spPr/>
    </dgm:pt>
    <dgm:pt modelId="{70779DC5-DFBE-464B-9BCE-94BC25EC6A72}" type="pres">
      <dgm:prSet presAssocID="{0235BE82-1002-40C9-8ECD-A5FF20A8072D}" presName="childText" presStyleLbl="conFgAcc1" presStyleIdx="6" presStyleCnt="7">
        <dgm:presLayoutVars>
          <dgm:bulletEnabled val="1"/>
        </dgm:presLayoutVars>
      </dgm:prSet>
      <dgm:spPr/>
    </dgm:pt>
  </dgm:ptLst>
  <dgm:cxnLst>
    <dgm:cxn modelId="{2DD63F01-33EC-4E55-AF1C-DE59FE2221F0}" type="presOf" srcId="{3257578C-D64D-4E71-A121-EF7EC1FB95B4}" destId="{66545395-9BC4-4F3E-BE78-93A7A913FB8A}" srcOrd="1" destOrd="0" presId="urn:microsoft.com/office/officeart/2005/8/layout/list1"/>
    <dgm:cxn modelId="{4F50FA06-DED1-4CA5-9247-79C689EA28CE}" type="presOf" srcId="{D9F599C8-8BC3-4FDE-B3DB-ED34F2AF706E}" destId="{F6D7007D-B90A-4892-8839-712AFAFCFDFB}" srcOrd="1" destOrd="0" presId="urn:microsoft.com/office/officeart/2005/8/layout/list1"/>
    <dgm:cxn modelId="{21BB6D08-49DB-4B50-BC5F-42AC5B385454}" type="presOf" srcId="{0235BE82-1002-40C9-8ECD-A5FF20A8072D}" destId="{33D92CD8-C791-4EE1-BBEA-F960450F53F5}" srcOrd="1" destOrd="0" presId="urn:microsoft.com/office/officeart/2005/8/layout/list1"/>
    <dgm:cxn modelId="{DDD36721-BB11-481B-98AF-5EF3D78526C2}" type="presOf" srcId="{58033FF3-0FE5-4073-A862-AD2C7877E227}" destId="{2632CCC8-1299-491A-8742-BE467C5F0EA3}" srcOrd="0" destOrd="0" presId="urn:microsoft.com/office/officeart/2005/8/layout/list1"/>
    <dgm:cxn modelId="{E779382A-F252-4ED4-BC03-1CDCFAD32B6F}" type="presOf" srcId="{AE8D2DF9-93D8-4DED-A951-C4142243CC9C}" destId="{66894676-1456-47A1-9F6F-B31D09E86679}" srcOrd="1" destOrd="0" presId="urn:microsoft.com/office/officeart/2005/8/layout/list1"/>
    <dgm:cxn modelId="{10600F2D-E879-4CD0-A51F-129C6C08F6C5}" type="presOf" srcId="{AE8D2DF9-93D8-4DED-A951-C4142243CC9C}" destId="{C556EBC1-2BF4-42D3-BDAF-8650D67C97E6}" srcOrd="0" destOrd="0" presId="urn:microsoft.com/office/officeart/2005/8/layout/list1"/>
    <dgm:cxn modelId="{C11FB43B-C7FB-4DBA-B778-07097914EE38}" srcId="{635DCCCE-96E0-4485-A8F8-E37ADBE1DFB8}" destId="{0235BE82-1002-40C9-8ECD-A5FF20A8072D}" srcOrd="6" destOrd="0" parTransId="{86C2B55C-828E-4037-B026-8BCE69866053}" sibTransId="{534522A3-5457-4CC9-BCA3-A34704B2B960}"/>
    <dgm:cxn modelId="{0FDC8665-282A-4431-A87A-4DCCBD163867}" type="presOf" srcId="{85BC69D4-DFF9-4CB2-97D5-568DCB5B46B4}" destId="{D9E69370-E5EC-41AD-9621-C08DB29D65BB}" srcOrd="0" destOrd="0" presId="urn:microsoft.com/office/officeart/2005/8/layout/list1"/>
    <dgm:cxn modelId="{174A0B4D-2E61-427D-8348-9F05E3B742B9}" type="presOf" srcId="{D9F599C8-8BC3-4FDE-B3DB-ED34F2AF706E}" destId="{6F2C2287-F418-4804-BF23-4D2B6DB238CD}" srcOrd="0" destOrd="0" presId="urn:microsoft.com/office/officeart/2005/8/layout/list1"/>
    <dgm:cxn modelId="{741FD576-5729-45FA-828F-488BFFC71ADE}" srcId="{635DCCCE-96E0-4485-A8F8-E37ADBE1DFB8}" destId="{55D9FF4D-FC98-4C14-9745-DBB226791EE5}" srcOrd="2" destOrd="0" parTransId="{00E51FA5-3DF0-41FE-831C-D0A9D6CA7E8A}" sibTransId="{8937BEC8-B2E0-42FD-8EDE-FD2B3C6648B1}"/>
    <dgm:cxn modelId="{87F83459-E45B-4E34-825F-B54FAAE8FC25}" type="presOf" srcId="{55D9FF4D-FC98-4C14-9745-DBB226791EE5}" destId="{428A846D-50DD-45F0-A837-60E4D3A5D7F8}" srcOrd="1" destOrd="0" presId="urn:microsoft.com/office/officeart/2005/8/layout/list1"/>
    <dgm:cxn modelId="{9640628C-251B-45D8-A73A-66DC52004489}" srcId="{635DCCCE-96E0-4485-A8F8-E37ADBE1DFB8}" destId="{58033FF3-0FE5-4073-A862-AD2C7877E227}" srcOrd="3" destOrd="0" parTransId="{710F439B-5104-4F36-A51A-3451009C5D26}" sibTransId="{8BAA7EEE-63B8-4C9A-A240-00429C9090A0}"/>
    <dgm:cxn modelId="{062E6694-495A-49B1-9795-2242489A8E96}" type="presOf" srcId="{635DCCCE-96E0-4485-A8F8-E37ADBE1DFB8}" destId="{2B2ECA09-F442-4A73-8889-8388996BDF08}" srcOrd="0" destOrd="0" presId="urn:microsoft.com/office/officeart/2005/8/layout/list1"/>
    <dgm:cxn modelId="{90DE6B9F-0778-4A0E-84BB-74193A1F1454}" type="presOf" srcId="{3257578C-D64D-4E71-A121-EF7EC1FB95B4}" destId="{966030EA-35E9-490B-A125-ED818AB36302}" srcOrd="0" destOrd="0" presId="urn:microsoft.com/office/officeart/2005/8/layout/list1"/>
    <dgm:cxn modelId="{2D62E6B1-E224-441C-923F-3C2BC342A8E5}" srcId="{635DCCCE-96E0-4485-A8F8-E37ADBE1DFB8}" destId="{85BC69D4-DFF9-4CB2-97D5-568DCB5B46B4}" srcOrd="4" destOrd="0" parTransId="{1216509F-503E-4DE3-BEAC-C0A8B924BDEB}" sibTransId="{273AF612-9E70-43D3-98D4-04D9C4AD95C9}"/>
    <dgm:cxn modelId="{BDC724CE-113F-4761-92AD-E80664E31CE4}" srcId="{635DCCCE-96E0-4485-A8F8-E37ADBE1DFB8}" destId="{AE8D2DF9-93D8-4DED-A951-C4142243CC9C}" srcOrd="5" destOrd="0" parTransId="{5F742ADC-85E5-496B-941E-2FDBE912EEE0}" sibTransId="{64544F7F-0028-44F4-A3EB-47335E07DF66}"/>
    <dgm:cxn modelId="{DF4DB4D5-2526-42D6-B600-02EE6BD224A7}" srcId="{635DCCCE-96E0-4485-A8F8-E37ADBE1DFB8}" destId="{D9F599C8-8BC3-4FDE-B3DB-ED34F2AF706E}" srcOrd="1" destOrd="0" parTransId="{DF608E7F-018A-4BE3-8E13-8FA072435C9A}" sibTransId="{19BBD45E-A632-49E7-9EF4-CF1C7AA34182}"/>
    <dgm:cxn modelId="{316822E4-732D-40E2-9E3E-274AB4F51BF0}" type="presOf" srcId="{85BC69D4-DFF9-4CB2-97D5-568DCB5B46B4}" destId="{669F2FD1-C4BF-47E7-BBFD-4A435FDD620D}" srcOrd="1" destOrd="0" presId="urn:microsoft.com/office/officeart/2005/8/layout/list1"/>
    <dgm:cxn modelId="{721F57E4-E830-4EE2-A30D-76A44DCA8249}" type="presOf" srcId="{0235BE82-1002-40C9-8ECD-A5FF20A8072D}" destId="{096EB591-4CD4-4592-9E5E-746B6C3662F6}" srcOrd="0" destOrd="0" presId="urn:microsoft.com/office/officeart/2005/8/layout/list1"/>
    <dgm:cxn modelId="{A6DCF2E7-E5E1-4780-894F-3FDDC15A96A5}" type="presOf" srcId="{58033FF3-0FE5-4073-A862-AD2C7877E227}" destId="{4666E192-01F8-4F45-BAC3-9EF7C5839197}" srcOrd="1" destOrd="0" presId="urn:microsoft.com/office/officeart/2005/8/layout/list1"/>
    <dgm:cxn modelId="{59BD0FEC-A4C6-4241-9BFC-E6704FDFD84F}" srcId="{635DCCCE-96E0-4485-A8F8-E37ADBE1DFB8}" destId="{3257578C-D64D-4E71-A121-EF7EC1FB95B4}" srcOrd="0" destOrd="0" parTransId="{197B3F8E-44CB-4ACF-AE93-E5F649456743}" sibTransId="{B3BD20E5-CCA4-42FA-8E0A-3D3CD37EE5BE}"/>
    <dgm:cxn modelId="{6F06F4ED-CA08-4827-9D54-4284C26E4D83}" type="presOf" srcId="{55D9FF4D-FC98-4C14-9745-DBB226791EE5}" destId="{990E9B44-0FCA-41CA-98E8-C14AE16EDAF2}" srcOrd="0" destOrd="0" presId="urn:microsoft.com/office/officeart/2005/8/layout/list1"/>
    <dgm:cxn modelId="{975EA5A1-6309-46F8-ACD5-B6B1D7E29D0D}" type="presParOf" srcId="{2B2ECA09-F442-4A73-8889-8388996BDF08}" destId="{0BCA3C34-854C-4371-8E9A-5BD929B52F84}" srcOrd="0" destOrd="0" presId="urn:microsoft.com/office/officeart/2005/8/layout/list1"/>
    <dgm:cxn modelId="{DE81B5A7-31F7-44B0-9448-6473D626E80F}" type="presParOf" srcId="{0BCA3C34-854C-4371-8E9A-5BD929B52F84}" destId="{966030EA-35E9-490B-A125-ED818AB36302}" srcOrd="0" destOrd="0" presId="urn:microsoft.com/office/officeart/2005/8/layout/list1"/>
    <dgm:cxn modelId="{0EECC4DD-BCAE-426F-BD8F-1E80C751F3DF}" type="presParOf" srcId="{0BCA3C34-854C-4371-8E9A-5BD929B52F84}" destId="{66545395-9BC4-4F3E-BE78-93A7A913FB8A}" srcOrd="1" destOrd="0" presId="urn:microsoft.com/office/officeart/2005/8/layout/list1"/>
    <dgm:cxn modelId="{5DD98B84-7B60-4473-BCDF-670280718A3A}" type="presParOf" srcId="{2B2ECA09-F442-4A73-8889-8388996BDF08}" destId="{E7A04616-793A-4A23-8FB6-00E42785955A}" srcOrd="1" destOrd="0" presId="urn:microsoft.com/office/officeart/2005/8/layout/list1"/>
    <dgm:cxn modelId="{D1A9E051-BAA1-424C-BF33-BA69DC48C106}" type="presParOf" srcId="{2B2ECA09-F442-4A73-8889-8388996BDF08}" destId="{28062647-185A-4888-8B9E-CE4FBA3FB448}" srcOrd="2" destOrd="0" presId="urn:microsoft.com/office/officeart/2005/8/layout/list1"/>
    <dgm:cxn modelId="{6E43C4E4-6CB6-41CC-8478-053C880791DD}" type="presParOf" srcId="{2B2ECA09-F442-4A73-8889-8388996BDF08}" destId="{C017E502-4159-4DD5-98C7-21C777196E26}" srcOrd="3" destOrd="0" presId="urn:microsoft.com/office/officeart/2005/8/layout/list1"/>
    <dgm:cxn modelId="{7A9BA729-0697-463B-9365-7615FED8438C}" type="presParOf" srcId="{2B2ECA09-F442-4A73-8889-8388996BDF08}" destId="{BC9B70E2-0D06-4221-ADA9-C03A82D68AC8}" srcOrd="4" destOrd="0" presId="urn:microsoft.com/office/officeart/2005/8/layout/list1"/>
    <dgm:cxn modelId="{6E5F486D-7F9D-4D8F-A12E-333B53B45C26}" type="presParOf" srcId="{BC9B70E2-0D06-4221-ADA9-C03A82D68AC8}" destId="{6F2C2287-F418-4804-BF23-4D2B6DB238CD}" srcOrd="0" destOrd="0" presId="urn:microsoft.com/office/officeart/2005/8/layout/list1"/>
    <dgm:cxn modelId="{B7CB2504-FEE3-4183-953F-3E10FC8C6F72}" type="presParOf" srcId="{BC9B70E2-0D06-4221-ADA9-C03A82D68AC8}" destId="{F6D7007D-B90A-4892-8839-712AFAFCFDFB}" srcOrd="1" destOrd="0" presId="urn:microsoft.com/office/officeart/2005/8/layout/list1"/>
    <dgm:cxn modelId="{669A0722-0FC8-46CC-B7FE-9DF097827C41}" type="presParOf" srcId="{2B2ECA09-F442-4A73-8889-8388996BDF08}" destId="{5F7290EE-2951-4CB3-B6D6-8027E696A83E}" srcOrd="5" destOrd="0" presId="urn:microsoft.com/office/officeart/2005/8/layout/list1"/>
    <dgm:cxn modelId="{4E579F22-D4A6-4317-896A-11BB72C7863F}" type="presParOf" srcId="{2B2ECA09-F442-4A73-8889-8388996BDF08}" destId="{71423A35-D19B-41D4-B6B1-32F3A9D117CF}" srcOrd="6" destOrd="0" presId="urn:microsoft.com/office/officeart/2005/8/layout/list1"/>
    <dgm:cxn modelId="{216A3D48-00DA-4469-A1CA-4F9179F936AE}" type="presParOf" srcId="{2B2ECA09-F442-4A73-8889-8388996BDF08}" destId="{38A38A9E-CFB1-40F3-ABC0-785384B0C93C}" srcOrd="7" destOrd="0" presId="urn:microsoft.com/office/officeart/2005/8/layout/list1"/>
    <dgm:cxn modelId="{4672DC86-E3C8-4343-95EC-8633AFC13502}" type="presParOf" srcId="{2B2ECA09-F442-4A73-8889-8388996BDF08}" destId="{A399AFC0-5EC3-4568-B676-42A9F024D646}" srcOrd="8" destOrd="0" presId="urn:microsoft.com/office/officeart/2005/8/layout/list1"/>
    <dgm:cxn modelId="{DD8A0CE2-4986-43D2-B657-9BB10C02929D}" type="presParOf" srcId="{A399AFC0-5EC3-4568-B676-42A9F024D646}" destId="{990E9B44-0FCA-41CA-98E8-C14AE16EDAF2}" srcOrd="0" destOrd="0" presId="urn:microsoft.com/office/officeart/2005/8/layout/list1"/>
    <dgm:cxn modelId="{72D7EF18-0F4D-4F49-8515-099640AB6254}" type="presParOf" srcId="{A399AFC0-5EC3-4568-B676-42A9F024D646}" destId="{428A846D-50DD-45F0-A837-60E4D3A5D7F8}" srcOrd="1" destOrd="0" presId="urn:microsoft.com/office/officeart/2005/8/layout/list1"/>
    <dgm:cxn modelId="{62A79BE8-ECB7-4BD9-A816-3D600C250CC5}" type="presParOf" srcId="{2B2ECA09-F442-4A73-8889-8388996BDF08}" destId="{5D664CE2-C6F9-406D-B4C6-C7366E5D1377}" srcOrd="9" destOrd="0" presId="urn:microsoft.com/office/officeart/2005/8/layout/list1"/>
    <dgm:cxn modelId="{CC661D3F-30D2-4D6A-B72C-76215D578F15}" type="presParOf" srcId="{2B2ECA09-F442-4A73-8889-8388996BDF08}" destId="{7F62754C-7D37-406E-993C-7B3C65226EA0}" srcOrd="10" destOrd="0" presId="urn:microsoft.com/office/officeart/2005/8/layout/list1"/>
    <dgm:cxn modelId="{0B7D7968-442B-465D-9ED5-EAC6D0BE80DC}" type="presParOf" srcId="{2B2ECA09-F442-4A73-8889-8388996BDF08}" destId="{7D2AD560-E15D-44F7-BF4B-0F1AA5E0E47D}" srcOrd="11" destOrd="0" presId="urn:microsoft.com/office/officeart/2005/8/layout/list1"/>
    <dgm:cxn modelId="{14559E46-0BAC-4400-89EF-4857BF2C6929}" type="presParOf" srcId="{2B2ECA09-F442-4A73-8889-8388996BDF08}" destId="{3FBDFC6F-8FF4-4D87-8BB9-CDEF7A4FCA94}" srcOrd="12" destOrd="0" presId="urn:microsoft.com/office/officeart/2005/8/layout/list1"/>
    <dgm:cxn modelId="{65BC887E-96E7-4FA6-A59F-AC3A51824B6B}" type="presParOf" srcId="{3FBDFC6F-8FF4-4D87-8BB9-CDEF7A4FCA94}" destId="{2632CCC8-1299-491A-8742-BE467C5F0EA3}" srcOrd="0" destOrd="0" presId="urn:microsoft.com/office/officeart/2005/8/layout/list1"/>
    <dgm:cxn modelId="{0907BF63-E18D-4566-BAF4-9370C96C6AEF}" type="presParOf" srcId="{3FBDFC6F-8FF4-4D87-8BB9-CDEF7A4FCA94}" destId="{4666E192-01F8-4F45-BAC3-9EF7C5839197}" srcOrd="1" destOrd="0" presId="urn:microsoft.com/office/officeart/2005/8/layout/list1"/>
    <dgm:cxn modelId="{B430B659-7479-4AB6-9598-961F6D1265D5}" type="presParOf" srcId="{2B2ECA09-F442-4A73-8889-8388996BDF08}" destId="{BD841068-3783-46B2-A5DF-9221B6C6965A}" srcOrd="13" destOrd="0" presId="urn:microsoft.com/office/officeart/2005/8/layout/list1"/>
    <dgm:cxn modelId="{D75FF570-8BE3-4C79-80A9-02D0A9797F34}" type="presParOf" srcId="{2B2ECA09-F442-4A73-8889-8388996BDF08}" destId="{706B1826-3103-4894-A71E-60E6A3E3720A}" srcOrd="14" destOrd="0" presId="urn:microsoft.com/office/officeart/2005/8/layout/list1"/>
    <dgm:cxn modelId="{C798E162-8016-4DDE-82AC-FD83C9448BA8}" type="presParOf" srcId="{2B2ECA09-F442-4A73-8889-8388996BDF08}" destId="{CDE18D2F-B44A-4D50-93AF-7BEB713414A4}" srcOrd="15" destOrd="0" presId="urn:microsoft.com/office/officeart/2005/8/layout/list1"/>
    <dgm:cxn modelId="{A479CC66-F32E-46B7-9A52-794B5D75246F}" type="presParOf" srcId="{2B2ECA09-F442-4A73-8889-8388996BDF08}" destId="{2172C9C6-56D6-4E89-8D1F-EED7BB3C2AA7}" srcOrd="16" destOrd="0" presId="urn:microsoft.com/office/officeart/2005/8/layout/list1"/>
    <dgm:cxn modelId="{7F8C3DAA-5124-4EC6-AE0B-0DCFC3CA7270}" type="presParOf" srcId="{2172C9C6-56D6-4E89-8D1F-EED7BB3C2AA7}" destId="{D9E69370-E5EC-41AD-9621-C08DB29D65BB}" srcOrd="0" destOrd="0" presId="urn:microsoft.com/office/officeart/2005/8/layout/list1"/>
    <dgm:cxn modelId="{06125DDA-5FCB-4767-A27F-5AD734552971}" type="presParOf" srcId="{2172C9C6-56D6-4E89-8D1F-EED7BB3C2AA7}" destId="{669F2FD1-C4BF-47E7-BBFD-4A435FDD620D}" srcOrd="1" destOrd="0" presId="urn:microsoft.com/office/officeart/2005/8/layout/list1"/>
    <dgm:cxn modelId="{EF1EF702-26BD-4FF9-ABB2-AB7355CC58DA}" type="presParOf" srcId="{2B2ECA09-F442-4A73-8889-8388996BDF08}" destId="{CF189596-119F-43BF-B50E-4ED720E33867}" srcOrd="17" destOrd="0" presId="urn:microsoft.com/office/officeart/2005/8/layout/list1"/>
    <dgm:cxn modelId="{8A8AC7FD-0DB7-416F-9D6D-E825E2720692}" type="presParOf" srcId="{2B2ECA09-F442-4A73-8889-8388996BDF08}" destId="{76DB7077-BD98-4A1F-AA66-778603022598}" srcOrd="18" destOrd="0" presId="urn:microsoft.com/office/officeart/2005/8/layout/list1"/>
    <dgm:cxn modelId="{3CCDFC24-EA6A-402A-9E44-6A9630A496AB}" type="presParOf" srcId="{2B2ECA09-F442-4A73-8889-8388996BDF08}" destId="{73C495D1-7EE4-40D6-BF9C-DB7CA7E4403C}" srcOrd="19" destOrd="0" presId="urn:microsoft.com/office/officeart/2005/8/layout/list1"/>
    <dgm:cxn modelId="{5D4F8981-6D12-49CD-8C81-D7DB70A46C00}" type="presParOf" srcId="{2B2ECA09-F442-4A73-8889-8388996BDF08}" destId="{95DFA463-118D-43B5-9954-49024923CA5D}" srcOrd="20" destOrd="0" presId="urn:microsoft.com/office/officeart/2005/8/layout/list1"/>
    <dgm:cxn modelId="{BB0728EE-29B7-40FA-9458-893C8EF84265}" type="presParOf" srcId="{95DFA463-118D-43B5-9954-49024923CA5D}" destId="{C556EBC1-2BF4-42D3-BDAF-8650D67C97E6}" srcOrd="0" destOrd="0" presId="urn:microsoft.com/office/officeart/2005/8/layout/list1"/>
    <dgm:cxn modelId="{967C1DA9-46B6-416E-9D65-885A7A2C2137}" type="presParOf" srcId="{95DFA463-118D-43B5-9954-49024923CA5D}" destId="{66894676-1456-47A1-9F6F-B31D09E86679}" srcOrd="1" destOrd="0" presId="urn:microsoft.com/office/officeart/2005/8/layout/list1"/>
    <dgm:cxn modelId="{D4734EFF-C58F-4F70-92C5-35AD07A0A6E0}" type="presParOf" srcId="{2B2ECA09-F442-4A73-8889-8388996BDF08}" destId="{1B9A5B4B-47D6-4ADF-A55F-FF68FE9D066F}" srcOrd="21" destOrd="0" presId="urn:microsoft.com/office/officeart/2005/8/layout/list1"/>
    <dgm:cxn modelId="{0C0DF71E-8157-47AC-B05E-63B63D1D74C0}" type="presParOf" srcId="{2B2ECA09-F442-4A73-8889-8388996BDF08}" destId="{2F5BA1C1-DBC9-4854-A5D4-02D44D6CE918}" srcOrd="22" destOrd="0" presId="urn:microsoft.com/office/officeart/2005/8/layout/list1"/>
    <dgm:cxn modelId="{DBA84E77-88CB-4203-B228-95E2155AA2A6}" type="presParOf" srcId="{2B2ECA09-F442-4A73-8889-8388996BDF08}" destId="{8921D9EC-E339-485D-8235-1E8233A4EA81}" srcOrd="23" destOrd="0" presId="urn:microsoft.com/office/officeart/2005/8/layout/list1"/>
    <dgm:cxn modelId="{46711872-69BC-4BF0-AB9D-7B00786C0DE6}" type="presParOf" srcId="{2B2ECA09-F442-4A73-8889-8388996BDF08}" destId="{C6EFAFE2-4176-4916-9A34-F99ECDD533B5}" srcOrd="24" destOrd="0" presId="urn:microsoft.com/office/officeart/2005/8/layout/list1"/>
    <dgm:cxn modelId="{8C90987B-9588-4F47-A799-149601309AC3}" type="presParOf" srcId="{C6EFAFE2-4176-4916-9A34-F99ECDD533B5}" destId="{096EB591-4CD4-4592-9E5E-746B6C3662F6}" srcOrd="0" destOrd="0" presId="urn:microsoft.com/office/officeart/2005/8/layout/list1"/>
    <dgm:cxn modelId="{D801D400-33E6-4ADA-89F6-BF9AB3A4B5B5}" type="presParOf" srcId="{C6EFAFE2-4176-4916-9A34-F99ECDD533B5}" destId="{33D92CD8-C791-4EE1-BBEA-F960450F53F5}" srcOrd="1" destOrd="0" presId="urn:microsoft.com/office/officeart/2005/8/layout/list1"/>
    <dgm:cxn modelId="{F63BC738-1497-4778-8A6C-AD8FEC500264}" type="presParOf" srcId="{2B2ECA09-F442-4A73-8889-8388996BDF08}" destId="{556D8CBE-D36D-43A4-A59F-2BF992F42526}" srcOrd="25" destOrd="0" presId="urn:microsoft.com/office/officeart/2005/8/layout/list1"/>
    <dgm:cxn modelId="{AAAE579B-74E8-4DC6-8673-AB663EF6426C}" type="presParOf" srcId="{2B2ECA09-F442-4A73-8889-8388996BDF08}" destId="{70779DC5-DFBE-464B-9BCE-94BC25EC6A72}"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8CDED3-C00E-4238-A0C0-66DCB3C7A557}"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US"/>
        </a:p>
      </dgm:t>
    </dgm:pt>
    <dgm:pt modelId="{F80D659D-88DA-4AD4-801B-3CDE97E78762}">
      <dgm:prSet phldrT="[Text]"/>
      <dgm:spPr/>
      <dgm:t>
        <a:bodyPr/>
        <a:lstStyle/>
        <a:p>
          <a:r>
            <a:rPr lang="en-US" b="1">
              <a:latin typeface="Segoe UI"/>
              <a:cs typeface="Segoe UI"/>
            </a:rPr>
            <a:t>Identify the Gap(s)</a:t>
          </a:r>
          <a:endParaRPr lang="en-US"/>
        </a:p>
      </dgm:t>
    </dgm:pt>
    <dgm:pt modelId="{73BCE3B6-0E52-4201-AC3F-8435500B7053}" type="parTrans" cxnId="{06978275-2B83-43BF-9F83-FABF17D28E5F}">
      <dgm:prSet/>
      <dgm:spPr/>
      <dgm:t>
        <a:bodyPr/>
        <a:lstStyle/>
        <a:p>
          <a:endParaRPr lang="en-US"/>
        </a:p>
      </dgm:t>
    </dgm:pt>
    <dgm:pt modelId="{A7A7EFA1-815F-41C2-A131-736C9E757700}" type="sibTrans" cxnId="{06978275-2B83-43BF-9F83-FABF17D28E5F}">
      <dgm:prSet/>
      <dgm:spPr/>
      <dgm:t>
        <a:bodyPr/>
        <a:lstStyle/>
        <a:p>
          <a:endParaRPr lang="en-US"/>
        </a:p>
      </dgm:t>
    </dgm:pt>
    <dgm:pt modelId="{700E5085-0405-4675-8B92-8FC565279E23}">
      <dgm:prSet/>
      <dgm:spPr/>
      <dgm:t>
        <a:bodyPr/>
        <a:lstStyle/>
        <a:p>
          <a:r>
            <a:rPr lang="en-US" b="1">
              <a:latin typeface="Segoe UI"/>
              <a:cs typeface="Segoe UI"/>
            </a:rPr>
            <a:t>Assemble an Equity Data Team - with a Focus on </a:t>
          </a:r>
          <a:r>
            <a:rPr lang="en-US" b="1" err="1">
              <a:latin typeface="Segoe UI"/>
              <a:cs typeface="Segoe UI"/>
            </a:rPr>
            <a:t>SwD</a:t>
          </a:r>
          <a:r>
            <a:rPr lang="en-US" b="1">
              <a:latin typeface="Segoe UI"/>
              <a:cs typeface="Segoe UI"/>
            </a:rPr>
            <a:t> Outcomes</a:t>
          </a:r>
          <a:endParaRPr lang="en-US" b="1"/>
        </a:p>
      </dgm:t>
    </dgm:pt>
    <dgm:pt modelId="{7C1DCB14-F2AF-4356-8C42-52B9D8D0B418}" type="parTrans" cxnId="{7FB0AAD6-F373-441B-8B8B-05CFE7C0177E}">
      <dgm:prSet/>
      <dgm:spPr/>
      <dgm:t>
        <a:bodyPr/>
        <a:lstStyle/>
        <a:p>
          <a:endParaRPr lang="en-US"/>
        </a:p>
      </dgm:t>
    </dgm:pt>
    <dgm:pt modelId="{A8D9F6F2-4DB8-4E26-9F3C-2E9BA39D4BE7}" type="sibTrans" cxnId="{7FB0AAD6-F373-441B-8B8B-05CFE7C0177E}">
      <dgm:prSet/>
      <dgm:spPr/>
      <dgm:t>
        <a:bodyPr/>
        <a:lstStyle/>
        <a:p>
          <a:endParaRPr lang="en-US"/>
        </a:p>
      </dgm:t>
    </dgm:pt>
    <dgm:pt modelId="{6BB44D1B-5A42-45FC-9868-7FB230D559CB}">
      <dgm:prSet/>
      <dgm:spPr/>
      <dgm:t>
        <a:bodyPr/>
        <a:lstStyle/>
        <a:p>
          <a:r>
            <a:rPr lang="en-US" b="1">
              <a:latin typeface="Segoe UI"/>
              <a:cs typeface="Segoe UI"/>
            </a:rPr>
            <a:t>Prepare, Share, and Analyze multiple sources of data</a:t>
          </a:r>
          <a:endParaRPr lang="en-US" b="1"/>
        </a:p>
      </dgm:t>
    </dgm:pt>
    <dgm:pt modelId="{880437EC-D618-4CB8-A01B-4FA22BD70920}" type="parTrans" cxnId="{BFDD44CD-FDC4-4AB5-B0F3-9554D0E68EFE}">
      <dgm:prSet/>
      <dgm:spPr/>
      <dgm:t>
        <a:bodyPr/>
        <a:lstStyle/>
        <a:p>
          <a:endParaRPr lang="en-US"/>
        </a:p>
      </dgm:t>
    </dgm:pt>
    <dgm:pt modelId="{7AF075CD-F9C8-443C-BA9D-7605572164F1}" type="sibTrans" cxnId="{BFDD44CD-FDC4-4AB5-B0F3-9554D0E68EFE}">
      <dgm:prSet/>
      <dgm:spPr/>
      <dgm:t>
        <a:bodyPr/>
        <a:lstStyle/>
        <a:p>
          <a:endParaRPr lang="en-US"/>
        </a:p>
      </dgm:t>
    </dgm:pt>
    <dgm:pt modelId="{89DCC624-020E-41EC-B308-280C480DD05C}">
      <dgm:prSet/>
      <dgm:spPr/>
      <dgm:t>
        <a:bodyPr/>
        <a:lstStyle/>
        <a:p>
          <a:r>
            <a:rPr lang="en-US" b="1">
              <a:latin typeface="Segoe UI"/>
              <a:cs typeface="Segoe UI"/>
            </a:rPr>
            <a:t>Identify and validate root causes of the success gap </a:t>
          </a:r>
          <a:endParaRPr lang="en-US" b="1"/>
        </a:p>
      </dgm:t>
    </dgm:pt>
    <dgm:pt modelId="{5D3ACDF3-CA51-4C47-B3BF-C1CE8A171D6B}" type="parTrans" cxnId="{9603C867-08CE-4055-A11B-713C55EFC323}">
      <dgm:prSet/>
      <dgm:spPr/>
      <dgm:t>
        <a:bodyPr/>
        <a:lstStyle/>
        <a:p>
          <a:endParaRPr lang="en-US"/>
        </a:p>
      </dgm:t>
    </dgm:pt>
    <dgm:pt modelId="{30C72C30-089B-4141-BCA5-95A960AB8917}" type="sibTrans" cxnId="{9603C867-08CE-4055-A11B-713C55EFC323}">
      <dgm:prSet/>
      <dgm:spPr/>
      <dgm:t>
        <a:bodyPr/>
        <a:lstStyle/>
        <a:p>
          <a:endParaRPr lang="en-US"/>
        </a:p>
      </dgm:t>
    </dgm:pt>
    <dgm:pt modelId="{482A585C-AC9D-4AE8-BC04-B4CF81587712}">
      <dgm:prSet/>
      <dgm:spPr/>
      <dgm:t>
        <a:bodyPr/>
        <a:lstStyle/>
        <a:p>
          <a:r>
            <a:rPr lang="en-US" b="1">
              <a:latin typeface="Segoe UI"/>
              <a:cs typeface="Segoe UI"/>
            </a:rPr>
            <a:t>Prioritize actionable root causes</a:t>
          </a:r>
          <a:endParaRPr lang="en-US" b="1"/>
        </a:p>
      </dgm:t>
    </dgm:pt>
    <dgm:pt modelId="{F20EF704-FF89-4C90-9483-8134E2CBCB48}" type="parTrans" cxnId="{6C43FC4A-9EDD-44FB-8696-55A92A9CBD69}">
      <dgm:prSet/>
      <dgm:spPr/>
      <dgm:t>
        <a:bodyPr/>
        <a:lstStyle/>
        <a:p>
          <a:endParaRPr lang="en-US"/>
        </a:p>
      </dgm:t>
    </dgm:pt>
    <dgm:pt modelId="{B45024F0-B5B7-4D5B-AD8E-276F9DC886C6}" type="sibTrans" cxnId="{6C43FC4A-9EDD-44FB-8696-55A92A9CBD69}">
      <dgm:prSet/>
      <dgm:spPr/>
      <dgm:t>
        <a:bodyPr/>
        <a:lstStyle/>
        <a:p>
          <a:endParaRPr lang="en-US"/>
        </a:p>
      </dgm:t>
    </dgm:pt>
    <dgm:pt modelId="{B9B28EB5-92BF-46DD-BA14-19B7AB925DF6}" type="pres">
      <dgm:prSet presAssocID="{7F8CDED3-C00E-4238-A0C0-66DCB3C7A557}" presName="CompostProcess" presStyleCnt="0">
        <dgm:presLayoutVars>
          <dgm:dir/>
          <dgm:resizeHandles val="exact"/>
        </dgm:presLayoutVars>
      </dgm:prSet>
      <dgm:spPr/>
    </dgm:pt>
    <dgm:pt modelId="{88993954-983D-4378-99FD-A0F850E0F851}" type="pres">
      <dgm:prSet presAssocID="{7F8CDED3-C00E-4238-A0C0-66DCB3C7A557}" presName="arrow" presStyleLbl="bgShp" presStyleIdx="0" presStyleCnt="1"/>
      <dgm:spPr/>
    </dgm:pt>
    <dgm:pt modelId="{9A4637AF-E97A-46E7-9024-6BEAF8E0C017}" type="pres">
      <dgm:prSet presAssocID="{7F8CDED3-C00E-4238-A0C0-66DCB3C7A557}" presName="linearProcess" presStyleCnt="0"/>
      <dgm:spPr/>
    </dgm:pt>
    <dgm:pt modelId="{19C297E3-3422-4CBF-BE22-97B300D521ED}" type="pres">
      <dgm:prSet presAssocID="{F80D659D-88DA-4AD4-801B-3CDE97E78762}" presName="textNode" presStyleLbl="node1" presStyleIdx="0" presStyleCnt="5">
        <dgm:presLayoutVars>
          <dgm:bulletEnabled val="1"/>
        </dgm:presLayoutVars>
      </dgm:prSet>
      <dgm:spPr/>
    </dgm:pt>
    <dgm:pt modelId="{4D495E50-289F-4715-A9C0-D5992F27537B}" type="pres">
      <dgm:prSet presAssocID="{A7A7EFA1-815F-41C2-A131-736C9E757700}" presName="sibTrans" presStyleCnt="0"/>
      <dgm:spPr/>
    </dgm:pt>
    <dgm:pt modelId="{54F808FD-F01A-4B89-BDBE-2405D7661FDD}" type="pres">
      <dgm:prSet presAssocID="{700E5085-0405-4675-8B92-8FC565279E23}" presName="textNode" presStyleLbl="node1" presStyleIdx="1" presStyleCnt="5">
        <dgm:presLayoutVars>
          <dgm:bulletEnabled val="1"/>
        </dgm:presLayoutVars>
      </dgm:prSet>
      <dgm:spPr/>
    </dgm:pt>
    <dgm:pt modelId="{E2D33FE3-EF8F-4027-A453-74ECDCE82111}" type="pres">
      <dgm:prSet presAssocID="{A8D9F6F2-4DB8-4E26-9F3C-2E9BA39D4BE7}" presName="sibTrans" presStyleCnt="0"/>
      <dgm:spPr/>
    </dgm:pt>
    <dgm:pt modelId="{82B8CBAA-8DA0-4979-9BC6-ED41EEF852BC}" type="pres">
      <dgm:prSet presAssocID="{6BB44D1B-5A42-45FC-9868-7FB230D559CB}" presName="textNode" presStyleLbl="node1" presStyleIdx="2" presStyleCnt="5">
        <dgm:presLayoutVars>
          <dgm:bulletEnabled val="1"/>
        </dgm:presLayoutVars>
      </dgm:prSet>
      <dgm:spPr/>
    </dgm:pt>
    <dgm:pt modelId="{95334CF0-F746-4701-9E10-2856F377DE7D}" type="pres">
      <dgm:prSet presAssocID="{7AF075CD-F9C8-443C-BA9D-7605572164F1}" presName="sibTrans" presStyleCnt="0"/>
      <dgm:spPr/>
    </dgm:pt>
    <dgm:pt modelId="{DE8F0CCE-4937-48A5-A97F-4801D795ED18}" type="pres">
      <dgm:prSet presAssocID="{89DCC624-020E-41EC-B308-280C480DD05C}" presName="textNode" presStyleLbl="node1" presStyleIdx="3" presStyleCnt="5">
        <dgm:presLayoutVars>
          <dgm:bulletEnabled val="1"/>
        </dgm:presLayoutVars>
      </dgm:prSet>
      <dgm:spPr/>
    </dgm:pt>
    <dgm:pt modelId="{0DAC556B-652E-49B0-A5A5-756198475F74}" type="pres">
      <dgm:prSet presAssocID="{30C72C30-089B-4141-BCA5-95A960AB8917}" presName="sibTrans" presStyleCnt="0"/>
      <dgm:spPr/>
    </dgm:pt>
    <dgm:pt modelId="{D7D49CFB-BC11-4B84-B318-85BBC8C58B01}" type="pres">
      <dgm:prSet presAssocID="{482A585C-AC9D-4AE8-BC04-B4CF81587712}" presName="textNode" presStyleLbl="node1" presStyleIdx="4" presStyleCnt="5">
        <dgm:presLayoutVars>
          <dgm:bulletEnabled val="1"/>
        </dgm:presLayoutVars>
      </dgm:prSet>
      <dgm:spPr/>
    </dgm:pt>
  </dgm:ptLst>
  <dgm:cxnLst>
    <dgm:cxn modelId="{35730106-72CF-49D6-A693-FDE496167D54}" type="presOf" srcId="{7F8CDED3-C00E-4238-A0C0-66DCB3C7A557}" destId="{B9B28EB5-92BF-46DD-BA14-19B7AB925DF6}" srcOrd="0" destOrd="0" presId="urn:microsoft.com/office/officeart/2005/8/layout/hProcess9"/>
    <dgm:cxn modelId="{F3F50311-3F91-4CF6-AF2E-AFD889FE1371}" type="presOf" srcId="{482A585C-AC9D-4AE8-BC04-B4CF81587712}" destId="{D7D49CFB-BC11-4B84-B318-85BBC8C58B01}" srcOrd="0" destOrd="0" presId="urn:microsoft.com/office/officeart/2005/8/layout/hProcess9"/>
    <dgm:cxn modelId="{5C16733C-CAB4-4D65-BF85-EB7CE6B5A289}" type="presOf" srcId="{89DCC624-020E-41EC-B308-280C480DD05C}" destId="{DE8F0CCE-4937-48A5-A97F-4801D795ED18}" srcOrd="0" destOrd="0" presId="urn:microsoft.com/office/officeart/2005/8/layout/hProcess9"/>
    <dgm:cxn modelId="{9603C867-08CE-4055-A11B-713C55EFC323}" srcId="{7F8CDED3-C00E-4238-A0C0-66DCB3C7A557}" destId="{89DCC624-020E-41EC-B308-280C480DD05C}" srcOrd="3" destOrd="0" parTransId="{5D3ACDF3-CA51-4C47-B3BF-C1CE8A171D6B}" sibTransId="{30C72C30-089B-4141-BCA5-95A960AB8917}"/>
    <dgm:cxn modelId="{6C43FC4A-9EDD-44FB-8696-55A92A9CBD69}" srcId="{7F8CDED3-C00E-4238-A0C0-66DCB3C7A557}" destId="{482A585C-AC9D-4AE8-BC04-B4CF81587712}" srcOrd="4" destOrd="0" parTransId="{F20EF704-FF89-4C90-9483-8134E2CBCB48}" sibTransId="{B45024F0-B5B7-4D5B-AD8E-276F9DC886C6}"/>
    <dgm:cxn modelId="{06978275-2B83-43BF-9F83-FABF17D28E5F}" srcId="{7F8CDED3-C00E-4238-A0C0-66DCB3C7A557}" destId="{F80D659D-88DA-4AD4-801B-3CDE97E78762}" srcOrd="0" destOrd="0" parTransId="{73BCE3B6-0E52-4201-AC3F-8435500B7053}" sibTransId="{A7A7EFA1-815F-41C2-A131-736C9E757700}"/>
    <dgm:cxn modelId="{9840B5AA-2699-4F79-ACE4-53DE39ED0D65}" type="presOf" srcId="{6BB44D1B-5A42-45FC-9868-7FB230D559CB}" destId="{82B8CBAA-8DA0-4979-9BC6-ED41EEF852BC}" srcOrd="0" destOrd="0" presId="urn:microsoft.com/office/officeart/2005/8/layout/hProcess9"/>
    <dgm:cxn modelId="{0BEB20C6-3E14-42B4-B256-BDFD32234130}" type="presOf" srcId="{700E5085-0405-4675-8B92-8FC565279E23}" destId="{54F808FD-F01A-4B89-BDBE-2405D7661FDD}" srcOrd="0" destOrd="0" presId="urn:microsoft.com/office/officeart/2005/8/layout/hProcess9"/>
    <dgm:cxn modelId="{BFDD44CD-FDC4-4AB5-B0F3-9554D0E68EFE}" srcId="{7F8CDED3-C00E-4238-A0C0-66DCB3C7A557}" destId="{6BB44D1B-5A42-45FC-9868-7FB230D559CB}" srcOrd="2" destOrd="0" parTransId="{880437EC-D618-4CB8-A01B-4FA22BD70920}" sibTransId="{7AF075CD-F9C8-443C-BA9D-7605572164F1}"/>
    <dgm:cxn modelId="{7FB0AAD6-F373-441B-8B8B-05CFE7C0177E}" srcId="{7F8CDED3-C00E-4238-A0C0-66DCB3C7A557}" destId="{700E5085-0405-4675-8B92-8FC565279E23}" srcOrd="1" destOrd="0" parTransId="{7C1DCB14-F2AF-4356-8C42-52B9D8D0B418}" sibTransId="{A8D9F6F2-4DB8-4E26-9F3C-2E9BA39D4BE7}"/>
    <dgm:cxn modelId="{7907FDF8-1182-4785-8E1F-DCFF9C503DE4}" type="presOf" srcId="{F80D659D-88DA-4AD4-801B-3CDE97E78762}" destId="{19C297E3-3422-4CBF-BE22-97B300D521ED}" srcOrd="0" destOrd="0" presId="urn:microsoft.com/office/officeart/2005/8/layout/hProcess9"/>
    <dgm:cxn modelId="{03955009-7A25-4484-9236-E3A064E8D829}" type="presParOf" srcId="{B9B28EB5-92BF-46DD-BA14-19B7AB925DF6}" destId="{88993954-983D-4378-99FD-A0F850E0F851}" srcOrd="0" destOrd="0" presId="urn:microsoft.com/office/officeart/2005/8/layout/hProcess9"/>
    <dgm:cxn modelId="{51F9AB4F-0845-4413-8C2F-04B11123D4C8}" type="presParOf" srcId="{B9B28EB5-92BF-46DD-BA14-19B7AB925DF6}" destId="{9A4637AF-E97A-46E7-9024-6BEAF8E0C017}" srcOrd="1" destOrd="0" presId="urn:microsoft.com/office/officeart/2005/8/layout/hProcess9"/>
    <dgm:cxn modelId="{DEB7ABE7-B13B-4D04-93EA-F71B8C667A5E}" type="presParOf" srcId="{9A4637AF-E97A-46E7-9024-6BEAF8E0C017}" destId="{19C297E3-3422-4CBF-BE22-97B300D521ED}" srcOrd="0" destOrd="0" presId="urn:microsoft.com/office/officeart/2005/8/layout/hProcess9"/>
    <dgm:cxn modelId="{C1755085-265C-4914-BB5E-2C798278FDD6}" type="presParOf" srcId="{9A4637AF-E97A-46E7-9024-6BEAF8E0C017}" destId="{4D495E50-289F-4715-A9C0-D5992F27537B}" srcOrd="1" destOrd="0" presId="urn:microsoft.com/office/officeart/2005/8/layout/hProcess9"/>
    <dgm:cxn modelId="{DE55F626-3D59-4C4D-B3E5-ED1A6A28A1C8}" type="presParOf" srcId="{9A4637AF-E97A-46E7-9024-6BEAF8E0C017}" destId="{54F808FD-F01A-4B89-BDBE-2405D7661FDD}" srcOrd="2" destOrd="0" presId="urn:microsoft.com/office/officeart/2005/8/layout/hProcess9"/>
    <dgm:cxn modelId="{414172CB-B700-420F-A8AE-B3488260D7CE}" type="presParOf" srcId="{9A4637AF-E97A-46E7-9024-6BEAF8E0C017}" destId="{E2D33FE3-EF8F-4027-A453-74ECDCE82111}" srcOrd="3" destOrd="0" presId="urn:microsoft.com/office/officeart/2005/8/layout/hProcess9"/>
    <dgm:cxn modelId="{C793DD68-4A86-4C90-B504-2BB5269C0CF9}" type="presParOf" srcId="{9A4637AF-E97A-46E7-9024-6BEAF8E0C017}" destId="{82B8CBAA-8DA0-4979-9BC6-ED41EEF852BC}" srcOrd="4" destOrd="0" presId="urn:microsoft.com/office/officeart/2005/8/layout/hProcess9"/>
    <dgm:cxn modelId="{C72709BE-138D-41A0-9B42-B93B78719E11}" type="presParOf" srcId="{9A4637AF-E97A-46E7-9024-6BEAF8E0C017}" destId="{95334CF0-F746-4701-9E10-2856F377DE7D}" srcOrd="5" destOrd="0" presId="urn:microsoft.com/office/officeart/2005/8/layout/hProcess9"/>
    <dgm:cxn modelId="{FB2B43C7-BB12-4D0B-9199-4ADCF44AB743}" type="presParOf" srcId="{9A4637AF-E97A-46E7-9024-6BEAF8E0C017}" destId="{DE8F0CCE-4937-48A5-A97F-4801D795ED18}" srcOrd="6" destOrd="0" presId="urn:microsoft.com/office/officeart/2005/8/layout/hProcess9"/>
    <dgm:cxn modelId="{55CB8AAB-030B-40F7-B8C9-FAF4D24C893E}" type="presParOf" srcId="{9A4637AF-E97A-46E7-9024-6BEAF8E0C017}" destId="{0DAC556B-652E-49B0-A5A5-756198475F74}" srcOrd="7" destOrd="0" presId="urn:microsoft.com/office/officeart/2005/8/layout/hProcess9"/>
    <dgm:cxn modelId="{406916DD-99CE-47CE-9C08-926C9815FCAF}" type="presParOf" srcId="{9A4637AF-E97A-46E7-9024-6BEAF8E0C017}" destId="{D7D49CFB-BC11-4B84-B318-85BBC8C58B0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500D2-55D7-4D67-9F98-AB97BA6CD0F0}">
      <dsp:nvSpPr>
        <dsp:cNvPr id="0" name=""/>
        <dsp:cNvSpPr/>
      </dsp:nvSpPr>
      <dsp:spPr>
        <a:xfrm>
          <a:off x="0" y="0"/>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In schools where the general education population is successful, all students are more likely to do well.</a:t>
          </a:r>
        </a:p>
      </dsp:txBody>
      <dsp:txXfrm>
        <a:off x="2302580" y="0"/>
        <a:ext cx="8618326" cy="1183987"/>
      </dsp:txXfrm>
    </dsp:sp>
    <dsp:sp modelId="{BE74AE58-8FE8-467D-9B83-D22A7DAC9E12}">
      <dsp:nvSpPr>
        <dsp:cNvPr id="0" name=""/>
        <dsp:cNvSpPr/>
      </dsp:nvSpPr>
      <dsp:spPr>
        <a:xfrm>
          <a:off x="507183" y="153151"/>
          <a:ext cx="1459775" cy="947189"/>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2BF8345C-8120-42A7-B7C0-66602ED26E31}">
      <dsp:nvSpPr>
        <dsp:cNvPr id="0" name=""/>
        <dsp:cNvSpPr/>
      </dsp:nvSpPr>
      <dsp:spPr>
        <a:xfrm>
          <a:off x="0" y="1306873"/>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Unequal access to high-quality core instruction beginning in early childhood and early elementary may be one reason for a system to identify some children as in need of special education services and subsequently place them in separate classrooms.</a:t>
          </a:r>
        </a:p>
      </dsp:txBody>
      <dsp:txXfrm>
        <a:off x="2302580" y="1306873"/>
        <a:ext cx="8618326" cy="1183987"/>
      </dsp:txXfrm>
    </dsp:sp>
    <dsp:sp modelId="{3A5C5E23-FEBA-4864-B7CF-CECB79FFD6B1}">
      <dsp:nvSpPr>
        <dsp:cNvPr id="0" name=""/>
        <dsp:cNvSpPr/>
      </dsp:nvSpPr>
      <dsp:spPr>
        <a:xfrm>
          <a:off x="497572" y="1422063"/>
          <a:ext cx="1460431" cy="946754"/>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56141701-A303-4D8A-80C7-3177BA6697E7}">
      <dsp:nvSpPr>
        <dsp:cNvPr id="0" name=""/>
        <dsp:cNvSpPr/>
      </dsp:nvSpPr>
      <dsp:spPr>
        <a:xfrm>
          <a:off x="0" y="2604771"/>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All students can benefit from evidence-based core instructional practices. </a:t>
          </a:r>
        </a:p>
      </dsp:txBody>
      <dsp:txXfrm>
        <a:off x="2302580" y="2604771"/>
        <a:ext cx="8618326" cy="1183987"/>
      </dsp:txXfrm>
    </dsp:sp>
    <dsp:sp modelId="{56A40422-EF1A-4E3C-B548-D5C19E14ED6B}">
      <dsp:nvSpPr>
        <dsp:cNvPr id="0" name=""/>
        <dsp:cNvSpPr/>
      </dsp:nvSpPr>
      <dsp:spPr>
        <a:xfrm>
          <a:off x="506855" y="2721191"/>
          <a:ext cx="1460431" cy="947189"/>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BF785163-E59F-47C5-AAF3-DE9473042AD8}">
      <dsp:nvSpPr>
        <dsp:cNvPr id="0" name=""/>
        <dsp:cNvSpPr/>
      </dsp:nvSpPr>
      <dsp:spPr>
        <a:xfrm>
          <a:off x="0" y="3907157"/>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The achievement of PreK-12 students with disabilities and that of their general education peers is tightly linked.</a:t>
          </a:r>
        </a:p>
      </dsp:txBody>
      <dsp:txXfrm>
        <a:off x="2302580" y="3907157"/>
        <a:ext cx="8618326" cy="1183987"/>
      </dsp:txXfrm>
    </dsp:sp>
    <dsp:sp modelId="{494D54B9-8BF1-412C-9787-52C47D68C26B}">
      <dsp:nvSpPr>
        <dsp:cNvPr id="0" name=""/>
        <dsp:cNvSpPr/>
      </dsp:nvSpPr>
      <dsp:spPr>
        <a:xfrm>
          <a:off x="497572" y="4040370"/>
          <a:ext cx="1460431" cy="947189"/>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62647-185A-4888-8B9E-CE4FBA3FB448}">
      <dsp:nvSpPr>
        <dsp:cNvPr id="0" name=""/>
        <dsp:cNvSpPr/>
      </dsp:nvSpPr>
      <dsp:spPr>
        <a:xfrm>
          <a:off x="0" y="110010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45395-9BC4-4F3E-BE78-93A7A913FB8A}">
      <dsp:nvSpPr>
        <dsp:cNvPr id="0" name=""/>
        <dsp:cNvSpPr/>
      </dsp:nvSpPr>
      <dsp:spPr>
        <a:xfrm>
          <a:off x="584271" y="86394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1. Data-based Decision Making</a:t>
          </a:r>
          <a:endParaRPr lang="en-US" sz="1600" kern="1200"/>
        </a:p>
      </dsp:txBody>
      <dsp:txXfrm>
        <a:off x="607328" y="887003"/>
        <a:ext cx="8133687" cy="426206"/>
      </dsp:txXfrm>
    </dsp:sp>
    <dsp:sp modelId="{71423A35-D19B-41D4-B6B1-32F3A9D117CF}">
      <dsp:nvSpPr>
        <dsp:cNvPr id="0" name=""/>
        <dsp:cNvSpPr/>
      </dsp:nvSpPr>
      <dsp:spPr>
        <a:xfrm>
          <a:off x="0" y="182586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D7007D-B90A-4892-8839-712AFAFCFDFB}">
      <dsp:nvSpPr>
        <dsp:cNvPr id="0" name=""/>
        <dsp:cNvSpPr/>
      </dsp:nvSpPr>
      <dsp:spPr>
        <a:xfrm>
          <a:off x="584271" y="158970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2. Cultural Responsiveness</a:t>
          </a:r>
        </a:p>
      </dsp:txBody>
      <dsp:txXfrm>
        <a:off x="607328" y="1612763"/>
        <a:ext cx="8133687" cy="426206"/>
      </dsp:txXfrm>
    </dsp:sp>
    <dsp:sp modelId="{7F62754C-7D37-406E-993C-7B3C65226EA0}">
      <dsp:nvSpPr>
        <dsp:cNvPr id="0" name=""/>
        <dsp:cNvSpPr/>
      </dsp:nvSpPr>
      <dsp:spPr>
        <a:xfrm>
          <a:off x="0" y="255162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A846D-50DD-45F0-A837-60E4D3A5D7F8}">
      <dsp:nvSpPr>
        <dsp:cNvPr id="0" name=""/>
        <dsp:cNvSpPr/>
      </dsp:nvSpPr>
      <dsp:spPr>
        <a:xfrm>
          <a:off x="584271" y="231546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3. Core Instructional Program</a:t>
          </a:r>
        </a:p>
      </dsp:txBody>
      <dsp:txXfrm>
        <a:off x="607328" y="2338523"/>
        <a:ext cx="8133687" cy="426206"/>
      </dsp:txXfrm>
    </dsp:sp>
    <dsp:sp modelId="{706B1826-3103-4894-A71E-60E6A3E3720A}">
      <dsp:nvSpPr>
        <dsp:cNvPr id="0" name=""/>
        <dsp:cNvSpPr/>
      </dsp:nvSpPr>
      <dsp:spPr>
        <a:xfrm>
          <a:off x="0" y="327738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66E192-01F8-4F45-BAC3-9EF7C5839197}">
      <dsp:nvSpPr>
        <dsp:cNvPr id="0" name=""/>
        <dsp:cNvSpPr/>
      </dsp:nvSpPr>
      <dsp:spPr>
        <a:xfrm>
          <a:off x="584271" y="304122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4. Ongoing assessment - Universal Screening and Progress Monitoring</a:t>
          </a:r>
        </a:p>
      </dsp:txBody>
      <dsp:txXfrm>
        <a:off x="607328" y="3064283"/>
        <a:ext cx="8133687" cy="426206"/>
      </dsp:txXfrm>
    </dsp:sp>
    <dsp:sp modelId="{76DB7077-BD98-4A1F-AA66-778603022598}">
      <dsp:nvSpPr>
        <dsp:cNvPr id="0" name=""/>
        <dsp:cNvSpPr/>
      </dsp:nvSpPr>
      <dsp:spPr>
        <a:xfrm>
          <a:off x="0" y="400314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F2FD1-C4BF-47E7-BBFD-4A435FDD620D}">
      <dsp:nvSpPr>
        <dsp:cNvPr id="0" name=""/>
        <dsp:cNvSpPr/>
      </dsp:nvSpPr>
      <dsp:spPr>
        <a:xfrm>
          <a:off x="584271" y="376698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5. Evidenced-Based Instructional and Positive Behavioral Interventions and Supports</a:t>
          </a:r>
        </a:p>
      </dsp:txBody>
      <dsp:txXfrm>
        <a:off x="607328" y="3790043"/>
        <a:ext cx="8133687" cy="426206"/>
      </dsp:txXfrm>
    </dsp:sp>
    <dsp:sp modelId="{2F5BA1C1-DBC9-4854-A5D4-02D44D6CE918}">
      <dsp:nvSpPr>
        <dsp:cNvPr id="0" name=""/>
        <dsp:cNvSpPr/>
      </dsp:nvSpPr>
      <dsp:spPr>
        <a:xfrm>
          <a:off x="0" y="472890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94676-1456-47A1-9F6F-B31D09E86679}">
      <dsp:nvSpPr>
        <dsp:cNvPr id="0" name=""/>
        <dsp:cNvSpPr/>
      </dsp:nvSpPr>
      <dsp:spPr>
        <a:xfrm>
          <a:off x="584271" y="449274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6. District/School Leadership that Facilitates Improvement</a:t>
          </a:r>
        </a:p>
      </dsp:txBody>
      <dsp:txXfrm>
        <a:off x="607328" y="4515803"/>
        <a:ext cx="8133687" cy="426206"/>
      </dsp:txXfrm>
    </dsp:sp>
    <dsp:sp modelId="{70779DC5-DFBE-464B-9BCE-94BC25EC6A72}">
      <dsp:nvSpPr>
        <dsp:cNvPr id="0" name=""/>
        <dsp:cNvSpPr/>
      </dsp:nvSpPr>
      <dsp:spPr>
        <a:xfrm>
          <a:off x="0" y="545466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92CD8-C791-4EE1-BBEA-F960450F53F5}">
      <dsp:nvSpPr>
        <dsp:cNvPr id="0" name=""/>
        <dsp:cNvSpPr/>
      </dsp:nvSpPr>
      <dsp:spPr>
        <a:xfrm>
          <a:off x="584271" y="521850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7. Parent/Family Engagement throughout the Educational Process and System</a:t>
          </a:r>
        </a:p>
      </dsp:txBody>
      <dsp:txXfrm>
        <a:off x="607328" y="5241563"/>
        <a:ext cx="8133687"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93954-983D-4378-99FD-A0F850E0F851}">
      <dsp:nvSpPr>
        <dsp:cNvPr id="0" name=""/>
        <dsp:cNvSpPr/>
      </dsp:nvSpPr>
      <dsp:spPr>
        <a:xfrm>
          <a:off x="871104" y="0"/>
          <a:ext cx="9872518" cy="4713528"/>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297E3-3422-4CBF-BE22-97B300D521ED}">
      <dsp:nvSpPr>
        <dsp:cNvPr id="0" name=""/>
        <dsp:cNvSpPr/>
      </dsp:nvSpPr>
      <dsp:spPr>
        <a:xfrm>
          <a:off x="5104" y="1414058"/>
          <a:ext cx="223163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a:cs typeface="Segoe UI"/>
            </a:rPr>
            <a:t>Identify the Gap(s)</a:t>
          </a:r>
          <a:endParaRPr lang="en-US" sz="2000" kern="1200"/>
        </a:p>
      </dsp:txBody>
      <dsp:txXfrm>
        <a:off x="97142" y="1506096"/>
        <a:ext cx="2047562" cy="1701335"/>
      </dsp:txXfrm>
    </dsp:sp>
    <dsp:sp modelId="{54F808FD-F01A-4B89-BDBE-2405D7661FDD}">
      <dsp:nvSpPr>
        <dsp:cNvPr id="0" name=""/>
        <dsp:cNvSpPr/>
      </dsp:nvSpPr>
      <dsp:spPr>
        <a:xfrm>
          <a:off x="2348324" y="1414058"/>
          <a:ext cx="223163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a:cs typeface="Segoe UI"/>
            </a:rPr>
            <a:t>Assemble an Equity Data Team - with a Focus on </a:t>
          </a:r>
          <a:r>
            <a:rPr lang="en-US" sz="2000" b="1" kern="1200" err="1">
              <a:latin typeface="Segoe UI"/>
              <a:cs typeface="Segoe UI"/>
            </a:rPr>
            <a:t>SwD</a:t>
          </a:r>
          <a:r>
            <a:rPr lang="en-US" sz="2000" b="1" kern="1200">
              <a:latin typeface="Segoe UI"/>
              <a:cs typeface="Segoe UI"/>
            </a:rPr>
            <a:t> Outcomes</a:t>
          </a:r>
          <a:endParaRPr lang="en-US" sz="2000" b="1" kern="1200"/>
        </a:p>
      </dsp:txBody>
      <dsp:txXfrm>
        <a:off x="2440362" y="1506096"/>
        <a:ext cx="2047562" cy="1701335"/>
      </dsp:txXfrm>
    </dsp:sp>
    <dsp:sp modelId="{82B8CBAA-8DA0-4979-9BC6-ED41EEF852BC}">
      <dsp:nvSpPr>
        <dsp:cNvPr id="0" name=""/>
        <dsp:cNvSpPr/>
      </dsp:nvSpPr>
      <dsp:spPr>
        <a:xfrm>
          <a:off x="4691544" y="1414058"/>
          <a:ext cx="223163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a:cs typeface="Segoe UI"/>
            </a:rPr>
            <a:t>Prepare, Share, and Analyze multiple sources of data</a:t>
          </a:r>
          <a:endParaRPr lang="en-US" sz="2000" b="1" kern="1200"/>
        </a:p>
      </dsp:txBody>
      <dsp:txXfrm>
        <a:off x="4783582" y="1506096"/>
        <a:ext cx="2047562" cy="1701335"/>
      </dsp:txXfrm>
    </dsp:sp>
    <dsp:sp modelId="{DE8F0CCE-4937-48A5-A97F-4801D795ED18}">
      <dsp:nvSpPr>
        <dsp:cNvPr id="0" name=""/>
        <dsp:cNvSpPr/>
      </dsp:nvSpPr>
      <dsp:spPr>
        <a:xfrm>
          <a:off x="7034765" y="1414058"/>
          <a:ext cx="223163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a:cs typeface="Segoe UI"/>
            </a:rPr>
            <a:t>Identify and validate root causes of the success gap </a:t>
          </a:r>
          <a:endParaRPr lang="en-US" sz="2000" b="1" kern="1200"/>
        </a:p>
      </dsp:txBody>
      <dsp:txXfrm>
        <a:off x="7126803" y="1506096"/>
        <a:ext cx="2047562" cy="1701335"/>
      </dsp:txXfrm>
    </dsp:sp>
    <dsp:sp modelId="{D7D49CFB-BC11-4B84-B318-85BBC8C58B01}">
      <dsp:nvSpPr>
        <dsp:cNvPr id="0" name=""/>
        <dsp:cNvSpPr/>
      </dsp:nvSpPr>
      <dsp:spPr>
        <a:xfrm>
          <a:off x="9377985" y="1414058"/>
          <a:ext cx="223163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a:cs typeface="Segoe UI"/>
            </a:rPr>
            <a:t>Prioritize actionable root causes</a:t>
          </a:r>
          <a:endParaRPr lang="en-US" sz="2000" b="1" kern="1200"/>
        </a:p>
      </dsp:txBody>
      <dsp:txXfrm>
        <a:off x="9470023" y="1506096"/>
        <a:ext cx="2047562" cy="170133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105348" cy="474208"/>
          </a:xfrm>
          <a:prstGeom prst="rect">
            <a:avLst/>
          </a:prstGeom>
        </p:spPr>
        <p:txBody>
          <a:bodyPr vert="horz" lIns="94947" tIns="47474" rIns="94947" bIns="47474"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4059181" y="0"/>
            <a:ext cx="3105348" cy="474208"/>
          </a:xfrm>
          <a:prstGeom prst="rect">
            <a:avLst/>
          </a:prstGeom>
        </p:spPr>
        <p:txBody>
          <a:bodyPr vert="horz" lIns="94947" tIns="47474" rIns="94947" bIns="47474" rtlCol="0"/>
          <a:lstStyle>
            <a:lvl1pPr algn="r">
              <a:defRPr sz="1200"/>
            </a:lvl1pPr>
          </a:lstStyle>
          <a:p>
            <a:fld id="{B49EE748-B40B-414E-BAA7-F3C486CFB5C1}" type="datetimeFigureOut">
              <a:rPr lang="zh-CN" altLang="en-US" smtClean="0"/>
              <a:pPr/>
              <a:t>2022/5/10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977134"/>
            <a:ext cx="3105348" cy="474207"/>
          </a:xfrm>
          <a:prstGeom prst="rect">
            <a:avLst/>
          </a:prstGeom>
        </p:spPr>
        <p:txBody>
          <a:bodyPr vert="horz" lIns="94947" tIns="47474" rIns="94947" bIns="47474"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4059181" y="8977134"/>
            <a:ext cx="3105348" cy="474207"/>
          </a:xfrm>
          <a:prstGeom prst="rect">
            <a:avLst/>
          </a:prstGeom>
        </p:spPr>
        <p:txBody>
          <a:bodyPr vert="horz" lIns="94947" tIns="47474" rIns="94947" bIns="47474"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05348" cy="474208"/>
          </a:xfrm>
          <a:prstGeom prst="rect">
            <a:avLst/>
          </a:prstGeom>
        </p:spPr>
        <p:txBody>
          <a:bodyPr vert="horz" lIns="94947" tIns="47474" rIns="94947" bIns="47474" rtlCol="0"/>
          <a:lstStyle>
            <a:lvl1pPr algn="l">
              <a:defRPr sz="1200"/>
            </a:lvl1pPr>
          </a:lstStyle>
          <a:p>
            <a:endParaRPr lang="zh-CN" altLang="en-US"/>
          </a:p>
        </p:txBody>
      </p:sp>
      <p:sp>
        <p:nvSpPr>
          <p:cNvPr id="3" name="日期占位符 2"/>
          <p:cNvSpPr>
            <a:spLocks noGrp="1"/>
          </p:cNvSpPr>
          <p:nvPr>
            <p:ph type="dt" idx="1"/>
          </p:nvPr>
        </p:nvSpPr>
        <p:spPr>
          <a:xfrm>
            <a:off x="4059181" y="0"/>
            <a:ext cx="3105348" cy="474208"/>
          </a:xfrm>
          <a:prstGeom prst="rect">
            <a:avLst/>
          </a:prstGeom>
        </p:spPr>
        <p:txBody>
          <a:bodyPr vert="horz" lIns="94947" tIns="47474" rIns="94947" bIns="47474" rtlCol="0"/>
          <a:lstStyle>
            <a:lvl1pPr algn="r">
              <a:defRPr sz="1200"/>
            </a:lvl1pPr>
          </a:lstStyle>
          <a:p>
            <a:fld id="{27A38425-D63F-4DFC-BD0C-2F1E5D93D1F4}" type="datetimeFigureOut">
              <a:rPr lang="zh-CN" altLang="en-US" smtClean="0"/>
              <a:pPr/>
              <a:t>2022/5/10</a:t>
            </a:fld>
            <a:endParaRPr lang="zh-CN" altLang="en-US"/>
          </a:p>
        </p:txBody>
      </p:sp>
      <p:sp>
        <p:nvSpPr>
          <p:cNvPr id="4" name="幻灯片图像占位符 3"/>
          <p:cNvSpPr>
            <a:spLocks noGrp="1" noRot="1" noChangeAspect="1"/>
          </p:cNvSpPr>
          <p:nvPr>
            <p:ph type="sldImg" idx="2"/>
          </p:nvPr>
        </p:nvSpPr>
        <p:spPr>
          <a:xfrm>
            <a:off x="747713" y="1181100"/>
            <a:ext cx="5670550" cy="3189288"/>
          </a:xfrm>
          <a:prstGeom prst="rect">
            <a:avLst/>
          </a:prstGeom>
          <a:noFill/>
          <a:ln w="12700">
            <a:solidFill>
              <a:prstClr val="black"/>
            </a:solidFill>
          </a:ln>
        </p:spPr>
        <p:txBody>
          <a:bodyPr vert="horz" lIns="94947" tIns="47474" rIns="94947" bIns="47474" rtlCol="0" anchor="ctr"/>
          <a:lstStyle/>
          <a:p>
            <a:endParaRPr lang="zh-CN" altLang="en-US"/>
          </a:p>
        </p:txBody>
      </p:sp>
      <p:sp>
        <p:nvSpPr>
          <p:cNvPr id="5" name="备注占位符 4"/>
          <p:cNvSpPr>
            <a:spLocks noGrp="1"/>
          </p:cNvSpPr>
          <p:nvPr>
            <p:ph type="body" sz="quarter" idx="3"/>
          </p:nvPr>
        </p:nvSpPr>
        <p:spPr>
          <a:xfrm>
            <a:off x="716619" y="4548457"/>
            <a:ext cx="5732949" cy="3721466"/>
          </a:xfrm>
          <a:prstGeom prst="rect">
            <a:avLst/>
          </a:prstGeom>
        </p:spPr>
        <p:txBody>
          <a:bodyPr vert="horz" lIns="94947" tIns="47474" rIns="94947" bIns="47474"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977134"/>
            <a:ext cx="3105348" cy="474207"/>
          </a:xfrm>
          <a:prstGeom prst="rect">
            <a:avLst/>
          </a:prstGeom>
        </p:spPr>
        <p:txBody>
          <a:bodyPr vert="horz" lIns="94947" tIns="47474" rIns="94947" bIns="47474"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59181" y="8977134"/>
            <a:ext cx="3105348" cy="474207"/>
          </a:xfrm>
          <a:prstGeom prst="rect">
            <a:avLst/>
          </a:prstGeom>
        </p:spPr>
        <p:txBody>
          <a:bodyPr vert="horz" lIns="94947" tIns="47474" rIns="94947" bIns="47474"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395334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77388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13164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6183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463343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103882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lvl="1"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26274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1439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151342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72210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384711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811088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928244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462079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148431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342380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1413675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468903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lvl="1"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2085162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2862905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90542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lvl="1"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i="0" u="none" strike="noStrike" kern="1200" cap="none" spc="0" normalizeH="0" baseline="0" noProof="0">
              <a:ln>
                <a:noFill/>
              </a:ln>
              <a:solidFill>
                <a:prstClr val="black"/>
              </a:solidFill>
              <a:effectLst/>
              <a:uLnTx/>
              <a:uFillTx/>
              <a:latin typeface="等线"/>
              <a:ea typeface="等线"/>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361661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2585312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3126571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3058738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819918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3549710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1194371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2"/>
              </a:solidFill>
              <a:ea typeface="等线"/>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2363998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44546A"/>
              </a:solidFill>
              <a:latin typeface="等线"/>
              <a:ea typeface="等线"/>
              <a:cs typeface="Segoe UI"/>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1144390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3349738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312889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953342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2970877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2117181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3956380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2069769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endParaRPr lang="en-US" b="1">
              <a:latin typeface="等线"/>
              <a:ea typeface="等线"/>
              <a:cs typeface="Segoe U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397908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3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a:p>
            <a:endParaRPr lang="en-US">
              <a:effectLst/>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898061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inherit"/>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1734016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48</a:t>
            </a:fld>
            <a:endParaRPr lang="zh-CN" altLang="en-US"/>
          </a:p>
        </p:txBody>
      </p:sp>
    </p:spTree>
    <p:extLst>
      <p:ext uri="{BB962C8B-B14F-4D97-AF65-F5344CB8AC3E}">
        <p14:creationId xmlns:p14="http://schemas.microsoft.com/office/powerpoint/2010/main" val="641778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等线"/>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679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4261789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2395359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solidFill>
                <a:srgbClr val="54524D"/>
              </a:solidFill>
              <a:latin typeface="PT Sans"/>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37020392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52</a:t>
            </a:fld>
            <a:endParaRPr lang="zh-CN" altLang="en-US"/>
          </a:p>
        </p:txBody>
      </p:sp>
    </p:spTree>
    <p:extLst>
      <p:ext uri="{BB962C8B-B14F-4D97-AF65-F5344CB8AC3E}">
        <p14:creationId xmlns:p14="http://schemas.microsoft.com/office/powerpoint/2010/main" val="1309926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78965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54</a:t>
            </a:fld>
            <a:endParaRPr lang="zh-CN" altLang="en-US"/>
          </a:p>
        </p:txBody>
      </p:sp>
    </p:spTree>
    <p:extLst>
      <p:ext uri="{BB962C8B-B14F-4D97-AF65-F5344CB8AC3E}">
        <p14:creationId xmlns:p14="http://schemas.microsoft.com/office/powerpoint/2010/main" val="993746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55</a:t>
            </a:fld>
            <a:endParaRPr lang="zh-CN" altLang="en-US"/>
          </a:p>
        </p:txBody>
      </p:sp>
    </p:spTree>
    <p:extLst>
      <p:ext uri="{BB962C8B-B14F-4D97-AF65-F5344CB8AC3E}">
        <p14:creationId xmlns:p14="http://schemas.microsoft.com/office/powerpoint/2010/main" val="41834027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56</a:t>
            </a:fld>
            <a:endParaRPr lang="zh-CN" altLang="en-US"/>
          </a:p>
        </p:txBody>
      </p:sp>
    </p:spTree>
    <p:extLst>
      <p:ext uri="{BB962C8B-B14F-4D97-AF65-F5344CB8AC3E}">
        <p14:creationId xmlns:p14="http://schemas.microsoft.com/office/powerpoint/2010/main" val="2157990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a:solidFill>
                <a:srgbClr val="54524D"/>
              </a:solidFill>
              <a:latin typeface="inherit"/>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57</a:t>
            </a:fld>
            <a:endParaRPr lang="zh-CN" altLang="en-US"/>
          </a:p>
        </p:txBody>
      </p:sp>
    </p:spTree>
    <p:extLst>
      <p:ext uri="{BB962C8B-B14F-4D97-AF65-F5344CB8AC3E}">
        <p14:creationId xmlns:p14="http://schemas.microsoft.com/office/powerpoint/2010/main" val="7884882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58</a:t>
            </a:fld>
            <a:endParaRPr lang="zh-CN" altLang="en-US"/>
          </a:p>
        </p:txBody>
      </p:sp>
    </p:spTree>
    <p:extLst>
      <p:ext uri="{BB962C8B-B14F-4D97-AF65-F5344CB8AC3E}">
        <p14:creationId xmlns:p14="http://schemas.microsoft.com/office/powerpoint/2010/main" val="24736157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59</a:t>
            </a:fld>
            <a:endParaRPr lang="zh-CN" altLang="en-US"/>
          </a:p>
        </p:txBody>
      </p:sp>
    </p:spTree>
    <p:extLst>
      <p:ext uri="{BB962C8B-B14F-4D97-AF65-F5344CB8AC3E}">
        <p14:creationId xmlns:p14="http://schemas.microsoft.com/office/powerpoint/2010/main" val="297745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7242800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2674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61</a:t>
            </a:fld>
            <a:endParaRPr lang="zh-CN" altLang="en-US"/>
          </a:p>
        </p:txBody>
      </p:sp>
    </p:spTree>
    <p:extLst>
      <p:ext uri="{BB962C8B-B14F-4D97-AF65-F5344CB8AC3E}">
        <p14:creationId xmlns:p14="http://schemas.microsoft.com/office/powerpoint/2010/main" val="1206543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62</a:t>
            </a:fld>
            <a:endParaRPr lang="zh-CN" altLang="en-US"/>
          </a:p>
        </p:txBody>
      </p:sp>
    </p:spTree>
    <p:extLst>
      <p:ext uri="{BB962C8B-B14F-4D97-AF65-F5344CB8AC3E}">
        <p14:creationId xmlns:p14="http://schemas.microsoft.com/office/powerpoint/2010/main" val="5271668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63</a:t>
            </a:fld>
            <a:endParaRPr lang="zh-CN" altLang="en-US"/>
          </a:p>
        </p:txBody>
      </p:sp>
    </p:spTree>
    <p:extLst>
      <p:ext uri="{BB962C8B-B14F-4D97-AF65-F5344CB8AC3E}">
        <p14:creationId xmlns:p14="http://schemas.microsoft.com/office/powerpoint/2010/main" val="35792135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b="1">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64</a:t>
            </a:fld>
            <a:endParaRPr lang="zh-CN" altLang="en-US"/>
          </a:p>
        </p:txBody>
      </p:sp>
    </p:spTree>
    <p:extLst>
      <p:ext uri="{BB962C8B-B14F-4D97-AF65-F5344CB8AC3E}">
        <p14:creationId xmlns:p14="http://schemas.microsoft.com/office/powerpoint/2010/main" val="1835362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65</a:t>
            </a:fld>
            <a:endParaRPr lang="zh-CN" altLang="en-US"/>
          </a:p>
        </p:txBody>
      </p:sp>
    </p:spTree>
    <p:extLst>
      <p:ext uri="{BB962C8B-B14F-4D97-AF65-F5344CB8AC3E}">
        <p14:creationId xmlns:p14="http://schemas.microsoft.com/office/powerpoint/2010/main" val="239970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86153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188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defTabSz="931774">
              <a:buFont typeface="Arial" panose="020B0604020202020204" pitchFamily="34" charset="0"/>
              <a:buChar char="•"/>
              <a:defRPr/>
            </a:pPr>
            <a:endParaRPr lang="en-US">
              <a:latin typeface="Segoe UI" panose="020B0502040204020203" pitchFamily="34" charset="0"/>
              <a:cs typeface="Segoe UI" panose="020B0502040204020203" pitchFamily="34" charset="0"/>
            </a:endParaRPr>
          </a:p>
          <a:p>
            <a:pPr marL="174708" indent="-174708" defTabSz="931774">
              <a:buFont typeface="Arial" panose="020B0604020202020204" pitchFamily="34" charset="0"/>
              <a:buChar char="•"/>
              <a:defRPr/>
            </a:pPr>
            <a:endParaRPr lang="en-US" b="1">
              <a:latin typeface="Calibri" panose="020F0502020204030204" pitchFamily="34" charset="0"/>
              <a:cs typeface="Calibri" panose="020F0502020204030204" pitchFamily="34" charset="0"/>
            </a:endParaRPr>
          </a:p>
          <a:p>
            <a:pPr marL="8686" lvl="0" indent="0" defTabSz="931774">
              <a:buFont typeface="Arial" panose="020B0604020202020204" pitchFamily="34" charset="0"/>
              <a:buNone/>
              <a:defRPr/>
            </a:pPr>
            <a:endParaRPr lang="en-US">
              <a:latin typeface="等线"/>
              <a:ea typeface="等线"/>
              <a:cs typeface="Calibri"/>
            </a:endParaRPr>
          </a:p>
        </p:txBody>
      </p:sp>
      <p:sp>
        <p:nvSpPr>
          <p:cNvPr id="4" name="Slide Number Placeholder 3"/>
          <p:cNvSpPr>
            <a:spLocks noGrp="1"/>
          </p:cNvSpPr>
          <p:nvPr>
            <p:ph type="sldNum" sz="quarter" idx="5"/>
          </p:nvPr>
        </p:nvSpPr>
        <p:spPr/>
        <p:txBody>
          <a:bodyPr/>
          <a:lstStyle/>
          <a:p>
            <a:pPr defTabSz="931774">
              <a:defRPr/>
            </a:pPr>
            <a:fld id="{ADCCD5AF-71CD-4C88-AC55-E7BE057B2D3C}" type="slidenum">
              <a:rPr lang="zh-CN" altLang="en-US">
                <a:solidFill>
                  <a:prstClr val="black"/>
                </a:solidFill>
                <a:latin typeface="等线"/>
                <a:ea typeface="等线" panose="02010600030101010101" pitchFamily="2" charset="-122"/>
              </a:rPr>
              <a:pPr defTabSz="931774">
                <a:defRPr/>
              </a:pPr>
              <a:t>9</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936432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BB4C-0F67-45CA-B1F3-711B3568C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ED461-A11A-49C4-ABB5-A6FFD515D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E95B26-7A42-47D9-A827-243D26CE8E92}"/>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5" name="Footer Placeholder 4">
            <a:extLst>
              <a:ext uri="{FF2B5EF4-FFF2-40B4-BE49-F238E27FC236}">
                <a16:creationId xmlns:a16="http://schemas.microsoft.com/office/drawing/2014/main" id="{6B8362DA-9289-4D44-BD15-4F6F1C9F2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0A102-F743-4EB7-B504-B27BFBD00E76}"/>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01334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E8EA-E90E-4BD8-8849-EC853FE20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4C0FC-A322-4C52-B8B9-669222FE0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8322C-8A23-49D3-A51D-8C9F1D330DB2}"/>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5" name="Footer Placeholder 4">
            <a:extLst>
              <a:ext uri="{FF2B5EF4-FFF2-40B4-BE49-F238E27FC236}">
                <a16:creationId xmlns:a16="http://schemas.microsoft.com/office/drawing/2014/main" id="{B4CC23DB-7874-4103-BC92-811987F29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BA002-416E-4665-B55B-E94FE0ABAED2}"/>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3727544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9959-AFB5-480F-9664-1371498E3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A06578-082A-4A7F-9175-88E7539FE9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CFDF6B-D73D-41F0-8047-E3087A864771}"/>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5" name="Footer Placeholder 4">
            <a:extLst>
              <a:ext uri="{FF2B5EF4-FFF2-40B4-BE49-F238E27FC236}">
                <a16:creationId xmlns:a16="http://schemas.microsoft.com/office/drawing/2014/main" id="{82048CBA-5EF2-4488-99CA-0F080B919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9A018-2CB5-44A0-B78B-9AE3476801D7}"/>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70330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617F-E057-4DC9-9334-C54762470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CDE49C-5C58-4043-8533-C9716D6B12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6DDC4D-6B92-457E-A2EE-9DC962857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018F2-78D3-47BE-98CA-EB03F5B228AD}"/>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6" name="Footer Placeholder 5">
            <a:extLst>
              <a:ext uri="{FF2B5EF4-FFF2-40B4-BE49-F238E27FC236}">
                <a16:creationId xmlns:a16="http://schemas.microsoft.com/office/drawing/2014/main" id="{B0BE6EFC-3894-4A9D-9678-E7BF418EC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29091-DBF1-4D42-96C4-308269FA1FCE}"/>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330420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3B05-3794-4486-9BDB-16127B7270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630EC-71F3-42B9-8D27-A0607AEF1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8FDB4-BD3B-4700-90C3-5A5B7FB58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6094D1-A451-47F2-963D-17F9D8B45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D6DCF8-3B8F-4E44-8267-09FD95911C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4E445D-1495-402E-9342-DA25D29E7D4A}"/>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8" name="Footer Placeholder 7">
            <a:extLst>
              <a:ext uri="{FF2B5EF4-FFF2-40B4-BE49-F238E27FC236}">
                <a16:creationId xmlns:a16="http://schemas.microsoft.com/office/drawing/2014/main" id="{9181B01E-6A49-4A7D-9CCD-313347852F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E01C0-00EC-4922-8990-36B9A1398560}"/>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670013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D00E-FEE4-4386-8036-42C728DF84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FB5F8F-3052-4254-B418-57AD82C9FF98}"/>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4" name="Footer Placeholder 3">
            <a:extLst>
              <a:ext uri="{FF2B5EF4-FFF2-40B4-BE49-F238E27FC236}">
                <a16:creationId xmlns:a16="http://schemas.microsoft.com/office/drawing/2014/main" id="{08CED005-C460-47AD-B347-5AA8E01449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82FEC3-A93A-4F3B-98F6-0F7ECF4EB340}"/>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2304818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251567-6478-495D-9969-36D0AC6B81A4}"/>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3" name="Footer Placeholder 2">
            <a:extLst>
              <a:ext uri="{FF2B5EF4-FFF2-40B4-BE49-F238E27FC236}">
                <a16:creationId xmlns:a16="http://schemas.microsoft.com/office/drawing/2014/main" id="{06C5035C-413C-427A-B5E4-C69924383C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09E54-2FBC-4462-83AD-B68FC8953377}"/>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417613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297A-AD24-4861-886E-56161F35A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53F75-DE58-46DE-BBD4-24A408277D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512220-F8C8-478E-A41E-788D301C2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07680-96E3-4860-B69E-77FBCFEDC41D}"/>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6" name="Footer Placeholder 5">
            <a:extLst>
              <a:ext uri="{FF2B5EF4-FFF2-40B4-BE49-F238E27FC236}">
                <a16:creationId xmlns:a16="http://schemas.microsoft.com/office/drawing/2014/main" id="{8BFA46CF-8216-44A3-B814-E1EA596B6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8AF5C-F746-49A4-81E9-38A3D300E385}"/>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58763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109A-A465-46C9-AF20-6A4CADC61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D0A6A8-62AD-46AE-AEB4-931CAA8775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1A85B-8422-4D2C-9CC6-986EE33C0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91CF30-F5C6-4C00-B984-E07940559E36}"/>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6" name="Footer Placeholder 5">
            <a:extLst>
              <a:ext uri="{FF2B5EF4-FFF2-40B4-BE49-F238E27FC236}">
                <a16:creationId xmlns:a16="http://schemas.microsoft.com/office/drawing/2014/main" id="{9E7ACFB4-0FBC-4AEA-8DBD-8704D641F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83A74-BFF6-4983-8DFD-BAEC3CCD071B}"/>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582616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6CF8-E5A0-492C-94E3-FD6104C5A3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632E7-0641-4602-AFCB-BDFD7F1A71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94383-3B7E-4680-AD7E-99CE3D6BC7F9}"/>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5" name="Footer Placeholder 4">
            <a:extLst>
              <a:ext uri="{FF2B5EF4-FFF2-40B4-BE49-F238E27FC236}">
                <a16:creationId xmlns:a16="http://schemas.microsoft.com/office/drawing/2014/main" id="{2398A91E-6BB4-4B7B-936D-20E5C5BB3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9713C-C068-4BE5-AE8E-C6B2C1B7546F}"/>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3497074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644E4-5570-4010-905F-2D2EF4F70F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A1EC22-D820-470C-9B70-15896FD0F9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95537-8EB9-4848-83EA-0503E099E33D}"/>
              </a:ext>
            </a:extLst>
          </p:cNvPr>
          <p:cNvSpPr>
            <a:spLocks noGrp="1"/>
          </p:cNvSpPr>
          <p:nvPr>
            <p:ph type="dt" sz="half" idx="10"/>
          </p:nvPr>
        </p:nvSpPr>
        <p:spPr/>
        <p:txBody>
          <a:bodyPr/>
          <a:lstStyle/>
          <a:p>
            <a:fld id="{7B1B3A47-088A-43C8-9019-A8D19C4A269B}" type="datetimeFigureOut">
              <a:rPr lang="en-US" smtClean="0"/>
              <a:t>5/10/2022</a:t>
            </a:fld>
            <a:endParaRPr lang="en-US"/>
          </a:p>
        </p:txBody>
      </p:sp>
      <p:sp>
        <p:nvSpPr>
          <p:cNvPr id="5" name="Footer Placeholder 4">
            <a:extLst>
              <a:ext uri="{FF2B5EF4-FFF2-40B4-BE49-F238E27FC236}">
                <a16:creationId xmlns:a16="http://schemas.microsoft.com/office/drawing/2014/main" id="{5F54D936-E6A6-4965-B241-F1EA49729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336F8-DB0D-43A1-A2F4-B54F5CBAA07C}"/>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272971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5/10/2022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29A8D8-B7C1-4AAA-9776-71103FCC4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F03A06-853E-4FE7-B9BE-0394720A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25368-FA59-4310-85B1-D9947597A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B3A47-088A-43C8-9019-A8D19C4A269B}" type="datetimeFigureOut">
              <a:rPr lang="en-US" smtClean="0"/>
              <a:t>5/10/2022</a:t>
            </a:fld>
            <a:endParaRPr lang="en-US"/>
          </a:p>
        </p:txBody>
      </p:sp>
      <p:sp>
        <p:nvSpPr>
          <p:cNvPr id="5" name="Footer Placeholder 4">
            <a:extLst>
              <a:ext uri="{FF2B5EF4-FFF2-40B4-BE49-F238E27FC236}">
                <a16:creationId xmlns:a16="http://schemas.microsoft.com/office/drawing/2014/main" id="{E02D2725-EE0C-42B7-B1D1-371CA4423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CFA2BA-1455-48A6-8273-3F653268F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48E4-D755-475D-92D5-2F5FF4E9FC9A}" type="slidenum">
              <a:rPr lang="en-US" smtClean="0"/>
              <a:t>‹#›</a:t>
            </a:fld>
            <a:endParaRPr lang="en-US"/>
          </a:p>
        </p:txBody>
      </p:sp>
    </p:spTree>
    <p:extLst>
      <p:ext uri="{BB962C8B-B14F-4D97-AF65-F5344CB8AC3E}">
        <p14:creationId xmlns:p14="http://schemas.microsoft.com/office/powerpoint/2010/main" val="36435203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gateway.edu.state.ma.us/edu/myportal/meoe" TargetMode="External"/><Relationship Id="rId3" Type="http://schemas.openxmlformats.org/officeDocument/2006/relationships/hyperlink" Target="https://profiles.doe.mass.edu/statereport/dropout.aspx" TargetMode="External"/><Relationship Id="rId7" Type="http://schemas.openxmlformats.org/officeDocument/2006/relationships/hyperlink" Target="https://profiles.doe.mass.edu/statereport/special_education.asp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mailto:compliance@doe.mass.edu" TargetMode="External"/><Relationship Id="rId5" Type="http://schemas.openxmlformats.org/officeDocument/2006/relationships/hyperlink" Target="https://www.doe.mass.edu/psm/tfm/reports/" TargetMode="External"/><Relationship Id="rId4" Type="http://schemas.openxmlformats.org/officeDocument/2006/relationships/hyperlink" Target="https://profiles.doe.mass.edu/statereport/gradrates.aspx" TargetMode="External"/><Relationship Id="rId9" Type="http://schemas.openxmlformats.org/officeDocument/2006/relationships/hyperlink" Target="https://www.doe.mass.edu/infoservices/data/diradmin/list.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Specialeducation@doe.mass.edu"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doe.mass.edu/prs/specialist.html" TargetMode="External"/><Relationship Id="rId5" Type="http://schemas.openxmlformats.org/officeDocument/2006/relationships/hyperlink" Target="https://www.doe.mass.edu/psm/contact-info.html" TargetMode="External"/><Relationship Id="rId4" Type="http://schemas.openxmlformats.org/officeDocument/2006/relationships/hyperlink" Target="mailto:data@doe.mass.ed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text-idx?SID=0f615a8afeb13b7611e70cc5a3cd302b&amp;mc=true&amp;node=se34.2.300_1203&amp;rgn=div8"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gi-bin/text-idx?SID=0f615a8afeb13b7611e70cc5a3cd302b&amp;mc=true&amp;node=se34.2.300_1203&amp;rgn=div8"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www.ecfr.gov/cgi-bin/text-idx?SID=80f643b8f9b0a3d747cf4ea88e2e6bf7&amp;mc=true&amp;node=se34.2.300_1205&amp;rgn=div8" TargetMode="External"/><Relationship Id="rId3" Type="http://schemas.openxmlformats.org/officeDocument/2006/relationships/hyperlink" Target="https://www.doe.mass.edu/federalgrants/idea/qrg-moe.docx" TargetMode="External"/><Relationship Id="rId7" Type="http://schemas.openxmlformats.org/officeDocument/2006/relationships/hyperlink" Target="https://www.ecfr.gov/cgi-bin/text-idx?SID=80f643b8f9b0a3d747cf4ea88e2e6bf7&amp;mc=true&amp;node=se34.2.300_1204&amp;rgn=div8"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ecfr.gov/cgi-bin/retrieveECFR?gp=1&amp;SID=80f643b8f9b0a3d747cf4ea88e2e6bf7&amp;ty=HTML&amp;h=L&amp;mc=true&amp;n=pt34.2.300&amp;r=PART" TargetMode="External"/><Relationship Id="rId5" Type="http://schemas.openxmlformats.org/officeDocument/2006/relationships/hyperlink" Target="https://cifr.wested.org/resources/lea-moe/organizer/" TargetMode="External"/><Relationship Id="rId4" Type="http://schemas.openxmlformats.org/officeDocument/2006/relationships/hyperlink" Target="https://cifr.wested.org/resources/lea-moe/calculato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doe.mass.edu/psm/"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www.doe.mass.edu/psm/resources/tfm-toolkit.doc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doe.mass.edu/prs/"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http://www.doe.mass.edu/prs" TargetMode="External"/><Relationship Id="rId5" Type="http://schemas.openxmlformats.org/officeDocument/2006/relationships/hyperlink" Target="mailto:compliance@doe.mass.edu" TargetMode="External"/><Relationship Id="rId4" Type="http://schemas.openxmlformats.org/officeDocument/2006/relationships/hyperlink" Target="http://www.doe.mass.edu/prs/guide/default.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1.svg"/><Relationship Id="rId5" Type="http://schemas.openxmlformats.org/officeDocument/2006/relationships/diagramQuickStyle" Target="../diagrams/quickStyle1.xml"/><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svg"/><Relationship Id="rId1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doe.mass.edu/research/success/default.html"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ideadata.org/resources/resource/1538/success-gaps-toolkit-addressing-equity-inclusion-and-opportunity" TargetMode="Externa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ideadata.org/toolkits/#the-initial-success-gap-statement"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ideadata.org/toolkits/#the-initial-success-gap-statement"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www.doe.mass.edu/research/success/create-plan.html"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https://ideadata.org/toolkits/assemble-an-appropriate-team/" TargetMode="External"/><Relationship Id="rId4" Type="http://schemas.openxmlformats.org/officeDocument/2006/relationships/hyperlink" Target="https://www.doe.mass.edu/research/success/getting-started.doc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hyperlink" Target="https://ideadata.org/toolkits/files/template-for-recording-equity-team-meeting-notes-_final.docx" TargetMode="External"/><Relationship Id="rId3" Type="http://schemas.openxmlformats.org/officeDocument/2006/relationships/hyperlink" Target="https://www.doe.mass.edu/accountability/toolkit/district-data-toolkit.pdf#search=%22District Data Team Toolkit%22" TargetMode="External"/><Relationship Id="rId7" Type="http://schemas.openxmlformats.org/officeDocument/2006/relationships/hyperlink" Target="https://ideadata.org/toolkits/files/exampleofgroupnormsforequityteammeeting.pdf"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hyperlink" Target="https://ideadata.org/toolkits/files/team-member-organizational-meeting-roles-and-responsibilities_final.docx" TargetMode="External"/><Relationship Id="rId5" Type="http://schemas.openxmlformats.org/officeDocument/2006/relationships/hyperlink" Target="https://ideadata.org/toolkits/files/equity-team-member-representatives_final.docx" TargetMode="External"/><Relationship Id="rId4" Type="http://schemas.openxmlformats.org/officeDocument/2006/relationships/hyperlink" Target="https://ideadata.org/toolkits/files/sample-letter-for-inviting-equity-team-members_final.docx"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ideadata.org/toolkits/prepare-and-share-data/"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hyperlink" Target="https://www.ideadata.org/sites/default/files/media/documents/2020-06/Key_Roles_and_Responsibilities.pdf" TargetMode="External"/><Relationship Id="rId3" Type="http://schemas.openxmlformats.org/officeDocument/2006/relationships/hyperlink" Target="https://www.doe.mass.edu/accountability/toolkit/district-data-toolkit.pdf#search=%22District Data Team Toolkit%22" TargetMode="External"/><Relationship Id="rId7" Type="http://schemas.openxmlformats.org/officeDocument/2006/relationships/hyperlink" Target="https://www.ideadata.org/data-meeting-toolkit" TargetMode="External"/><Relationship Id="rId12" Type="http://schemas.openxmlformats.org/officeDocument/2006/relationships/hyperlink" Target="https://www.ideadata.org/sites/default/files/media/documents/2020-06/After_the_Meeting.pdf"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hyperlink" Target="https://ideadata.org/resources/resource/1508/idea-data-quality-outlier-analyses-tools" TargetMode="External"/><Relationship Id="rId11" Type="http://schemas.openxmlformats.org/officeDocument/2006/relationships/hyperlink" Target="https://www.ideadata.org/sites/default/files/media/documents/2020-06/During%20the%20Meeting_1.pdf" TargetMode="External"/><Relationship Id="rId5" Type="http://schemas.openxmlformats.org/officeDocument/2006/relationships/hyperlink" Target="https://www.ideadata.org/resources/resource/1881/part-b-indicator-data-display-wizard" TargetMode="External"/><Relationship Id="rId10" Type="http://schemas.openxmlformats.org/officeDocument/2006/relationships/hyperlink" Target="https://www.ideadata.org/sites/default/files/media/documents/2020-06/Before_the_Meeting.pdf" TargetMode="External"/><Relationship Id="rId4" Type="http://schemas.openxmlformats.org/officeDocument/2006/relationships/hyperlink" Target="https://ideadata.org/toolkits/files/template-for-refining-the-initial-success-gap-statement_final.docx" TargetMode="External"/><Relationship Id="rId9" Type="http://schemas.openxmlformats.org/officeDocument/2006/relationships/hyperlink" Target="https://www.ideadata.org/sites/default/files/media/documents/2020-06/2-DMT-Including_Stakeholders_in_Data_Meetings_TNedits_LAL_0.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doe.mass.edu/research/success/swot-analysis.docx"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hyperlink" Target="https://ideadata.org/sites/default/files/media/documents/2021-07/SuccessGapsRubric.pdf" TargetMode="External"/><Relationship Id="rId5" Type="http://schemas.openxmlformats.org/officeDocument/2006/relationships/hyperlink" Target="https://www.doe.mass.edu/research/success/create-plan.html" TargetMode="External"/><Relationship Id="rId4" Type="http://schemas.openxmlformats.org/officeDocument/2006/relationships/hyperlink" Target="https://www.doe.mass.edu/research/success/rootcause-analysis.docx"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www.doe.mass.edu/research/success/create-plan.html"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hyperlink" Target="https://ideadata.org/toolkits/files/successgapsprioritysettingtool.xlsx" TargetMode="External"/><Relationship Id="rId5" Type="http://schemas.openxmlformats.org/officeDocument/2006/relationships/hyperlink" Target="https://ideadata.org/toolkits/files/completingthesuccessgapsrubric.pdf" TargetMode="External"/><Relationship Id="rId4" Type="http://schemas.openxmlformats.org/officeDocument/2006/relationships/hyperlink" Target="https://www.doe.mass.edu/research/success/rootcause-worksheet.doc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mailto:specialeducation@doe.mass.edu"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hyperlink" Target="https://ideadata.org/sites/default/files/media/documents/2017-09/idc_ceis_chart.pdf" TargetMode="External"/><Relationship Id="rId5" Type="http://schemas.openxmlformats.org/officeDocument/2006/relationships/hyperlink" Target="mailto:abigail.t.slayton@mass.gov" TargetMode="External"/><Relationship Id="rId4" Type="http://schemas.openxmlformats.org/officeDocument/2006/relationships/hyperlink" Target="https://www.doe.mass.edu/turnaround/redesign/m3/"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8" Type="http://schemas.openxmlformats.org/officeDocument/2006/relationships/hyperlink" Target="https://www.doe.mass.edu/csdp/" TargetMode="External"/><Relationship Id="rId13" Type="http://schemas.openxmlformats.org/officeDocument/2006/relationships/hyperlink" Target="https://www.doe.mass.edu/sfss/mtss/" TargetMode="External"/><Relationship Id="rId18" Type="http://schemas.openxmlformats.org/officeDocument/2006/relationships/hyperlink" Target="https://highleveragepractices.org/clarifying-relationship-between-hlps-and-ebps" TargetMode="External"/><Relationship Id="rId3" Type="http://schemas.openxmlformats.org/officeDocument/2006/relationships/hyperlink" Target="https://www.doe.mass.edu/csi/" TargetMode="External"/><Relationship Id="rId7" Type="http://schemas.openxmlformats.org/officeDocument/2006/relationships/hyperlink" Target="https://www.doe.mass.edu/instruction/curate/" TargetMode="External"/><Relationship Id="rId12" Type="http://schemas.openxmlformats.org/officeDocument/2006/relationships/hyperlink" Target="https://www.doe.mass.edu/turnaround/redesign/m3/" TargetMode="External"/><Relationship Id="rId17" Type="http://schemas.openxmlformats.org/officeDocument/2006/relationships/hyperlink" Target="https://www.doe.mass.edu/sped/idea2004/sig-dispro/qrg.docx" TargetMode="External"/><Relationship Id="rId2" Type="http://schemas.openxmlformats.org/officeDocument/2006/relationships/notesSlide" Target="../notesSlides/notesSlide64.xml"/><Relationship Id="rId16" Type="http://schemas.openxmlformats.org/officeDocument/2006/relationships/hyperlink" Target="https://www.doe.mass.edu/pd/aboutregistry.html" TargetMode="External"/><Relationship Id="rId20" Type="http://schemas.openxmlformats.org/officeDocument/2006/relationships/hyperlink" Target="https://highleveragepractices.org/hlp-leadership-guides" TargetMode="External"/><Relationship Id="rId1" Type="http://schemas.openxmlformats.org/officeDocument/2006/relationships/slideLayout" Target="../slideLayouts/slideLayout6.xml"/><Relationship Id="rId6" Type="http://schemas.openxmlformats.org/officeDocument/2006/relationships/hyperlink" Target="https://www.doe.mass.edu/instruction/culturally-responsive/" TargetMode="External"/><Relationship Id="rId11" Type="http://schemas.openxmlformats.org/officeDocument/2006/relationships/hyperlink" Target="https://www.ideadata.org/significant-disproportionality" TargetMode="External"/><Relationship Id="rId5" Type="http://schemas.openxmlformats.org/officeDocument/2006/relationships/hyperlink" Target="https://selcenter.wested.org/resources/" TargetMode="External"/><Relationship Id="rId15" Type="http://schemas.openxmlformats.org/officeDocument/2006/relationships/hyperlink" Target="https://www.doe.mass.edu/sped/idea2004/sig-dispro/fiscal-implications-qrg.docx" TargetMode="External"/><Relationship Id="rId10" Type="http://schemas.openxmlformats.org/officeDocument/2006/relationships/hyperlink" Target="https://www.doe.mass.edu/kaleidoscope/" TargetMode="External"/><Relationship Id="rId19" Type="http://schemas.openxmlformats.org/officeDocument/2006/relationships/hyperlink" Target="https://highleveragepractices.org/" TargetMode="External"/><Relationship Id="rId4" Type="http://schemas.openxmlformats.org/officeDocument/2006/relationships/hyperlink" Target="https://ncsi-library.wested.org/" TargetMode="External"/><Relationship Id="rId9" Type="http://schemas.openxmlformats.org/officeDocument/2006/relationships/hyperlink" Target="https://www.doe.mass.edu/news/newsletter-signup.html" TargetMode="External"/><Relationship Id="rId14" Type="http://schemas.openxmlformats.org/officeDocument/2006/relationships/hyperlink" Target="https://www.doe.mass.edu/sfss/mtss/blueprint.pdf"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fixschooldiscipline.org/educator-toolkit/" TargetMode="External"/><Relationship Id="rId13" Type="http://schemas.openxmlformats.org/officeDocument/2006/relationships/hyperlink" Target="http://www.ncsecs.org/discipline-best-practices" TargetMode="External"/><Relationship Id="rId3" Type="http://schemas.openxmlformats.org/officeDocument/2006/relationships/hyperlink" Target="https://www.doe.mass.edu/sfs/discipline/" TargetMode="External"/><Relationship Id="rId7" Type="http://schemas.openxmlformats.org/officeDocument/2006/relationships/hyperlink" Target="https://www.doe.mass.edu/edeval/guidebook/" TargetMode="External"/><Relationship Id="rId12" Type="http://schemas.openxmlformats.org/officeDocument/2006/relationships/hyperlink" Target="https://charterschoolcenter.ed.gov/publication/discipline-policy-school-climate"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hyperlink" Target="https://www2.ed.gov/policy/gen/guid/school-discipline/guiding-principles.pdf" TargetMode="External"/><Relationship Id="rId11" Type="http://schemas.openxmlformats.org/officeDocument/2006/relationships/hyperlink" Target="doe.mass.edu/sfs/sel/default.html?section=examples#topics" TargetMode="External"/><Relationship Id="rId5" Type="http://schemas.openxmlformats.org/officeDocument/2006/relationships/hyperlink" Target="https://www2.ed.gov/policy/gen/guid/school-discipline/rethink-discipline-resource-guide-supt-action.pdf" TargetMode="External"/><Relationship Id="rId10" Type="http://schemas.openxmlformats.org/officeDocument/2006/relationships/hyperlink" Target="https://www.pbis.org/resource-type/assessments" TargetMode="External"/><Relationship Id="rId4" Type="http://schemas.openxmlformats.org/officeDocument/2006/relationships/hyperlink" Target="https://safesupportivelearning.ed.gov/addressing-root-causes-disparities-school-discipline" TargetMode="External"/><Relationship Id="rId9" Type="http://schemas.openxmlformats.org/officeDocument/2006/relationships/hyperlink" Target="http://positiveschooldiscipline.promoteprevent.org/course" TargetMode="External"/><Relationship Id="rId14" Type="http://schemas.openxmlformats.org/officeDocument/2006/relationships/hyperlink" Target="https://civilrightsproject.ucla.edu/resources/projects/center-for-civil-rights-remedies/school-to-prison-folder/federal-reports/charter-schools-civil-rights-and-school-discipline-a-comprehensive-review/losen-et-al-charter-school-discipline-review-2016.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Special Education </a:t>
            </a:r>
            <a:r>
              <a:rPr kumimoji="0" lang="en-US" altLang="zh-CN" sz="4000" b="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Assistance Webinar</a:t>
            </a:r>
            <a:endParaRPr kumimoji="0" lang="zh-CN" altLang="en-US" sz="4000" b="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4" name="TextBox 3">
            <a:extLst>
              <a:ext uri="{FF2B5EF4-FFF2-40B4-BE49-F238E27FC236}">
                <a16:creationId xmlns:a16="http://schemas.microsoft.com/office/drawing/2014/main" id="{9C56390C-26AE-4AAC-B589-02C82FAEC213}"/>
              </a:ext>
            </a:extLst>
          </p:cNvPr>
          <p:cNvSpPr txBox="1"/>
          <p:nvPr/>
        </p:nvSpPr>
        <p:spPr>
          <a:xfrm>
            <a:off x="2651760" y="3429000"/>
            <a:ext cx="9406891" cy="3246120"/>
          </a:xfrm>
          <a:prstGeom prst="rect">
            <a:avLst/>
          </a:prstGeom>
          <a:noFill/>
        </p:spPr>
        <p:txBody>
          <a:bodyPr wrap="square" lIns="91440" tIns="45720" rIns="91440" bIns="45720" rtlCol="0" anchor="t">
            <a:spAutoFit/>
          </a:bodyPr>
          <a:lstStyle/>
          <a:p>
            <a:r>
              <a:rPr lang="en-US" sz="2000" dirty="0">
                <a:solidFill>
                  <a:schemeClr val="accent1">
                    <a:lumMod val="50000"/>
                  </a:schemeClr>
                </a:solidFill>
                <a:cs typeface="Calibri"/>
              </a:rPr>
              <a:t>Jamie Camacho, Special Education Planning and Policy Development (SEPP)</a:t>
            </a:r>
          </a:p>
          <a:p>
            <a:r>
              <a:rPr lang="en-US" sz="2000" dirty="0">
                <a:solidFill>
                  <a:schemeClr val="accent1">
                    <a:lumMod val="50000"/>
                  </a:schemeClr>
                </a:solidFill>
                <a:cs typeface="Calibri"/>
              </a:rPr>
              <a:t>Holly Neal, Special Education Planning and Policy Development (SEPP)</a:t>
            </a:r>
          </a:p>
          <a:p>
            <a:r>
              <a:rPr lang="en-US" sz="2000" dirty="0">
                <a:solidFill>
                  <a:schemeClr val="accent1">
                    <a:lumMod val="50000"/>
                  </a:schemeClr>
                </a:solidFill>
                <a:cs typeface="Calibri"/>
              </a:rPr>
              <a:t>Brian Coonley, Special Education Planning and Policy Development (SEPP)</a:t>
            </a:r>
          </a:p>
          <a:p>
            <a:r>
              <a:rPr lang="en-US" sz="2000" dirty="0">
                <a:solidFill>
                  <a:schemeClr val="accent1">
                    <a:lumMod val="50000"/>
                  </a:schemeClr>
                </a:solidFill>
                <a:cs typeface="Calibri"/>
              </a:rPr>
              <a:t>Erica Gonzales, District &amp; School Accountability Systems</a:t>
            </a:r>
            <a:endParaRPr lang="en-US" sz="2000" dirty="0">
              <a:solidFill>
                <a:schemeClr val="accent1">
                  <a:lumMod val="50000"/>
                </a:schemeClr>
              </a:solidFill>
              <a:cs typeface="Calibri" panose="020F0502020204030204" pitchFamily="34" charset="0"/>
            </a:endParaRPr>
          </a:p>
          <a:p>
            <a:r>
              <a:rPr lang="en-US" sz="2000" dirty="0">
                <a:solidFill>
                  <a:schemeClr val="accent1">
                    <a:lumMod val="50000"/>
                  </a:schemeClr>
                </a:solidFill>
                <a:cs typeface="Calibri"/>
              </a:rPr>
              <a:t>Craig Weller, Education Data Services</a:t>
            </a:r>
          </a:p>
          <a:p>
            <a:r>
              <a:rPr lang="en-US" sz="2000" dirty="0">
                <a:solidFill>
                  <a:schemeClr val="accent1">
                    <a:lumMod val="50000"/>
                  </a:schemeClr>
                </a:solidFill>
                <a:cs typeface="Calibri"/>
              </a:rPr>
              <a:t>Bella Song, </a:t>
            </a:r>
            <a:r>
              <a:rPr lang="en-US" sz="2000" dirty="0">
                <a:solidFill>
                  <a:schemeClr val="accent1">
                    <a:lumMod val="50000"/>
                  </a:schemeClr>
                </a:solidFill>
                <a:ea typeface="+mn-lt"/>
                <a:cs typeface="+mn-lt"/>
              </a:rPr>
              <a:t>Education Data Services</a:t>
            </a:r>
            <a:endParaRPr lang="en-US" sz="2000" dirty="0">
              <a:solidFill>
                <a:schemeClr val="accent1">
                  <a:lumMod val="50000"/>
                </a:schemeClr>
              </a:solidFill>
              <a:cs typeface="Calibri"/>
            </a:endParaRPr>
          </a:p>
          <a:p>
            <a:r>
              <a:rPr lang="en-US" sz="2000" dirty="0">
                <a:solidFill>
                  <a:schemeClr val="accent1">
                    <a:lumMod val="50000"/>
                  </a:schemeClr>
                </a:solidFill>
                <a:cs typeface="Calibri"/>
              </a:rPr>
              <a:t>Caitlin Hogan, Audit &amp; Compliance</a:t>
            </a:r>
          </a:p>
          <a:p>
            <a:r>
              <a:rPr lang="en-US" sz="2000" dirty="0">
                <a:solidFill>
                  <a:schemeClr val="accent1">
                    <a:lumMod val="50000"/>
                  </a:schemeClr>
                </a:solidFill>
                <a:cs typeface="Calibri"/>
              </a:rPr>
              <a:t>Amy Paulin, Public School Monitoring  (PSM)</a:t>
            </a:r>
          </a:p>
          <a:p>
            <a:r>
              <a:rPr lang="en-US" sz="2000" dirty="0">
                <a:solidFill>
                  <a:schemeClr val="accent1">
                    <a:lumMod val="50000"/>
                  </a:schemeClr>
                </a:solidFill>
                <a:effectLst/>
                <a:ea typeface="Calibri" panose="020F0502020204030204" pitchFamily="34" charset="0"/>
                <a:cs typeface="Calibri"/>
              </a:rPr>
              <a:t>Dean Paolillo, Problem Resolution System (PRS)</a:t>
            </a:r>
          </a:p>
          <a:p>
            <a:r>
              <a:rPr lang="en-US" sz="2000" dirty="0">
                <a:solidFill>
                  <a:schemeClr val="accent1">
                    <a:lumMod val="50000"/>
                  </a:schemeClr>
                </a:solidFill>
                <a:ea typeface="Calibri" panose="020F0502020204030204" pitchFamily="34" charset="0"/>
                <a:cs typeface="Calibri"/>
              </a:rPr>
              <a:t>Abi Slayton, District &amp; School Assistance Centers</a:t>
            </a:r>
          </a:p>
        </p:txBody>
      </p:sp>
    </p:spTree>
    <p:extLst>
      <p:ext uri="{BB962C8B-B14F-4D97-AF65-F5344CB8AC3E}">
        <p14:creationId xmlns:p14="http://schemas.microsoft.com/office/powerpoint/2010/main" val="3771003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Special Education Determination Rubric </a:t>
            </a:r>
            <a:r>
              <a:rPr lang="en-US">
                <a:solidFill>
                  <a:schemeClr val="tx1">
                    <a:lumMod val="50000"/>
                  </a:schemeClr>
                </a:solidFill>
              </a:rPr>
              <a:t>- 2 </a:t>
            </a:r>
          </a:p>
        </p:txBody>
      </p:sp>
      <p:sp>
        <p:nvSpPr>
          <p:cNvPr id="3" name="Content Placeholder 2">
            <a:extLst>
              <a:ext uri="{FF2B5EF4-FFF2-40B4-BE49-F238E27FC236}">
                <a16:creationId xmlns:a16="http://schemas.microsoft.com/office/drawing/2014/main" id="{7E2B5F6D-4DC0-4CBA-81FC-26B86F7FD0EC}"/>
              </a:ext>
            </a:extLst>
          </p:cNvPr>
          <p:cNvSpPr>
            <a:spLocks noGrp="1"/>
          </p:cNvSpPr>
          <p:nvPr>
            <p:ph idx="1"/>
          </p:nvPr>
        </p:nvSpPr>
        <p:spPr>
          <a:xfrm>
            <a:off x="567743" y="1137717"/>
            <a:ext cx="11370972" cy="5049746"/>
          </a:xfrm>
        </p:spPr>
        <p:txBody>
          <a:bodyPr/>
          <a:lstStyle/>
          <a:p>
            <a:pPr marL="0" indent="0">
              <a:buNone/>
            </a:pPr>
            <a:r>
              <a:rPr lang="en-US"/>
              <a:t>Points are assigned based on each district’s performance on each of the measures</a:t>
            </a:r>
          </a:p>
          <a:p>
            <a:endParaRPr lang="en-US"/>
          </a:p>
        </p:txBody>
      </p:sp>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graphicFrame>
        <p:nvGraphicFramePr>
          <p:cNvPr id="5" name="Table 4">
            <a:extLst>
              <a:ext uri="{FF2B5EF4-FFF2-40B4-BE49-F238E27FC236}">
                <a16:creationId xmlns:a16="http://schemas.microsoft.com/office/drawing/2014/main" id="{41851B15-C610-4FB1-8B7F-D2B9D794E758}"/>
              </a:ext>
            </a:extLst>
          </p:cNvPr>
          <p:cNvGraphicFramePr>
            <a:graphicFrameLocks noGrp="1"/>
          </p:cNvGraphicFramePr>
          <p:nvPr>
            <p:extLst>
              <p:ext uri="{D42A27DB-BD31-4B8C-83A1-F6EECF244321}">
                <p14:modId xmlns:p14="http://schemas.microsoft.com/office/powerpoint/2010/main" val="206902200"/>
              </p:ext>
            </p:extLst>
          </p:nvPr>
        </p:nvGraphicFramePr>
        <p:xfrm>
          <a:off x="838200" y="2313686"/>
          <a:ext cx="10515600" cy="4255389"/>
        </p:xfrm>
        <a:graphic>
          <a:graphicData uri="http://schemas.openxmlformats.org/drawingml/2006/table">
            <a:tbl>
              <a:tblPr firstRow="1" firstCol="1" bandRow="1">
                <a:tableStyleId>{7E9639D4-E3E2-4D34-9284-5A2195B3D0D7}</a:tableStyleId>
              </a:tblPr>
              <a:tblGrid>
                <a:gridCol w="589110">
                  <a:extLst>
                    <a:ext uri="{9D8B030D-6E8A-4147-A177-3AD203B41FA5}">
                      <a16:colId xmlns:a16="http://schemas.microsoft.com/office/drawing/2014/main" val="3704410798"/>
                    </a:ext>
                  </a:extLst>
                </a:gridCol>
                <a:gridCol w="1418070">
                  <a:extLst>
                    <a:ext uri="{9D8B030D-6E8A-4147-A177-3AD203B41FA5}">
                      <a16:colId xmlns:a16="http://schemas.microsoft.com/office/drawing/2014/main" val="360480137"/>
                    </a:ext>
                  </a:extLst>
                </a:gridCol>
                <a:gridCol w="1418070">
                  <a:extLst>
                    <a:ext uri="{9D8B030D-6E8A-4147-A177-3AD203B41FA5}">
                      <a16:colId xmlns:a16="http://schemas.microsoft.com/office/drawing/2014/main" val="4272430452"/>
                    </a:ext>
                  </a:extLst>
                </a:gridCol>
                <a:gridCol w="1418070">
                  <a:extLst>
                    <a:ext uri="{9D8B030D-6E8A-4147-A177-3AD203B41FA5}">
                      <a16:colId xmlns:a16="http://schemas.microsoft.com/office/drawing/2014/main" val="3959700176"/>
                    </a:ext>
                  </a:extLst>
                </a:gridCol>
                <a:gridCol w="1418070">
                  <a:extLst>
                    <a:ext uri="{9D8B030D-6E8A-4147-A177-3AD203B41FA5}">
                      <a16:colId xmlns:a16="http://schemas.microsoft.com/office/drawing/2014/main" val="2524262138"/>
                    </a:ext>
                  </a:extLst>
                </a:gridCol>
                <a:gridCol w="1418070">
                  <a:extLst>
                    <a:ext uri="{9D8B030D-6E8A-4147-A177-3AD203B41FA5}">
                      <a16:colId xmlns:a16="http://schemas.microsoft.com/office/drawing/2014/main" val="2484006919"/>
                    </a:ext>
                  </a:extLst>
                </a:gridCol>
                <a:gridCol w="1418070">
                  <a:extLst>
                    <a:ext uri="{9D8B030D-6E8A-4147-A177-3AD203B41FA5}">
                      <a16:colId xmlns:a16="http://schemas.microsoft.com/office/drawing/2014/main" val="3164045034"/>
                    </a:ext>
                  </a:extLst>
                </a:gridCol>
                <a:gridCol w="1418070">
                  <a:extLst>
                    <a:ext uri="{9D8B030D-6E8A-4147-A177-3AD203B41FA5}">
                      <a16:colId xmlns:a16="http://schemas.microsoft.com/office/drawing/2014/main" val="1697306907"/>
                    </a:ext>
                  </a:extLst>
                </a:gridCol>
              </a:tblGrid>
              <a:tr h="519430">
                <a:tc>
                  <a:txBody>
                    <a:bodyPr/>
                    <a:lstStyle/>
                    <a:p>
                      <a:pPr marL="0" marR="0" algn="ctr">
                        <a:lnSpc>
                          <a:spcPct val="107000"/>
                        </a:lnSpc>
                        <a:spcBef>
                          <a:spcPts val="0"/>
                        </a:spcBef>
                        <a:spcAft>
                          <a:spcPts val="0"/>
                        </a:spcAft>
                      </a:pPr>
                      <a:r>
                        <a:rPr lang="en-US" sz="1050">
                          <a:solidFill>
                            <a:schemeClr val="accent1">
                              <a:lumMod val="50000"/>
                            </a:schemeClr>
                          </a:solidFill>
                          <a:effectLst/>
                        </a:rPr>
                        <a:t>Points</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Annual Dropout Rate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(2020)</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5-Year Cohort Graduation Rate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(2019)</a:t>
                      </a:r>
                      <a:endParaRPr lang="en-US" sz="1200" b="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 Points x2</a:t>
                      </a:r>
                      <a:endParaRPr lang="en-US" sz="1200" b="0">
                        <a:solidFill>
                          <a:schemeClr val="accent1">
                            <a:lumMod val="50000"/>
                          </a:schemeClr>
                        </a:solidFill>
                        <a:effectLst/>
                      </a:endParaRPr>
                    </a:p>
                    <a:p>
                      <a:pPr marL="0" marR="0" algn="ctr">
                        <a:lnSpc>
                          <a:spcPct val="107000"/>
                        </a:lnSpc>
                        <a:spcBef>
                          <a:spcPts val="0"/>
                        </a:spcBef>
                        <a:spcAft>
                          <a:spcPts val="0"/>
                        </a:spcAft>
                      </a:pP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Public School Monitoring Compliance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(SY2020-2021)</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Problem Resolution System Complaints</a:t>
                      </a:r>
                      <a:endParaRPr lang="en-US" sz="1200">
                        <a:solidFill>
                          <a:schemeClr val="accent1">
                            <a:lumMod val="50000"/>
                          </a:schemeClr>
                        </a:solidFill>
                        <a:effectLst/>
                      </a:endParaRPr>
                    </a:p>
                    <a:p>
                      <a:pPr marL="0" marR="0" algn="ctr">
                        <a:lnSpc>
                          <a:spcPct val="107000"/>
                        </a:lnSpc>
                        <a:spcBef>
                          <a:spcPts val="0"/>
                        </a:spcBef>
                        <a:spcAft>
                          <a:spcPts val="0"/>
                        </a:spcAft>
                      </a:pPr>
                      <a:r>
                        <a:rPr lang="en-US" sz="900">
                          <a:solidFill>
                            <a:schemeClr val="accent1">
                              <a:lumMod val="50000"/>
                            </a:schemeClr>
                          </a:solidFill>
                          <a:effectLst/>
                        </a:rPr>
                        <a:t>(SY2020-2021)</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Special Education SPP/APR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Compliance Indicators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(4B, 9, &amp; 10)</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(SY2020)</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Special Education SPP/APR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Performance Indicators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(5 &amp; 6)</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(SY2020-2021)</a:t>
                      </a:r>
                      <a:endParaRPr lang="en-US" sz="1200" b="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Points x2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Significant Disproportionality Data</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(SY2020-2021 &amp; SY2021-2022)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15146185"/>
                  </a:ext>
                </a:extLst>
              </a:tr>
              <a:tr h="462280">
                <a:tc>
                  <a:txBody>
                    <a:bodyPr/>
                    <a:lstStyle/>
                    <a:p>
                      <a:pPr marL="0" marR="0" algn="ctr">
                        <a:lnSpc>
                          <a:spcPct val="107000"/>
                        </a:lnSpc>
                        <a:spcBef>
                          <a:spcPts val="0"/>
                        </a:spcBef>
                        <a:spcAft>
                          <a:spcPts val="0"/>
                        </a:spcAft>
                      </a:pPr>
                      <a:r>
                        <a:rPr lang="en-US" sz="1050">
                          <a:solidFill>
                            <a:schemeClr val="accent1">
                              <a:lumMod val="50000"/>
                            </a:schemeClr>
                          </a:solidFill>
                          <a:effectLst/>
                        </a:rPr>
                        <a:t>4</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accent1">
                              <a:lumMod val="50000"/>
                            </a:schemeClr>
                          </a:solidFill>
                          <a:effectLst/>
                        </a:rPr>
                        <a:t>Annual dropout rate for students with disabilities at or below the state’s all students rate (1.6%)</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accent1">
                              <a:lumMod val="50000"/>
                            </a:schemeClr>
                          </a:solidFill>
                          <a:effectLst/>
                        </a:rPr>
                        <a:t>5-year cohort graduation rate for students with disabilities at or above the state’s all students rate (90.1%)</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accent1">
                              <a:lumMod val="50000"/>
                            </a:schemeClr>
                          </a:solidFill>
                          <a:effectLst/>
                        </a:rPr>
                        <a:t>No findings of special education noncompliance in previous Tiered Focused Monitoring (TFM) review</a:t>
                      </a:r>
                    </a:p>
                    <a:p>
                      <a:pPr marL="0" marR="0">
                        <a:lnSpc>
                          <a:spcPct val="107000"/>
                        </a:lnSpc>
                        <a:spcBef>
                          <a:spcPts val="0"/>
                        </a:spcBef>
                        <a:spcAft>
                          <a:spcPts val="0"/>
                        </a:spcAft>
                      </a:pP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accent1">
                              <a:lumMod val="50000"/>
                            </a:schemeClr>
                          </a:solidFill>
                          <a:effectLst/>
                        </a:rPr>
                        <a:t>No special education complaints resulting in noncompliance </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accent1">
                              <a:lumMod val="50000"/>
                            </a:schemeClr>
                          </a:solidFill>
                          <a:effectLst/>
                        </a:rPr>
                        <a:t>No compliance findings</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0">
                        <a:lnSpc>
                          <a:spcPct val="107000"/>
                        </a:lnSpc>
                        <a:spcBef>
                          <a:spcPts val="0"/>
                        </a:spcBef>
                        <a:spcAft>
                          <a:spcPts val="0"/>
                        </a:spcAft>
                      </a:pPr>
                      <a:r>
                        <a:rPr lang="en-US" sz="1050">
                          <a:solidFill>
                            <a:schemeClr val="accent1">
                              <a:lumMod val="50000"/>
                            </a:schemeClr>
                          </a:solidFill>
                          <a:effectLst/>
                        </a:rPr>
                        <a:t>Combined full inclusion rate of 75.0% or higher for students ages 3-21</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accent1">
                              <a:lumMod val="50000"/>
                            </a:schemeClr>
                          </a:solidFill>
                          <a:effectLst/>
                        </a:rPr>
                        <a:t>No Status in both of the last 2 years</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112852"/>
                  </a:ext>
                </a:extLst>
              </a:tr>
              <a:tr h="365760">
                <a:tc>
                  <a:txBody>
                    <a:bodyPr/>
                    <a:lstStyle/>
                    <a:p>
                      <a:pPr marL="0" marR="0" algn="ctr">
                        <a:lnSpc>
                          <a:spcPct val="107000"/>
                        </a:lnSpc>
                        <a:spcBef>
                          <a:spcPts val="0"/>
                        </a:spcBef>
                        <a:spcAft>
                          <a:spcPts val="0"/>
                        </a:spcAft>
                      </a:pPr>
                      <a:r>
                        <a:rPr lang="en-US" sz="1050">
                          <a:solidFill>
                            <a:schemeClr val="accent1">
                              <a:lumMod val="50000"/>
                            </a:schemeClr>
                          </a:solidFill>
                          <a:effectLst/>
                        </a:rPr>
                        <a:t>3</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050">
                          <a:solidFill>
                            <a:schemeClr val="accent1">
                              <a:lumMod val="50000"/>
                            </a:schemeClr>
                          </a:solidFill>
                          <a:effectLst/>
                        </a:rPr>
                        <a:t>Annual dropout rate for students with disabilities at or below the state’s students with disabilities rate (2.6%), but above the state’s all students rate (1.6%)</a:t>
                      </a:r>
                      <a:endParaRPr lang="en-US" sz="1200">
                        <a:solidFill>
                          <a:schemeClr val="accent1">
                            <a:lumMod val="50000"/>
                          </a:schemeClr>
                        </a:solidFill>
                        <a:effectLst/>
                      </a:endParaRPr>
                    </a:p>
                    <a:p>
                      <a:pPr marL="0" marR="0">
                        <a:lnSpc>
                          <a:spcPct val="107000"/>
                        </a:lnSpc>
                        <a:spcBef>
                          <a:spcPts val="0"/>
                        </a:spcBef>
                        <a:spcAft>
                          <a:spcPts val="0"/>
                        </a:spcAft>
                      </a:pP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050">
                          <a:solidFill>
                            <a:schemeClr val="accent1">
                              <a:lumMod val="50000"/>
                            </a:schemeClr>
                          </a:solidFill>
                          <a:effectLst/>
                        </a:rPr>
                        <a:t>5-year cohort graduation rate for students with disabilities at or above the state’s students with disabilities rate (78.2%), but below the state’s all students rate (90.1%)</a:t>
                      </a:r>
                    </a:p>
                    <a:p>
                      <a:pPr marL="0" marR="0">
                        <a:lnSpc>
                          <a:spcPct val="107000"/>
                        </a:lnSpc>
                        <a:spcBef>
                          <a:spcPts val="0"/>
                        </a:spcBef>
                        <a:spcAft>
                          <a:spcPts val="0"/>
                        </a:spcAft>
                      </a:pP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050">
                          <a:solidFill>
                            <a:schemeClr val="accent1">
                              <a:lumMod val="50000"/>
                            </a:schemeClr>
                          </a:solidFill>
                          <a:effectLst/>
                        </a:rPr>
                        <a:t>1-2 findings of special education noncompliance in previous TFM review</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050">
                          <a:solidFill>
                            <a:schemeClr val="accent1">
                              <a:lumMod val="50000"/>
                            </a:schemeClr>
                          </a:solidFill>
                          <a:effectLst/>
                        </a:rPr>
                        <a:t>1-2 special education complaints resulting in noncompliance</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050">
                          <a:solidFill>
                            <a:schemeClr val="accent1">
                              <a:lumMod val="50000"/>
                            </a:schemeClr>
                          </a:solidFill>
                          <a:effectLst/>
                        </a:rPr>
                        <a:t>At Risk for any 1 indicator (4b, 9, 10). All others must be labelled No Status</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050">
                          <a:solidFill>
                            <a:schemeClr val="accent1">
                              <a:lumMod val="50000"/>
                            </a:schemeClr>
                          </a:solidFill>
                          <a:effectLst/>
                        </a:rPr>
                        <a:t>Combined full inclusion rate from 50.0% to 74.9% for students ages 3-21</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225425" marR="0" lvl="0" indent="-225425">
                        <a:lnSpc>
                          <a:spcPct val="107000"/>
                        </a:lnSpc>
                        <a:spcBef>
                          <a:spcPts val="0"/>
                        </a:spcBef>
                        <a:spcAft>
                          <a:spcPts val="0"/>
                        </a:spcAft>
                        <a:buFont typeface="Symbol" panose="05050102010706020507" pitchFamily="18" charset="2"/>
                        <a:buChar char=""/>
                      </a:pPr>
                      <a:r>
                        <a:rPr lang="en-US" sz="1050">
                          <a:solidFill>
                            <a:schemeClr val="accent1">
                              <a:lumMod val="50000"/>
                            </a:schemeClr>
                          </a:solidFill>
                          <a:effectLst/>
                        </a:rPr>
                        <a:t>At Risk in both of the last 2 years, or</a:t>
                      </a:r>
                      <a:endParaRPr lang="en-US" sz="1200">
                        <a:solidFill>
                          <a:schemeClr val="accent1">
                            <a:lumMod val="50000"/>
                          </a:schemeClr>
                        </a:solidFill>
                        <a:effectLst/>
                      </a:endParaRPr>
                    </a:p>
                    <a:p>
                      <a:pPr marL="225425" marR="0" lvl="0" indent="-225425">
                        <a:lnSpc>
                          <a:spcPct val="107000"/>
                        </a:lnSpc>
                        <a:spcBef>
                          <a:spcPts val="0"/>
                        </a:spcBef>
                        <a:spcAft>
                          <a:spcPts val="0"/>
                        </a:spcAft>
                        <a:buFont typeface="Symbol" panose="05050102010706020507" pitchFamily="18" charset="2"/>
                        <a:buChar char=""/>
                      </a:pPr>
                      <a:r>
                        <a:rPr lang="en-US" sz="1050">
                          <a:solidFill>
                            <a:schemeClr val="accent1">
                              <a:lumMod val="50000"/>
                            </a:schemeClr>
                          </a:solidFill>
                          <a:effectLst/>
                        </a:rPr>
                        <a:t>At Risk in 1 of the last two years &amp; No Status in 1 of the last 2 years  </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3914031"/>
                  </a:ext>
                </a:extLst>
              </a:tr>
            </a:tbl>
          </a:graphicData>
        </a:graphic>
      </p:graphicFrame>
    </p:spTree>
    <p:extLst>
      <p:ext uri="{BB962C8B-B14F-4D97-AF65-F5344CB8AC3E}">
        <p14:creationId xmlns:p14="http://schemas.microsoft.com/office/powerpoint/2010/main" val="134591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Special Education Determination Rubric </a:t>
            </a:r>
            <a:r>
              <a:rPr lang="en-US">
                <a:solidFill>
                  <a:schemeClr val="tx1">
                    <a:lumMod val="50000"/>
                  </a:schemeClr>
                </a:solidFill>
              </a:rPr>
              <a:t>- 3 </a:t>
            </a:r>
          </a:p>
        </p:txBody>
      </p:sp>
      <p:sp>
        <p:nvSpPr>
          <p:cNvPr id="3" name="Content Placeholder 2">
            <a:extLst>
              <a:ext uri="{FF2B5EF4-FFF2-40B4-BE49-F238E27FC236}">
                <a16:creationId xmlns:a16="http://schemas.microsoft.com/office/drawing/2014/main" id="{7E2B5F6D-4DC0-4CBA-81FC-26B86F7FD0EC}"/>
              </a:ext>
            </a:extLst>
          </p:cNvPr>
          <p:cNvSpPr>
            <a:spLocks noGrp="1"/>
          </p:cNvSpPr>
          <p:nvPr>
            <p:ph idx="1"/>
          </p:nvPr>
        </p:nvSpPr>
        <p:spPr/>
        <p:txBody>
          <a:bodyPr/>
          <a:lstStyle/>
          <a:p>
            <a:pPr marL="0" indent="0">
              <a:buNone/>
            </a:pPr>
            <a:r>
              <a:rPr lang="en-US"/>
              <a:t>Points are assigned based on each district’s performance on each of the measures</a:t>
            </a:r>
          </a:p>
          <a:p>
            <a:endParaRPr lang="en-US"/>
          </a:p>
        </p:txBody>
      </p:sp>
      <p:graphicFrame>
        <p:nvGraphicFramePr>
          <p:cNvPr id="5" name="Table 4">
            <a:extLst>
              <a:ext uri="{FF2B5EF4-FFF2-40B4-BE49-F238E27FC236}">
                <a16:creationId xmlns:a16="http://schemas.microsoft.com/office/drawing/2014/main" id="{41851B15-C610-4FB1-8B7F-D2B9D794E758}"/>
              </a:ext>
            </a:extLst>
          </p:cNvPr>
          <p:cNvGraphicFramePr>
            <a:graphicFrameLocks noGrp="1"/>
          </p:cNvGraphicFramePr>
          <p:nvPr>
            <p:extLst>
              <p:ext uri="{D42A27DB-BD31-4B8C-83A1-F6EECF244321}">
                <p14:modId xmlns:p14="http://schemas.microsoft.com/office/powerpoint/2010/main" val="966912796"/>
              </p:ext>
            </p:extLst>
          </p:nvPr>
        </p:nvGraphicFramePr>
        <p:xfrm>
          <a:off x="838200" y="2413349"/>
          <a:ext cx="10515600" cy="3427984"/>
        </p:xfrm>
        <a:graphic>
          <a:graphicData uri="http://schemas.openxmlformats.org/drawingml/2006/table">
            <a:tbl>
              <a:tblPr firstRow="1" firstCol="1" bandRow="1">
                <a:tableStyleId>{7E9639D4-E3E2-4D34-9284-5A2195B3D0D7}</a:tableStyleId>
              </a:tblPr>
              <a:tblGrid>
                <a:gridCol w="589110">
                  <a:extLst>
                    <a:ext uri="{9D8B030D-6E8A-4147-A177-3AD203B41FA5}">
                      <a16:colId xmlns:a16="http://schemas.microsoft.com/office/drawing/2014/main" val="3704410798"/>
                    </a:ext>
                  </a:extLst>
                </a:gridCol>
                <a:gridCol w="1418070">
                  <a:extLst>
                    <a:ext uri="{9D8B030D-6E8A-4147-A177-3AD203B41FA5}">
                      <a16:colId xmlns:a16="http://schemas.microsoft.com/office/drawing/2014/main" val="360480137"/>
                    </a:ext>
                  </a:extLst>
                </a:gridCol>
                <a:gridCol w="1418070">
                  <a:extLst>
                    <a:ext uri="{9D8B030D-6E8A-4147-A177-3AD203B41FA5}">
                      <a16:colId xmlns:a16="http://schemas.microsoft.com/office/drawing/2014/main" val="4272430452"/>
                    </a:ext>
                  </a:extLst>
                </a:gridCol>
                <a:gridCol w="1418070">
                  <a:extLst>
                    <a:ext uri="{9D8B030D-6E8A-4147-A177-3AD203B41FA5}">
                      <a16:colId xmlns:a16="http://schemas.microsoft.com/office/drawing/2014/main" val="3959700176"/>
                    </a:ext>
                  </a:extLst>
                </a:gridCol>
                <a:gridCol w="1418070">
                  <a:extLst>
                    <a:ext uri="{9D8B030D-6E8A-4147-A177-3AD203B41FA5}">
                      <a16:colId xmlns:a16="http://schemas.microsoft.com/office/drawing/2014/main" val="2524262138"/>
                    </a:ext>
                  </a:extLst>
                </a:gridCol>
                <a:gridCol w="1418070">
                  <a:extLst>
                    <a:ext uri="{9D8B030D-6E8A-4147-A177-3AD203B41FA5}">
                      <a16:colId xmlns:a16="http://schemas.microsoft.com/office/drawing/2014/main" val="2484006919"/>
                    </a:ext>
                  </a:extLst>
                </a:gridCol>
                <a:gridCol w="1418070">
                  <a:extLst>
                    <a:ext uri="{9D8B030D-6E8A-4147-A177-3AD203B41FA5}">
                      <a16:colId xmlns:a16="http://schemas.microsoft.com/office/drawing/2014/main" val="3164045034"/>
                    </a:ext>
                  </a:extLst>
                </a:gridCol>
                <a:gridCol w="1418070">
                  <a:extLst>
                    <a:ext uri="{9D8B030D-6E8A-4147-A177-3AD203B41FA5}">
                      <a16:colId xmlns:a16="http://schemas.microsoft.com/office/drawing/2014/main" val="1697306907"/>
                    </a:ext>
                  </a:extLst>
                </a:gridCol>
              </a:tblGrid>
              <a:tr h="519430">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rPr>
                        <a:t>Points</a:t>
                      </a:r>
                      <a:endParaRPr lang="en-US" sz="140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rPr>
                        <a:t>Annual Dropout Rate</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000" b="0">
                          <a:solidFill>
                            <a:schemeClr val="accent1">
                              <a:lumMod val="50000"/>
                            </a:schemeClr>
                          </a:solidFill>
                          <a:effectLst/>
                          <a:latin typeface="+mn-lt"/>
                        </a:rPr>
                        <a:t>(2020)</a:t>
                      </a:r>
                      <a:endParaRPr lang="en-US" sz="1400" b="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100">
                          <a:solidFill>
                            <a:schemeClr val="accent1">
                              <a:lumMod val="50000"/>
                            </a:schemeClr>
                          </a:solidFill>
                          <a:effectLst/>
                          <a:latin typeface="+mn-lt"/>
                        </a:rPr>
                        <a:t>5-Year Cohort Graduation Rate</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000" b="0">
                          <a:solidFill>
                            <a:schemeClr val="accent1">
                              <a:lumMod val="50000"/>
                            </a:schemeClr>
                          </a:solidFill>
                          <a:effectLst/>
                          <a:latin typeface="+mn-lt"/>
                        </a:rPr>
                        <a:t>(2019)</a:t>
                      </a:r>
                      <a:endParaRPr lang="en-US" sz="1400" b="0">
                        <a:solidFill>
                          <a:schemeClr val="accent1">
                            <a:lumMod val="50000"/>
                          </a:schemeClr>
                        </a:solidFill>
                        <a:effectLst/>
                        <a:latin typeface="+mn-lt"/>
                      </a:endParaRPr>
                    </a:p>
                    <a:p>
                      <a:pPr marL="0" marR="0" algn="ctr">
                        <a:lnSpc>
                          <a:spcPct val="107000"/>
                        </a:lnSpc>
                        <a:spcBef>
                          <a:spcPts val="0"/>
                        </a:spcBef>
                        <a:spcAft>
                          <a:spcPts val="0"/>
                        </a:spcAft>
                      </a:pPr>
                      <a:r>
                        <a:rPr lang="en-US" sz="1000" b="0">
                          <a:solidFill>
                            <a:schemeClr val="accent1">
                              <a:lumMod val="50000"/>
                            </a:schemeClr>
                          </a:solidFill>
                          <a:effectLst/>
                          <a:latin typeface="+mn-lt"/>
                        </a:rPr>
                        <a:t> Points x2</a:t>
                      </a:r>
                      <a:endParaRPr lang="en-US" sz="1400" b="0">
                        <a:solidFill>
                          <a:schemeClr val="accent1">
                            <a:lumMod val="50000"/>
                          </a:schemeClr>
                        </a:solidFill>
                        <a:effectLst/>
                        <a:latin typeface="+mn-lt"/>
                      </a:endParaRPr>
                    </a:p>
                    <a:p>
                      <a:pPr marL="0" marR="0" algn="ctr">
                        <a:lnSpc>
                          <a:spcPct val="107000"/>
                        </a:lnSpc>
                        <a:spcBef>
                          <a:spcPts val="0"/>
                        </a:spcBef>
                        <a:spcAft>
                          <a:spcPts val="0"/>
                        </a:spcAft>
                      </a:pPr>
                      <a:endParaRPr lang="en-US" sz="140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rPr>
                        <a:t>Public School Monitoring Compliance</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000" b="0">
                          <a:solidFill>
                            <a:schemeClr val="accent1">
                              <a:lumMod val="50000"/>
                            </a:schemeClr>
                          </a:solidFill>
                          <a:effectLst/>
                          <a:latin typeface="+mn-lt"/>
                        </a:rPr>
                        <a:t>(SY2020-2021)</a:t>
                      </a:r>
                      <a:endParaRPr lang="en-US" sz="1400" b="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rPr>
                        <a:t>Problem Resolution System Complaints</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000">
                          <a:solidFill>
                            <a:schemeClr val="accent1">
                              <a:lumMod val="50000"/>
                            </a:schemeClr>
                          </a:solidFill>
                          <a:effectLst/>
                          <a:latin typeface="+mn-lt"/>
                        </a:rPr>
                        <a:t>(SY2020-2021)</a:t>
                      </a:r>
                      <a:endParaRPr lang="en-US" sz="140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rPr>
                        <a:t>Special Education SPP/APR </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100">
                          <a:solidFill>
                            <a:schemeClr val="accent1">
                              <a:lumMod val="50000"/>
                            </a:schemeClr>
                          </a:solidFill>
                          <a:effectLst/>
                          <a:latin typeface="+mn-lt"/>
                        </a:rPr>
                        <a:t>Compliance Indicators </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100">
                          <a:solidFill>
                            <a:schemeClr val="accent1">
                              <a:lumMod val="50000"/>
                            </a:schemeClr>
                          </a:solidFill>
                          <a:effectLst/>
                          <a:latin typeface="+mn-lt"/>
                        </a:rPr>
                        <a:t>(4B, 9, &amp; 10)</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000" b="0">
                          <a:solidFill>
                            <a:schemeClr val="accent1">
                              <a:lumMod val="50000"/>
                            </a:schemeClr>
                          </a:solidFill>
                          <a:effectLst/>
                          <a:latin typeface="+mn-lt"/>
                        </a:rPr>
                        <a:t>(SY2020)</a:t>
                      </a:r>
                      <a:endParaRPr lang="en-US" sz="1400" b="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rPr>
                        <a:t>Special Education SPP/APR </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100">
                          <a:solidFill>
                            <a:schemeClr val="accent1">
                              <a:lumMod val="50000"/>
                            </a:schemeClr>
                          </a:solidFill>
                          <a:effectLst/>
                          <a:latin typeface="+mn-lt"/>
                        </a:rPr>
                        <a:t>Performance Indicators </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100">
                          <a:solidFill>
                            <a:schemeClr val="accent1">
                              <a:lumMod val="50000"/>
                            </a:schemeClr>
                          </a:solidFill>
                          <a:effectLst/>
                          <a:latin typeface="+mn-lt"/>
                        </a:rPr>
                        <a:t>(5 &amp; 6)</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000" b="0">
                          <a:solidFill>
                            <a:schemeClr val="accent1">
                              <a:lumMod val="50000"/>
                            </a:schemeClr>
                          </a:solidFill>
                          <a:effectLst/>
                          <a:latin typeface="+mn-lt"/>
                        </a:rPr>
                        <a:t>(SY2020-2021)</a:t>
                      </a:r>
                      <a:endParaRPr lang="en-US" sz="1400" b="0">
                        <a:solidFill>
                          <a:schemeClr val="accent1">
                            <a:lumMod val="50000"/>
                          </a:schemeClr>
                        </a:solidFill>
                        <a:effectLst/>
                        <a:latin typeface="+mn-lt"/>
                      </a:endParaRPr>
                    </a:p>
                    <a:p>
                      <a:pPr marL="0" marR="0" algn="ctr">
                        <a:lnSpc>
                          <a:spcPct val="107000"/>
                        </a:lnSpc>
                        <a:spcBef>
                          <a:spcPts val="0"/>
                        </a:spcBef>
                        <a:spcAft>
                          <a:spcPts val="0"/>
                        </a:spcAft>
                      </a:pPr>
                      <a:r>
                        <a:rPr lang="en-US" sz="1000" b="0">
                          <a:solidFill>
                            <a:schemeClr val="accent1">
                              <a:lumMod val="50000"/>
                            </a:schemeClr>
                          </a:solidFill>
                          <a:effectLst/>
                          <a:latin typeface="+mn-lt"/>
                        </a:rPr>
                        <a:t>Points x2</a:t>
                      </a:r>
                      <a:endParaRPr lang="en-US" sz="1400" b="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rPr>
                        <a:t>Significant Disproportionality Data</a:t>
                      </a:r>
                      <a:endParaRPr lang="en-US" sz="1400">
                        <a:solidFill>
                          <a:schemeClr val="accent1">
                            <a:lumMod val="50000"/>
                          </a:schemeClr>
                        </a:solidFill>
                        <a:effectLst/>
                        <a:latin typeface="+mn-lt"/>
                      </a:endParaRPr>
                    </a:p>
                    <a:p>
                      <a:pPr marL="0" marR="0" algn="ctr">
                        <a:lnSpc>
                          <a:spcPct val="107000"/>
                        </a:lnSpc>
                        <a:spcBef>
                          <a:spcPts val="0"/>
                        </a:spcBef>
                        <a:spcAft>
                          <a:spcPts val="0"/>
                        </a:spcAft>
                      </a:pPr>
                      <a:r>
                        <a:rPr lang="en-US" sz="1000" b="0">
                          <a:solidFill>
                            <a:schemeClr val="accent1">
                              <a:lumMod val="50000"/>
                            </a:schemeClr>
                          </a:solidFill>
                          <a:effectLst/>
                          <a:latin typeface="+mn-lt"/>
                        </a:rPr>
                        <a:t>(SY2020-2021 &amp; SY2021-2022)</a:t>
                      </a:r>
                      <a:endParaRPr lang="en-US" sz="1400" b="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15146185"/>
                  </a:ext>
                </a:extLst>
              </a:tr>
              <a:tr h="462280">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2</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Annual dropout rate for students with disabilities from 2.7% to 4.5% </a:t>
                      </a:r>
                      <a:endParaRPr lang="en-US" sz="140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5-year cohort graduation rate for students with disabilities from 66.7% to 78.1% </a:t>
                      </a:r>
                      <a:endParaRPr lang="en-US" sz="1100">
                        <a:solidFill>
                          <a:schemeClr val="accent1">
                            <a:lumMod val="50000"/>
                          </a:schemeClr>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3-4 findings of special education noncompliance in previous TFM review</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3-4 special education complaints resulting in noncompliance</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solidFill>
                            <a:schemeClr val="accent1">
                              <a:lumMod val="50000"/>
                            </a:schemeClr>
                          </a:solidFill>
                          <a:effectLst/>
                          <a:latin typeface="+mn-lt"/>
                          <a:ea typeface="Times New Roman" panose="02020603050405020304" pitchFamily="18" charset="0"/>
                          <a:cs typeface="Calibri"/>
                        </a:rPr>
                        <a:t>Identified</a:t>
                      </a:r>
                      <a:r>
                        <a:rPr lang="en-US" sz="1100">
                          <a:solidFill>
                            <a:schemeClr val="accent1">
                              <a:lumMod val="50000"/>
                            </a:schemeClr>
                          </a:solidFill>
                          <a:effectLst/>
                          <a:latin typeface="+mn-lt"/>
                          <a:ea typeface="Times New Roman" panose="02020603050405020304" pitchFamily="18" charset="0"/>
                          <a:cs typeface="Calibri"/>
                        </a:rPr>
                        <a:t> for any 1 indicator </a:t>
                      </a:r>
                      <a:endParaRPr lang="en-US" sz="140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Combined full inclusion rate from 35.0% to 49.9% for students ages 3-21</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i="1">
                          <a:solidFill>
                            <a:schemeClr val="accent1">
                              <a:lumMod val="50000"/>
                            </a:schemeClr>
                          </a:solidFill>
                          <a:effectLst/>
                          <a:latin typeface="+mn-lt"/>
                          <a:ea typeface="Calibri" panose="020F0502020204030204" pitchFamily="34" charset="0"/>
                          <a:cs typeface="Calibri"/>
                        </a:rPr>
                        <a:t>Identified</a:t>
                      </a:r>
                      <a:r>
                        <a:rPr lang="en-US" sz="1100">
                          <a:solidFill>
                            <a:schemeClr val="accent1">
                              <a:lumMod val="50000"/>
                            </a:schemeClr>
                          </a:solidFill>
                          <a:effectLst/>
                          <a:latin typeface="+mn-lt"/>
                          <a:ea typeface="Calibri" panose="020F0502020204030204" pitchFamily="34" charset="0"/>
                          <a:cs typeface="Calibri"/>
                        </a:rPr>
                        <a:t> in only 1 of the last 2 years</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112852"/>
                  </a:ext>
                </a:extLst>
              </a:tr>
              <a:tr h="365760">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1</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Annual dropout rate for students with disabilities of 4.6% or higher </a:t>
                      </a:r>
                      <a:endParaRPr lang="en-US" sz="140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5-year cohort graduation rate for students with disabilities below 66.7% </a:t>
                      </a:r>
                      <a:endParaRPr lang="en-US" sz="1100">
                        <a:solidFill>
                          <a:schemeClr val="accent1">
                            <a:lumMod val="50000"/>
                          </a:schemeClr>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5 or more findings of special education noncompliance in previous TFM review</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5 or more special education complaints resulting in noncompliance</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100" i="1">
                          <a:solidFill>
                            <a:schemeClr val="accent1">
                              <a:lumMod val="50000"/>
                            </a:schemeClr>
                          </a:solidFill>
                          <a:effectLst/>
                          <a:latin typeface="+mn-lt"/>
                          <a:ea typeface="Times New Roman" panose="02020603050405020304" pitchFamily="18" charset="0"/>
                          <a:cs typeface="Calibri"/>
                        </a:rPr>
                        <a:t>Identified</a:t>
                      </a:r>
                      <a:r>
                        <a:rPr lang="en-US" sz="1100">
                          <a:solidFill>
                            <a:schemeClr val="accent1">
                              <a:lumMod val="50000"/>
                            </a:schemeClr>
                          </a:solidFill>
                          <a:effectLst/>
                          <a:latin typeface="+mn-lt"/>
                          <a:ea typeface="Times New Roman" panose="02020603050405020304" pitchFamily="18" charset="0"/>
                          <a:cs typeface="Calibri"/>
                        </a:rPr>
                        <a:t> for 2 or more indicators </a:t>
                      </a:r>
                      <a:endParaRPr lang="en-US" sz="1400">
                        <a:solidFill>
                          <a:schemeClr val="accent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Combined full inclusion rate below 35.0% for students ages 3-21</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100" i="1">
                          <a:solidFill>
                            <a:schemeClr val="accent1">
                              <a:lumMod val="50000"/>
                            </a:schemeClr>
                          </a:solidFill>
                          <a:effectLst/>
                          <a:latin typeface="+mn-lt"/>
                          <a:ea typeface="Calibri" panose="020F0502020204030204" pitchFamily="34" charset="0"/>
                          <a:cs typeface="Calibri"/>
                        </a:rPr>
                        <a:t>Identified</a:t>
                      </a:r>
                      <a:r>
                        <a:rPr lang="en-US" sz="1100">
                          <a:solidFill>
                            <a:schemeClr val="accent1">
                              <a:lumMod val="50000"/>
                            </a:schemeClr>
                          </a:solidFill>
                          <a:effectLst/>
                          <a:latin typeface="+mn-lt"/>
                          <a:ea typeface="Calibri" panose="020F0502020204030204" pitchFamily="34" charset="0"/>
                          <a:cs typeface="Calibri"/>
                        </a:rPr>
                        <a:t> in both of the last 2 years</a:t>
                      </a:r>
                      <a:endParaRPr lang="en-US" sz="1400">
                        <a:solidFill>
                          <a:schemeClr val="accent1">
                            <a:lumMod val="50000"/>
                          </a:schemeClr>
                        </a:solidFill>
                        <a:effectLst/>
                        <a:latin typeface="+mn-lt"/>
                        <a:ea typeface="Calibri" panose="020F0502020204030204" pitchFamily="34" charset="0"/>
                        <a:cs typeface="Calibri"/>
                      </a:endParaRPr>
                    </a:p>
                    <a:p>
                      <a:pPr marL="0" marR="0">
                        <a:lnSpc>
                          <a:spcPct val="107000"/>
                        </a:lnSpc>
                        <a:spcBef>
                          <a:spcPts val="0"/>
                        </a:spcBef>
                        <a:spcAft>
                          <a:spcPts val="0"/>
                        </a:spcAft>
                      </a:pPr>
                      <a:endParaRPr lang="en-US" sz="1400">
                        <a:solidFill>
                          <a:schemeClr val="accent1">
                            <a:lumMod val="50000"/>
                          </a:schemeClr>
                        </a:solidFill>
                        <a:effectLst/>
                        <a:latin typeface="+mn-lt"/>
                        <a:ea typeface="Calibri" panose="020F0502020204030204" pitchFamily="34" charset="0"/>
                        <a:cs typeface="Calibri"/>
                      </a:endParaRPr>
                    </a:p>
                    <a:p>
                      <a:pPr marL="0" marR="0">
                        <a:lnSpc>
                          <a:spcPct val="107000"/>
                        </a:lnSpc>
                        <a:spcBef>
                          <a:spcPts val="0"/>
                        </a:spcBef>
                        <a:spcAft>
                          <a:spcPts val="0"/>
                        </a:spcAft>
                      </a:pP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3914031"/>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149224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Calculation</a:t>
            </a:r>
          </a:p>
        </p:txBody>
      </p:sp>
      <p:graphicFrame>
        <p:nvGraphicFramePr>
          <p:cNvPr id="3" name="Table 4" descr="&quot;Sum of Points Earned across all Categories with Reportable Data&quot; divided by &quot;Total Number of Possible Points in Categories with Reportable Data&quot; equals &quot;Special Education&#10;Determination Percentage&quot;&#10;&#10;">
            <a:extLst>
              <a:ext uri="{FF2B5EF4-FFF2-40B4-BE49-F238E27FC236}">
                <a16:creationId xmlns:a16="http://schemas.microsoft.com/office/drawing/2014/main" id="{796E24E4-85A6-1C0C-D760-4E72B91D73CD}"/>
              </a:ext>
            </a:extLst>
          </p:cNvPr>
          <p:cNvGraphicFramePr>
            <a:graphicFrameLocks noGrp="1"/>
          </p:cNvGraphicFramePr>
          <p:nvPr>
            <p:extLst>
              <p:ext uri="{D42A27DB-BD31-4B8C-83A1-F6EECF244321}">
                <p14:modId xmlns:p14="http://schemas.microsoft.com/office/powerpoint/2010/main" val="324624349"/>
              </p:ext>
            </p:extLst>
          </p:nvPr>
        </p:nvGraphicFramePr>
        <p:xfrm>
          <a:off x="562428" y="1505857"/>
          <a:ext cx="11369672" cy="2011680"/>
        </p:xfrm>
        <a:graphic>
          <a:graphicData uri="http://schemas.openxmlformats.org/drawingml/2006/table">
            <a:tbl>
              <a:tblPr firstRow="1" bandRow="1">
                <a:tableStyleId>{5C22544A-7EE6-4342-B048-85BDC9FD1C3A}</a:tableStyleId>
              </a:tblPr>
              <a:tblGrid>
                <a:gridCol w="6398378">
                  <a:extLst>
                    <a:ext uri="{9D8B030D-6E8A-4147-A177-3AD203B41FA5}">
                      <a16:colId xmlns:a16="http://schemas.microsoft.com/office/drawing/2014/main" val="3073997913"/>
                    </a:ext>
                  </a:extLst>
                </a:gridCol>
                <a:gridCol w="544432">
                  <a:extLst>
                    <a:ext uri="{9D8B030D-6E8A-4147-A177-3AD203B41FA5}">
                      <a16:colId xmlns:a16="http://schemas.microsoft.com/office/drawing/2014/main" val="3388344792"/>
                    </a:ext>
                  </a:extLst>
                </a:gridCol>
                <a:gridCol w="4426862">
                  <a:extLst>
                    <a:ext uri="{9D8B030D-6E8A-4147-A177-3AD203B41FA5}">
                      <a16:colId xmlns:a16="http://schemas.microsoft.com/office/drawing/2014/main" val="1581156678"/>
                    </a:ext>
                  </a:extLst>
                </a:gridCol>
              </a:tblGrid>
              <a:tr h="1076960">
                <a:tc>
                  <a:txBody>
                    <a:bodyPr/>
                    <a:lstStyle/>
                    <a:p>
                      <a:pPr algn="ctr"/>
                      <a:r>
                        <a:rPr lang="en-US" sz="2400" b="0">
                          <a:solidFill>
                            <a:srgbClr val="000000"/>
                          </a:solidFill>
                        </a:rPr>
                        <a:t>Sum of Points Earned across all Categories with Reportable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a:solidFill>
                          <a:srgbClr val="000000"/>
                        </a:solidFill>
                      </a:endParaRPr>
                    </a:p>
                    <a:p>
                      <a:pPr algn="ctr"/>
                      <a:endParaRPr lang="en-US" sz="1200" b="0">
                        <a:solidFill>
                          <a:srgbClr val="000000"/>
                        </a:solidFill>
                      </a:endParaRPr>
                    </a:p>
                    <a:p>
                      <a:pPr algn="ctr"/>
                      <a:endParaRPr lang="en-US" sz="1800" b="0">
                        <a:solidFill>
                          <a:srgbClr val="000000"/>
                        </a:solidFill>
                      </a:endParaRPr>
                    </a:p>
                    <a:p>
                      <a:pPr algn="ctr"/>
                      <a:r>
                        <a:rPr lang="en-US" sz="1800" b="0">
                          <a:solidFill>
                            <a:srgbClr val="000000"/>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b="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rgbClr val="000000"/>
                          </a:solidFill>
                        </a:rPr>
                        <a:t>Special Education</a:t>
                      </a:r>
                      <a:br>
                        <a:rPr lang="en-US" sz="2400" b="0">
                          <a:solidFill>
                            <a:srgbClr val="000000"/>
                          </a:solidFill>
                        </a:rPr>
                      </a:br>
                      <a:r>
                        <a:rPr lang="en-US" sz="2400" b="0">
                          <a:solidFill>
                            <a:srgbClr val="000000"/>
                          </a:solidFill>
                        </a:rPr>
                        <a:t>Determination Percentage</a:t>
                      </a: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9016518"/>
                  </a:ext>
                </a:extLst>
              </a:tr>
              <a:tr h="370840">
                <a:tc>
                  <a:txBody>
                    <a:bodyPr/>
                    <a:lstStyle/>
                    <a:p>
                      <a:pPr algn="ctr"/>
                      <a:r>
                        <a:rPr lang="en-US" sz="2400" b="0">
                          <a:solidFill>
                            <a:srgbClr val="000000"/>
                          </a:solidFill>
                        </a:rPr>
                        <a:t>Total Number of Possible Points in Categories with Reportable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3440520"/>
                  </a:ext>
                </a:extLst>
              </a:tr>
            </a:tbl>
          </a:graphicData>
        </a:graphic>
      </p:graphicFrame>
      <p:graphicFrame>
        <p:nvGraphicFramePr>
          <p:cNvPr id="7" name="Content Placeholder 6">
            <a:extLst>
              <a:ext uri="{FF2B5EF4-FFF2-40B4-BE49-F238E27FC236}">
                <a16:creationId xmlns:a16="http://schemas.microsoft.com/office/drawing/2014/main" id="{AF71822B-B6B9-4705-8B34-5D09C92BFB24}"/>
              </a:ext>
            </a:extLst>
          </p:cNvPr>
          <p:cNvGraphicFramePr>
            <a:graphicFrameLocks noGrp="1"/>
          </p:cNvGraphicFramePr>
          <p:nvPr>
            <p:ph idx="1"/>
            <p:extLst>
              <p:ext uri="{D42A27DB-BD31-4B8C-83A1-F6EECF244321}">
                <p14:modId xmlns:p14="http://schemas.microsoft.com/office/powerpoint/2010/main" val="2131868710"/>
              </p:ext>
            </p:extLst>
          </p:nvPr>
        </p:nvGraphicFramePr>
        <p:xfrm>
          <a:off x="567743" y="3660503"/>
          <a:ext cx="11369672" cy="1800035"/>
        </p:xfrm>
        <a:graphic>
          <a:graphicData uri="http://schemas.openxmlformats.org/drawingml/2006/table">
            <a:tbl>
              <a:tblPr firstRow="1" firstCol="1" bandRow="1">
                <a:tableStyleId>{7E9639D4-E3E2-4D34-9284-5A2195B3D0D7}</a:tableStyleId>
              </a:tblPr>
              <a:tblGrid>
                <a:gridCol w="2842023">
                  <a:extLst>
                    <a:ext uri="{9D8B030D-6E8A-4147-A177-3AD203B41FA5}">
                      <a16:colId xmlns:a16="http://schemas.microsoft.com/office/drawing/2014/main" val="2201288922"/>
                    </a:ext>
                  </a:extLst>
                </a:gridCol>
                <a:gridCol w="2842023">
                  <a:extLst>
                    <a:ext uri="{9D8B030D-6E8A-4147-A177-3AD203B41FA5}">
                      <a16:colId xmlns:a16="http://schemas.microsoft.com/office/drawing/2014/main" val="2831342707"/>
                    </a:ext>
                  </a:extLst>
                </a:gridCol>
                <a:gridCol w="2842813">
                  <a:extLst>
                    <a:ext uri="{9D8B030D-6E8A-4147-A177-3AD203B41FA5}">
                      <a16:colId xmlns:a16="http://schemas.microsoft.com/office/drawing/2014/main" val="1550653965"/>
                    </a:ext>
                  </a:extLst>
                </a:gridCol>
                <a:gridCol w="2842813">
                  <a:extLst>
                    <a:ext uri="{9D8B030D-6E8A-4147-A177-3AD203B41FA5}">
                      <a16:colId xmlns:a16="http://schemas.microsoft.com/office/drawing/2014/main" val="433482362"/>
                    </a:ext>
                  </a:extLst>
                </a:gridCol>
              </a:tblGrid>
              <a:tr h="0">
                <a:tc>
                  <a:txBody>
                    <a:bodyPr/>
                    <a:lstStyle/>
                    <a:p>
                      <a:pPr marL="0" marR="0" algn="ctr">
                        <a:lnSpc>
                          <a:spcPct val="107000"/>
                        </a:lnSpc>
                        <a:spcBef>
                          <a:spcPts val="0"/>
                        </a:spcBef>
                        <a:spcAft>
                          <a:spcPts val="0"/>
                        </a:spcAft>
                      </a:pPr>
                      <a:r>
                        <a:rPr lang="en-US" sz="1600">
                          <a:solidFill>
                            <a:schemeClr val="accent1">
                              <a:lumMod val="50000"/>
                            </a:schemeClr>
                          </a:solidFill>
                          <a:effectLst/>
                        </a:rPr>
                        <a:t>Meets Requirements (MR)</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600">
                          <a:solidFill>
                            <a:schemeClr val="accent1">
                              <a:lumMod val="50000"/>
                            </a:schemeClr>
                          </a:solidFill>
                          <a:effectLst/>
                        </a:rPr>
                        <a:t>Needs Assistance (NA)</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600">
                          <a:solidFill>
                            <a:schemeClr val="accent1">
                              <a:lumMod val="50000"/>
                            </a:schemeClr>
                          </a:solidFill>
                          <a:effectLst/>
                        </a:rPr>
                        <a:t>Needs Intervention (NI)</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600">
                          <a:solidFill>
                            <a:schemeClr val="accent1">
                              <a:lumMod val="50000"/>
                            </a:schemeClr>
                          </a:solidFill>
                          <a:effectLst/>
                        </a:rPr>
                        <a:t>Needs Substantial Intervention (NSI)</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99999133"/>
                  </a:ext>
                </a:extLst>
              </a:tr>
              <a:tr h="0">
                <a:tc>
                  <a:txBody>
                    <a:bodyPr/>
                    <a:lstStyle/>
                    <a:p>
                      <a:pPr marL="0" marR="0" algn="ctr">
                        <a:lnSpc>
                          <a:spcPct val="107000"/>
                        </a:lnSpc>
                        <a:spcBef>
                          <a:spcPts val="0"/>
                        </a:spcBef>
                        <a:spcAft>
                          <a:spcPts val="0"/>
                        </a:spcAft>
                      </a:pPr>
                      <a:r>
                        <a:rPr lang="en-US" sz="1600" b="0">
                          <a:solidFill>
                            <a:schemeClr val="accent1">
                              <a:lumMod val="50000"/>
                            </a:schemeClr>
                          </a:solidFill>
                          <a:effectLst/>
                        </a:rPr>
                        <a:t>Special Education Determination percentage </a:t>
                      </a:r>
                    </a:p>
                    <a:p>
                      <a:pPr marL="0" marR="0" algn="ctr">
                        <a:lnSpc>
                          <a:spcPct val="107000"/>
                        </a:lnSpc>
                        <a:spcBef>
                          <a:spcPts val="0"/>
                        </a:spcBef>
                        <a:spcAft>
                          <a:spcPts val="0"/>
                        </a:spcAft>
                      </a:pPr>
                      <a:r>
                        <a:rPr lang="en-US" sz="1600" b="0">
                          <a:solidFill>
                            <a:schemeClr val="accent1">
                              <a:lumMod val="50000"/>
                            </a:schemeClr>
                          </a:solidFill>
                          <a:effectLst/>
                        </a:rPr>
                        <a:t>75.0 – 100.0</a:t>
                      </a:r>
                      <a:endParaRPr lang="en-US" sz="16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a:solidFill>
                            <a:schemeClr val="accent1">
                              <a:lumMod val="50000"/>
                            </a:schemeClr>
                          </a:solidFill>
                          <a:effectLst/>
                        </a:rPr>
                        <a:t>Special Education Determination percentage </a:t>
                      </a:r>
                    </a:p>
                    <a:p>
                      <a:pPr marL="0" marR="0" algn="ctr">
                        <a:lnSpc>
                          <a:spcPct val="107000"/>
                        </a:lnSpc>
                        <a:spcBef>
                          <a:spcPts val="0"/>
                        </a:spcBef>
                        <a:spcAft>
                          <a:spcPts val="0"/>
                        </a:spcAft>
                      </a:pPr>
                      <a:r>
                        <a:rPr lang="en-US" sz="1600">
                          <a:solidFill>
                            <a:schemeClr val="accent1">
                              <a:lumMod val="50000"/>
                            </a:schemeClr>
                          </a:solidFill>
                          <a:effectLst/>
                        </a:rPr>
                        <a:t>65.0 – 74.9</a:t>
                      </a:r>
                    </a:p>
                    <a:p>
                      <a:pPr marL="0" marR="0">
                        <a:lnSpc>
                          <a:spcPct val="107000"/>
                        </a:lnSpc>
                        <a:spcBef>
                          <a:spcPts val="0"/>
                        </a:spcBef>
                        <a:spcAft>
                          <a:spcPts val="0"/>
                        </a:spcAft>
                      </a:pPr>
                      <a:r>
                        <a:rPr lang="en-US" sz="1600">
                          <a:solidFill>
                            <a:schemeClr val="accent1">
                              <a:lumMod val="50000"/>
                            </a:schemeClr>
                          </a:solidFill>
                          <a:effectLst/>
                        </a:rPr>
                        <a:t> </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a:solidFill>
                            <a:schemeClr val="accent1">
                              <a:lumMod val="50000"/>
                            </a:schemeClr>
                          </a:solidFill>
                          <a:effectLst/>
                        </a:rPr>
                        <a:t>Special Education Determination percentage </a:t>
                      </a:r>
                    </a:p>
                    <a:p>
                      <a:pPr marL="0" marR="0" algn="ctr">
                        <a:lnSpc>
                          <a:spcPct val="107000"/>
                        </a:lnSpc>
                        <a:spcBef>
                          <a:spcPts val="0"/>
                        </a:spcBef>
                        <a:spcAft>
                          <a:spcPts val="0"/>
                        </a:spcAft>
                      </a:pPr>
                      <a:r>
                        <a:rPr lang="en-US" sz="1600">
                          <a:solidFill>
                            <a:schemeClr val="accent1">
                              <a:lumMod val="50000"/>
                            </a:schemeClr>
                          </a:solidFill>
                          <a:effectLst/>
                        </a:rPr>
                        <a:t>0 – 64.9</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a:solidFill>
                            <a:schemeClr val="accent1">
                              <a:lumMod val="50000"/>
                            </a:schemeClr>
                          </a:solidFill>
                          <a:effectLst/>
                        </a:rPr>
                        <a:t>A substantial failure to comply with a condition of LEA eligibility under Part B of the IDEA (300.200-300.213)</a:t>
                      </a:r>
                    </a:p>
                    <a:p>
                      <a:pPr marL="0" marR="0" algn="ctr">
                        <a:lnSpc>
                          <a:spcPct val="107000"/>
                        </a:lnSpc>
                        <a:spcBef>
                          <a:spcPts val="0"/>
                        </a:spcBef>
                        <a:spcAft>
                          <a:spcPts val="0"/>
                        </a:spcAft>
                      </a:pPr>
                      <a:r>
                        <a:rPr lang="en-US" sz="1600">
                          <a:solidFill>
                            <a:schemeClr val="accent1">
                              <a:lumMod val="50000"/>
                            </a:schemeClr>
                          </a:solidFill>
                          <a:effectLst/>
                        </a:rPr>
                        <a:t> </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9169402"/>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140769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Data Resources</a:t>
            </a:r>
          </a:p>
        </p:txBody>
      </p:sp>
      <p:graphicFrame>
        <p:nvGraphicFramePr>
          <p:cNvPr id="5" name="Table 5">
            <a:extLst>
              <a:ext uri="{FF2B5EF4-FFF2-40B4-BE49-F238E27FC236}">
                <a16:creationId xmlns:a16="http://schemas.microsoft.com/office/drawing/2014/main" id="{9DF210D6-7EE6-48F7-9C80-D6DD53B7AD44}"/>
              </a:ext>
            </a:extLst>
          </p:cNvPr>
          <p:cNvGraphicFramePr>
            <a:graphicFrameLocks noGrp="1"/>
          </p:cNvGraphicFramePr>
          <p:nvPr>
            <p:ph idx="1"/>
            <p:extLst>
              <p:ext uri="{D42A27DB-BD31-4B8C-83A1-F6EECF244321}">
                <p14:modId xmlns:p14="http://schemas.microsoft.com/office/powerpoint/2010/main" val="3829245567"/>
              </p:ext>
            </p:extLst>
          </p:nvPr>
        </p:nvGraphicFramePr>
        <p:xfrm>
          <a:off x="568325" y="1230313"/>
          <a:ext cx="11369674" cy="5466080"/>
        </p:xfrm>
        <a:graphic>
          <a:graphicData uri="http://schemas.openxmlformats.org/drawingml/2006/table">
            <a:tbl>
              <a:tblPr firstRow="1" bandRow="1">
                <a:tableStyleId>{7E9639D4-E3E2-4D34-9284-5A2195B3D0D7}</a:tableStyleId>
              </a:tblPr>
              <a:tblGrid>
                <a:gridCol w="4780289">
                  <a:extLst>
                    <a:ext uri="{9D8B030D-6E8A-4147-A177-3AD203B41FA5}">
                      <a16:colId xmlns:a16="http://schemas.microsoft.com/office/drawing/2014/main" val="3318878821"/>
                    </a:ext>
                  </a:extLst>
                </a:gridCol>
                <a:gridCol w="6589385">
                  <a:extLst>
                    <a:ext uri="{9D8B030D-6E8A-4147-A177-3AD203B41FA5}">
                      <a16:colId xmlns:a16="http://schemas.microsoft.com/office/drawing/2014/main" val="1460317750"/>
                    </a:ext>
                  </a:extLst>
                </a:gridCol>
              </a:tblGrid>
              <a:tr h="370840">
                <a:tc>
                  <a:txBody>
                    <a:bodyPr/>
                    <a:lstStyle/>
                    <a:p>
                      <a:r>
                        <a:rPr lang="en-US" sz="2000" b="1">
                          <a:solidFill>
                            <a:schemeClr val="accent1">
                              <a:lumMod val="50000"/>
                            </a:schemeClr>
                          </a:solidFill>
                        </a:rPr>
                        <a:t>Measure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a:solidFill>
                            <a:schemeClr val="accent1">
                              <a:lumMod val="50000"/>
                            </a:schemeClr>
                          </a:solidFill>
                        </a:rPr>
                        <a:t>Resources/Reports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95463159"/>
                  </a:ext>
                </a:extLst>
              </a:tr>
              <a:tr h="370840">
                <a:tc>
                  <a:txBody>
                    <a:bodyPr/>
                    <a:lstStyle/>
                    <a:p>
                      <a:r>
                        <a:rPr lang="en-US" sz="1800">
                          <a:solidFill>
                            <a:schemeClr val="accent1">
                              <a:lumMod val="50000"/>
                            </a:schemeClr>
                          </a:solidFill>
                        </a:rPr>
                        <a:t>Annual Dropout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a:solidFill>
                            <a:schemeClr val="accent1">
                              <a:lumMod val="50000"/>
                            </a:schemeClr>
                          </a:solidFill>
                        </a:rPr>
                        <a:t>Profiles: </a:t>
                      </a:r>
                      <a:r>
                        <a:rPr lang="en-US" sz="1600" b="0">
                          <a:hlinkClick r:id="rId3"/>
                        </a:rPr>
                        <a:t>https://profiles.doe.mass.edu/statereport/dropout.aspx</a:t>
                      </a:r>
                      <a:endParaRPr lang="en-US" sz="1600" b="0"/>
                    </a:p>
                    <a:p>
                      <a:r>
                        <a:rPr lang="en-US" sz="1600" b="0">
                          <a:solidFill>
                            <a:schemeClr val="accent1">
                              <a:lumMod val="50000"/>
                            </a:schemeClr>
                          </a:solidFill>
                        </a:rPr>
                        <a:t>Security Portal: Dropout Data Summary Report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348411"/>
                  </a:ext>
                </a:extLst>
              </a:tr>
              <a:tr h="370840">
                <a:tc>
                  <a:txBody>
                    <a:bodyPr/>
                    <a:lstStyle/>
                    <a:p>
                      <a:r>
                        <a:rPr lang="en-US" sz="1800" b="0">
                          <a:solidFill>
                            <a:schemeClr val="accent1">
                              <a:lumMod val="50000"/>
                            </a:schemeClr>
                          </a:solidFill>
                        </a:rPr>
                        <a:t>Graduation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a:solidFill>
                            <a:schemeClr val="accent1">
                              <a:lumMod val="50000"/>
                            </a:schemeClr>
                          </a:solidFill>
                        </a:rPr>
                        <a:t>Profiles: </a:t>
                      </a:r>
                      <a:r>
                        <a:rPr lang="en-US" sz="1600" b="0">
                          <a:hlinkClick r:id="rId4"/>
                        </a:rPr>
                        <a:t>https://profiles.doe.mass.edu/statereport/gradrates.aspx</a:t>
                      </a:r>
                      <a:r>
                        <a:rPr lang="en-US" sz="1600" b="0"/>
                        <a:t> </a:t>
                      </a:r>
                    </a:p>
                    <a:p>
                      <a:r>
                        <a:rPr lang="en-US" sz="1600" b="0">
                          <a:solidFill>
                            <a:schemeClr val="accent1">
                              <a:lumMod val="50000"/>
                            </a:schemeClr>
                          </a:solidFill>
                        </a:rPr>
                        <a:t>Security Portal: Graduation Rate Reports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185873"/>
                  </a:ext>
                </a:extLst>
              </a:tr>
              <a:tr h="370840">
                <a:tc>
                  <a:txBody>
                    <a:bodyPr/>
                    <a:lstStyle/>
                    <a:p>
                      <a:r>
                        <a:rPr lang="en-US" sz="1800">
                          <a:solidFill>
                            <a:schemeClr val="accent1">
                              <a:lumMod val="50000"/>
                            </a:schemeClr>
                          </a:solidFill>
                        </a:rPr>
                        <a:t>Public School Monitoring Compliance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600" b="0" i="0" u="none" strike="noStrike" noProof="0">
                          <a:latin typeface="Segoe UI"/>
                        </a:rPr>
                        <a:t>Public School Tiered Focused Monitoring Reports: </a:t>
                      </a:r>
                      <a:br>
                        <a:rPr lang="en-US" sz="1600" b="0" i="0" u="none" strike="noStrike" noProof="0">
                          <a:latin typeface="Segoe UI"/>
                        </a:rPr>
                      </a:br>
                      <a:r>
                        <a:rPr lang="en-US" sz="1600" b="0" i="0" u="none" strike="noStrike" noProof="0">
                          <a:hlinkClick r:id="rId5"/>
                        </a:rPr>
                        <a:t>https://www.doe.mass.edu/psm/tfm/reports/</a:t>
                      </a:r>
                      <a:r>
                        <a:rPr lang="en-US" sz="1600" b="0" i="0" u="none" strike="noStrike" noProof="0"/>
                        <a:t> </a:t>
                      </a:r>
                      <a:endParaRPr lang="en-US" b="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007831"/>
                  </a:ext>
                </a:extLst>
              </a:tr>
              <a:tr h="370840">
                <a:tc>
                  <a:txBody>
                    <a:bodyPr/>
                    <a:lstStyle/>
                    <a:p>
                      <a:r>
                        <a:rPr lang="en-US" sz="1800">
                          <a:solidFill>
                            <a:schemeClr val="accent1">
                              <a:lumMod val="50000"/>
                            </a:schemeClr>
                          </a:solidFill>
                        </a:rPr>
                        <a:t>Problem Resolution System Complaints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accent1">
                              <a:lumMod val="50000"/>
                            </a:schemeClr>
                          </a:solidFill>
                          <a:hlinkClick r:id="rId6"/>
                        </a:rPr>
                        <a:t>compliance@doe.mass.edu</a:t>
                      </a:r>
                      <a:r>
                        <a:rPr lang="en-US" sz="1600">
                          <a:solidFill>
                            <a:schemeClr val="accent1">
                              <a:lumMod val="50000"/>
                            </a:schemeClr>
                          </a:solidFill>
                        </a:rPr>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868742"/>
                  </a:ext>
                </a:extLst>
              </a:tr>
              <a:tr h="413468">
                <a:tc>
                  <a:txBody>
                    <a:bodyPr/>
                    <a:lstStyle/>
                    <a:p>
                      <a:r>
                        <a:rPr lang="en-US" sz="1800">
                          <a:solidFill>
                            <a:schemeClr val="accent1">
                              <a:lumMod val="50000"/>
                            </a:schemeClr>
                          </a:solidFill>
                        </a:rPr>
                        <a:t>Special Ed. SPP/APR Compliance (4B, 9, &amp; 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600" b="0" i="0" u="none" strike="noStrike" noProof="0">
                          <a:solidFill>
                            <a:srgbClr val="000000"/>
                          </a:solidFill>
                          <a:latin typeface="Segoe UI"/>
                        </a:rPr>
                        <a:t>Flagged and Identified Districts have data emailed to the </a:t>
                      </a:r>
                      <a:r>
                        <a:rPr lang="en-US" sz="1600" b="0" i="0" u="none" strike="noStrike" noProof="0">
                          <a:latin typeface="Segoe UI"/>
                        </a:rPr>
                        <a:t>Superintendent </a:t>
                      </a:r>
                      <a:r>
                        <a:rPr lang="en-US" sz="1600" b="0" i="0" u="none" strike="noStrike" noProof="0">
                          <a:solidFill>
                            <a:srgbClr val="000000"/>
                          </a:solidFill>
                          <a:latin typeface="Segoe UI"/>
                        </a:rPr>
                        <a:t>and Special Education Director</a:t>
                      </a:r>
                      <a:endParaRPr lang="en-US" sz="1600" b="0" i="0" u="none" strike="noStrike" noProof="0"/>
                    </a:p>
                    <a:p>
                      <a:pPr marL="0" marR="0" lvl="0" indent="0" algn="l">
                        <a:lnSpc>
                          <a:spcPct val="100000"/>
                        </a:lnSpc>
                        <a:spcBef>
                          <a:spcPts val="1000"/>
                        </a:spcBef>
                        <a:spcAft>
                          <a:spcPts val="0"/>
                        </a:spcAft>
                        <a:buNone/>
                      </a:pPr>
                      <a:r>
                        <a:rPr lang="en-US" sz="1600" b="0" i="0" u="none" strike="noStrike" noProof="0">
                          <a:latin typeface="Segoe UI"/>
                        </a:rPr>
                        <a:t>Publicly reporting on LEA status: </a:t>
                      </a:r>
                      <a:r>
                        <a:rPr lang="en-US" sz="1600" b="0" i="0" u="none" strike="noStrike" noProof="0">
                          <a:latin typeface="Segoe UI"/>
                          <a:hlinkClick r:id="rId7"/>
                        </a:rPr>
                        <a:t>https://profiles.doe.mass.edu/statereport/special_education.aspx</a:t>
                      </a:r>
                      <a:endParaRPr lang="en-US" sz="16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8140511"/>
                  </a:ext>
                </a:extLst>
              </a:tr>
              <a:tr h="370840">
                <a:tc>
                  <a:txBody>
                    <a:bodyPr/>
                    <a:lstStyle/>
                    <a:p>
                      <a:r>
                        <a:rPr lang="en-US" sz="1800">
                          <a:solidFill>
                            <a:schemeClr val="accent1">
                              <a:lumMod val="50000"/>
                            </a:schemeClr>
                          </a:solidFill>
                        </a:rPr>
                        <a:t>Special Ed. SPP/APR Performance (5, &amp; 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accent1">
                              <a:lumMod val="50000"/>
                            </a:schemeClr>
                          </a:solidFill>
                        </a:rPr>
                        <a:t>3-21 LRE rate is calculated by DESE specifically for these determinations</a:t>
                      </a:r>
                    </a:p>
                    <a:p>
                      <a:pPr lvl="1"/>
                      <a:r>
                        <a:rPr lang="en-US" sz="1400">
                          <a:solidFill>
                            <a:schemeClr val="accent1">
                              <a:lumMod val="50000"/>
                            </a:schemeClr>
                          </a:solidFill>
                          <a:latin typeface="+mn-lt"/>
                          <a:cs typeface="Segoe UI"/>
                        </a:rPr>
                        <a:t>Indicator 5: SIMS element  DOE034 – 10 </a:t>
                      </a:r>
                      <a:endParaRPr lang="en-US" sz="1400">
                        <a:solidFill>
                          <a:schemeClr val="accent1">
                            <a:lumMod val="50000"/>
                          </a:schemeClr>
                        </a:solidFill>
                      </a:endParaRPr>
                    </a:p>
                    <a:p>
                      <a:pPr lvl="1"/>
                      <a:r>
                        <a:rPr lang="en-US" sz="1400">
                          <a:solidFill>
                            <a:schemeClr val="accent1">
                              <a:lumMod val="50000"/>
                            </a:schemeClr>
                          </a:solidFill>
                          <a:latin typeface="+mn-lt"/>
                          <a:cs typeface="Segoe UI"/>
                        </a:rPr>
                        <a:t>Indicator 6: SIMS elements DOE032 – 31 &amp; 34</a:t>
                      </a:r>
                      <a:endParaRPr lang="en-US" sz="1400">
                        <a:solidFill>
                          <a:schemeClr val="accent1">
                            <a:lumMod val="50000"/>
                          </a:schemeClr>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6267133"/>
                  </a:ext>
                </a:extLst>
              </a:tr>
              <a:tr h="0">
                <a:tc>
                  <a:txBody>
                    <a:bodyPr/>
                    <a:lstStyle/>
                    <a:p>
                      <a:r>
                        <a:rPr lang="en-US" sz="1800">
                          <a:solidFill>
                            <a:schemeClr val="accent1">
                              <a:lumMod val="50000"/>
                            </a:schemeClr>
                          </a:solidFill>
                        </a:rPr>
                        <a:t>Significant Disproportionality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a:lnSpc>
                          <a:spcPct val="100000"/>
                        </a:lnSpc>
                        <a:spcBef>
                          <a:spcPts val="0"/>
                        </a:spcBef>
                        <a:spcAft>
                          <a:spcPts val="0"/>
                        </a:spcAft>
                        <a:buNone/>
                      </a:pPr>
                      <a:r>
                        <a:rPr lang="en-US" sz="1600" b="0" i="0" u="none" strike="noStrike" kern="1200" noProof="0"/>
                        <a:t>Data available to all LEAs as Edwin Report (SP301) in the </a:t>
                      </a:r>
                      <a:r>
                        <a:rPr lang="en-US" sz="1600" b="0" i="0" u="none" strike="noStrike" kern="1200" noProof="0">
                          <a:hlinkClick r:id="rId8"/>
                        </a:rPr>
                        <a:t>ESE Security Portal</a:t>
                      </a:r>
                      <a:endParaRPr lang="en-US" sz="1600" b="0" i="0" u="none" strike="noStrike" kern="1200" noProof="0">
                        <a:latin typeface="Segoe UI"/>
                      </a:endParaRPr>
                    </a:p>
                    <a:p>
                      <a:pPr marL="0" marR="0" lvl="0" indent="0" algn="l">
                        <a:lnSpc>
                          <a:spcPct val="100000"/>
                        </a:lnSpc>
                        <a:spcBef>
                          <a:spcPts val="0"/>
                        </a:spcBef>
                        <a:spcAft>
                          <a:spcPts val="0"/>
                        </a:spcAft>
                        <a:buNone/>
                      </a:pPr>
                      <a:r>
                        <a:rPr lang="en-US" sz="1400" b="0" i="1" u="none" strike="noStrike" kern="1200" noProof="0">
                          <a:solidFill>
                            <a:srgbClr val="000000"/>
                          </a:solidFill>
                          <a:latin typeface="Segoe UI"/>
                        </a:rPr>
                        <a:t>If you do not have access to the Security Portal or Edwin Analytics, contact your </a:t>
                      </a:r>
                      <a:r>
                        <a:rPr lang="en-US" sz="1400" b="0" i="1" u="sng" strike="noStrike" kern="1200" noProof="0">
                          <a:solidFill>
                            <a:srgbClr val="0000FF"/>
                          </a:solidFill>
                          <a:latin typeface="Segoe UI"/>
                          <a:hlinkClick r:id="rId9"/>
                        </a:rPr>
                        <a:t>district directory administrator.</a:t>
                      </a:r>
                      <a:endParaRPr lang="en-US" sz="1400" b="0" i="1" u="none" strike="noStrike" kern="1200" noProof="0">
                        <a:latin typeface="Segoe UI"/>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8060020"/>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83354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Who do I Contact with Additional Data Questions?</a:t>
            </a:r>
          </a:p>
        </p:txBody>
      </p:sp>
      <p:sp>
        <p:nvSpPr>
          <p:cNvPr id="3" name="TextBox 2">
            <a:extLst>
              <a:ext uri="{FF2B5EF4-FFF2-40B4-BE49-F238E27FC236}">
                <a16:creationId xmlns:a16="http://schemas.microsoft.com/office/drawing/2014/main" id="{EB9D3BF8-CD58-3D5A-9105-4DF40A86D7E7}"/>
              </a:ext>
            </a:extLst>
          </p:cNvPr>
          <p:cNvSpPr txBox="1"/>
          <p:nvPr/>
        </p:nvSpPr>
        <p:spPr>
          <a:xfrm>
            <a:off x="469900" y="1304470"/>
            <a:ext cx="11469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rPr>
              <a:t>General questions about Special Education Determinations should be sent to</a:t>
            </a:r>
            <a:r>
              <a:rPr lang="en-US"/>
              <a:t> </a:t>
            </a:r>
            <a:r>
              <a:rPr lang="en-US">
                <a:ea typeface="+mn-lt"/>
                <a:cs typeface="+mn-lt"/>
                <a:hlinkClick r:id="rId3"/>
              </a:rPr>
              <a:t>specialeducation@doe.mass.edu</a:t>
            </a:r>
            <a:r>
              <a:rPr lang="en-US">
                <a:ea typeface="+mn-lt"/>
                <a:cs typeface="+mn-lt"/>
              </a:rPr>
              <a:t>.  </a:t>
            </a:r>
            <a:endParaRPr lang="en-US"/>
          </a:p>
        </p:txBody>
      </p:sp>
      <p:graphicFrame>
        <p:nvGraphicFramePr>
          <p:cNvPr id="5" name="Table 5">
            <a:extLst>
              <a:ext uri="{FF2B5EF4-FFF2-40B4-BE49-F238E27FC236}">
                <a16:creationId xmlns:a16="http://schemas.microsoft.com/office/drawing/2014/main" id="{9DF210D6-7EE6-48F7-9C80-D6DD53B7AD44}"/>
              </a:ext>
            </a:extLst>
          </p:cNvPr>
          <p:cNvGraphicFramePr>
            <a:graphicFrameLocks noGrp="1"/>
          </p:cNvGraphicFramePr>
          <p:nvPr>
            <p:ph idx="1"/>
            <p:extLst>
              <p:ext uri="{D42A27DB-BD31-4B8C-83A1-F6EECF244321}">
                <p14:modId xmlns:p14="http://schemas.microsoft.com/office/powerpoint/2010/main" val="1691391984"/>
              </p:ext>
            </p:extLst>
          </p:nvPr>
        </p:nvGraphicFramePr>
        <p:xfrm>
          <a:off x="504825" y="1901599"/>
          <a:ext cx="11369674" cy="4116788"/>
        </p:xfrm>
        <a:graphic>
          <a:graphicData uri="http://schemas.openxmlformats.org/drawingml/2006/table">
            <a:tbl>
              <a:tblPr firstRow="1" bandRow="1">
                <a:tableStyleId>{7E9639D4-E3E2-4D34-9284-5A2195B3D0D7}</a:tableStyleId>
              </a:tblPr>
              <a:tblGrid>
                <a:gridCol w="4918075">
                  <a:extLst>
                    <a:ext uri="{9D8B030D-6E8A-4147-A177-3AD203B41FA5}">
                      <a16:colId xmlns:a16="http://schemas.microsoft.com/office/drawing/2014/main" val="3318878821"/>
                    </a:ext>
                  </a:extLst>
                </a:gridCol>
                <a:gridCol w="6451599">
                  <a:extLst>
                    <a:ext uri="{9D8B030D-6E8A-4147-A177-3AD203B41FA5}">
                      <a16:colId xmlns:a16="http://schemas.microsoft.com/office/drawing/2014/main" val="1460317750"/>
                    </a:ext>
                  </a:extLst>
                </a:gridCol>
              </a:tblGrid>
              <a:tr h="370840">
                <a:tc>
                  <a:txBody>
                    <a:bodyPr/>
                    <a:lstStyle/>
                    <a:p>
                      <a:r>
                        <a:rPr lang="en-US" sz="2000" b="1">
                          <a:solidFill>
                            <a:schemeClr val="accent1">
                              <a:lumMod val="50000"/>
                            </a:schemeClr>
                          </a:solidFill>
                        </a:rPr>
                        <a:t>Measure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a:solidFill>
                            <a:schemeClr val="accent1">
                              <a:lumMod val="50000"/>
                            </a:schemeClr>
                          </a:solidFill>
                        </a:rPr>
                        <a:t>Resources/Reports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95463159"/>
                  </a:ext>
                </a:extLst>
              </a:tr>
              <a:tr h="741680">
                <a:tc>
                  <a:txBody>
                    <a:bodyPr/>
                    <a:lstStyle/>
                    <a:p>
                      <a:r>
                        <a:rPr lang="en-US" sz="1800">
                          <a:solidFill>
                            <a:schemeClr val="accent1">
                              <a:lumMod val="50000"/>
                            </a:schemeClr>
                          </a:solidFill>
                        </a:rPr>
                        <a:t>Annual Dropout Rate</a:t>
                      </a:r>
                    </a:p>
                    <a:p>
                      <a:r>
                        <a:rPr lang="en-US" sz="1800" b="0">
                          <a:solidFill>
                            <a:schemeClr val="accent1">
                              <a:lumMod val="50000"/>
                            </a:schemeClr>
                          </a:solidFill>
                        </a:rPr>
                        <a:t>Graduation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sng" strike="noStrike" kern="1200">
                          <a:solidFill>
                            <a:schemeClr val="tx1"/>
                          </a:solidFill>
                          <a:effectLst/>
                          <a:latin typeface="+mn-lt"/>
                          <a:ea typeface="+mn-ea"/>
                          <a:cs typeface="+mn-cs"/>
                          <a:hlinkClick r:id="rId4"/>
                        </a:rPr>
                        <a:t>data@doe.mass.edu</a:t>
                      </a:r>
                      <a:r>
                        <a:rPr lang="en-US" sz="1800" b="0" i="0" u="sng" strike="noStrike" kern="1200">
                          <a:solidFill>
                            <a:schemeClr val="tx1"/>
                          </a:solidFill>
                          <a:effectLst/>
                          <a:latin typeface="+mn-lt"/>
                          <a:ea typeface="+mn-ea"/>
                          <a:cs typeface="+mn-cs"/>
                        </a:rPr>
                        <a:t> </a:t>
                      </a:r>
                      <a:endParaRPr lang="en-US" sz="1800" b="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348411"/>
                  </a:ext>
                </a:extLst>
              </a:tr>
              <a:tr h="370840">
                <a:tc>
                  <a:txBody>
                    <a:bodyPr/>
                    <a:lstStyle/>
                    <a:p>
                      <a:r>
                        <a:rPr lang="en-US" sz="1800">
                          <a:solidFill>
                            <a:schemeClr val="accent1">
                              <a:lumMod val="50000"/>
                            </a:schemeClr>
                          </a:solidFill>
                        </a:rPr>
                        <a:t>Public School Monitoring Compliance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br>
                        <a:rPr lang="en-US" sz="1800" b="0" i="0" u="none" strike="noStrike" noProof="0">
                          <a:latin typeface="Segoe UI"/>
                        </a:rPr>
                      </a:br>
                      <a:r>
                        <a:rPr lang="en-US" sz="1800" b="0" i="0" u="none" strike="noStrike" noProof="0">
                          <a:hlinkClick r:id="rId5"/>
                        </a:rPr>
                        <a:t>https://www.doe.mass.edu/psm/contact-info.html</a:t>
                      </a:r>
                      <a:r>
                        <a:rPr lang="en-US" sz="1800" b="0" i="0" u="none" strike="noStrike" noProof="0"/>
                        <a:t> </a:t>
                      </a:r>
                    </a:p>
                    <a:p>
                      <a:pPr lvl="0" algn="ctr">
                        <a:buNone/>
                      </a:pPr>
                      <a:endParaRPr lang="en-US" sz="180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007831"/>
                  </a:ext>
                </a:extLst>
              </a:tr>
              <a:tr h="370840">
                <a:tc>
                  <a:txBody>
                    <a:bodyPr/>
                    <a:lstStyle/>
                    <a:p>
                      <a:r>
                        <a:rPr lang="en-US" sz="1800">
                          <a:solidFill>
                            <a:schemeClr val="accent1">
                              <a:lumMod val="50000"/>
                            </a:schemeClr>
                          </a:solidFill>
                        </a:rPr>
                        <a:t>Problem Resolution System Complaints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solidFill>
                            <a:schemeClr val="accent1">
                              <a:lumMod val="50000"/>
                            </a:schemeClr>
                          </a:solidFill>
                          <a:hlinkClick r:id="rId6"/>
                        </a:rPr>
                        <a:t>https://www.doe.mass.edu/prs/specialist.html</a:t>
                      </a:r>
                      <a:r>
                        <a:rPr lang="en-US" sz="1800">
                          <a:solidFill>
                            <a:schemeClr val="accent1">
                              <a:lumMod val="50000"/>
                            </a:schemeClr>
                          </a:solidFill>
                        </a:rPr>
                        <a:t> </a:t>
                      </a:r>
                    </a:p>
                    <a:p>
                      <a:pPr algn="ctr"/>
                      <a:endParaRPr lang="en-US" sz="180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868742"/>
                  </a:ext>
                </a:extLst>
              </a:tr>
              <a:tr h="413468">
                <a:tc>
                  <a:txBody>
                    <a:bodyPr/>
                    <a:lstStyle/>
                    <a:p>
                      <a:r>
                        <a:rPr lang="en-US" sz="1800">
                          <a:solidFill>
                            <a:schemeClr val="accent1">
                              <a:lumMod val="50000"/>
                            </a:schemeClr>
                          </a:solidFill>
                        </a:rPr>
                        <a:t>Special Ed. SPP/APR Compliance (4B, 9, &amp; 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US" sz="1800">
                          <a:hlinkClick r:id="rId3"/>
                        </a:rPr>
                        <a:t>Specialeducation@doe.mass.edu</a:t>
                      </a:r>
                      <a:r>
                        <a:rPr lang="en-US" sz="1800"/>
                        <a:t> </a:t>
                      </a:r>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8140511"/>
                  </a:ext>
                </a:extLst>
              </a:tr>
              <a:tr h="370840">
                <a:tc>
                  <a:txBody>
                    <a:bodyPr/>
                    <a:lstStyle/>
                    <a:p>
                      <a:r>
                        <a:rPr lang="en-US" sz="1800">
                          <a:solidFill>
                            <a:schemeClr val="accent1">
                              <a:lumMod val="50000"/>
                            </a:schemeClr>
                          </a:solidFill>
                        </a:rPr>
                        <a:t>Special Ed. SPP/APR Performance (5, &amp; 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a:solidFill>
                            <a:schemeClr val="accent1">
                              <a:lumMod val="50000"/>
                            </a:schemeClr>
                          </a:solidFill>
                          <a:hlinkClick r:id="rId3"/>
                        </a:rPr>
                        <a:t>Specialeducation@doe.mass.edu</a:t>
                      </a:r>
                      <a:r>
                        <a:rPr lang="en-US" sz="1800">
                          <a:solidFill>
                            <a:schemeClr val="accent1">
                              <a:lumMod val="50000"/>
                            </a:schemeClr>
                          </a:solidFill>
                        </a:rPr>
                        <a:t> </a:t>
                      </a:r>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6267133"/>
                  </a:ext>
                </a:extLst>
              </a:tr>
              <a:tr h="0">
                <a:tc>
                  <a:txBody>
                    <a:bodyPr/>
                    <a:lstStyle/>
                    <a:p>
                      <a:r>
                        <a:rPr lang="en-US" sz="1800">
                          <a:solidFill>
                            <a:schemeClr val="accent1">
                              <a:lumMod val="50000"/>
                            </a:schemeClr>
                          </a:solidFill>
                        </a:rPr>
                        <a:t>Significant Disproportionality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a:lnSpc>
                          <a:spcPct val="100000"/>
                        </a:lnSpc>
                        <a:spcBef>
                          <a:spcPts val="0"/>
                        </a:spcBef>
                        <a:spcAft>
                          <a:spcPts val="0"/>
                        </a:spcAft>
                        <a:buNone/>
                      </a:pPr>
                      <a:r>
                        <a:rPr lang="en-US" sz="1800" b="0" i="0" u="none" strike="noStrike" kern="1200" noProof="0">
                          <a:hlinkClick r:id="rId3"/>
                        </a:rPr>
                        <a:t>Specialeducation@doe.mass.edu</a:t>
                      </a:r>
                      <a:r>
                        <a:rPr lang="en-US" sz="1800" b="0" i="0" u="none" strike="noStrike" kern="1200" noProof="0"/>
                        <a:t> </a:t>
                      </a:r>
                    </a:p>
                    <a:p>
                      <a:pPr marL="0" marR="0" lvl="0" indent="0" algn="ctr">
                        <a:lnSpc>
                          <a:spcPct val="100000"/>
                        </a:lnSpc>
                        <a:spcBef>
                          <a:spcPts val="0"/>
                        </a:spcBef>
                        <a:spcAft>
                          <a:spcPts val="0"/>
                        </a:spcAft>
                        <a:buNone/>
                      </a:pPr>
                      <a:endParaRPr lang="en-US" sz="1800" b="0" i="1" u="none" strike="noStrike" kern="1200" noProof="0">
                        <a:latin typeface="Segoe UI"/>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8060020"/>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308931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3391A8-DB9B-40E5-8CA9-A74E05453C94}"/>
              </a:ext>
            </a:extLst>
          </p:cNvPr>
          <p:cNvSpPr txBox="1">
            <a:spLocks noGrp="1"/>
          </p:cNvSpPr>
          <p:nvPr>
            <p:ph type="title" idx="4294967295"/>
          </p:nvPr>
        </p:nvSpPr>
        <p:spPr>
          <a:xfrm>
            <a:off x="3049361" y="2767281"/>
            <a:ext cx="84622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rgbClr val="203B6A">
                    <a:lumMod val="50000"/>
                  </a:srgbClr>
                </a:solidFill>
                <a:effectLst/>
                <a:uLnTx/>
                <a:uFillTx/>
                <a:latin typeface="Segoe UI Semibold" panose="020B0702040204020203" pitchFamily="34" charset="0"/>
                <a:ea typeface="+mj-ea"/>
                <a:cs typeface="Segoe UI Semibold" panose="020B0702040204020203" pitchFamily="34" charset="0"/>
              </a:rPr>
              <a:t>Maintenance of Effort (MOE) </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651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E846-B8DF-498D-AC5F-50C439EB6C09}"/>
              </a:ext>
            </a:extLst>
          </p:cNvPr>
          <p:cNvSpPr>
            <a:spLocks noGrp="1"/>
          </p:cNvSpPr>
          <p:nvPr>
            <p:ph type="title"/>
          </p:nvPr>
        </p:nvSpPr>
        <p:spPr/>
        <p:txBody>
          <a:bodyPr/>
          <a:lstStyle/>
          <a:p>
            <a:r>
              <a:rPr lang="en-US">
                <a:latin typeface="Segoe UI Semibold"/>
                <a:cs typeface="Segoe UI Semibold"/>
              </a:rPr>
              <a:t>Special Education Determinations and MOE </a:t>
            </a:r>
            <a:r>
              <a:rPr lang="en-US">
                <a:solidFill>
                  <a:schemeClr val="accent1">
                    <a:lumMod val="50000"/>
                  </a:schemeClr>
                </a:solidFill>
                <a:latin typeface="Segoe UI Semibold"/>
                <a:cs typeface="Segoe UI Semibold"/>
              </a:rPr>
              <a:t>….</a:t>
            </a:r>
            <a:endParaRPr lang="en-US">
              <a:solidFill>
                <a:schemeClr val="accent1">
                  <a:lumMod val="50000"/>
                </a:schemeClr>
              </a:solidFill>
            </a:endParaRPr>
          </a:p>
        </p:txBody>
      </p:sp>
      <p:sp>
        <p:nvSpPr>
          <p:cNvPr id="3" name="Content Placeholder 2">
            <a:extLst>
              <a:ext uri="{FF2B5EF4-FFF2-40B4-BE49-F238E27FC236}">
                <a16:creationId xmlns:a16="http://schemas.microsoft.com/office/drawing/2014/main" id="{608539DC-A856-4A69-9F94-098FF74F5C55}"/>
              </a:ext>
            </a:extLst>
          </p:cNvPr>
          <p:cNvSpPr>
            <a:spLocks noGrp="1"/>
          </p:cNvSpPr>
          <p:nvPr>
            <p:ph idx="1"/>
          </p:nvPr>
        </p:nvSpPr>
        <p:spPr/>
        <p:txBody>
          <a:bodyPr vert="horz" lIns="91440" tIns="45720" rIns="91440" bIns="45720" rtlCol="0" anchor="t">
            <a:noAutofit/>
          </a:bodyPr>
          <a:lstStyle/>
          <a:p>
            <a:r>
              <a:rPr lang="en-US" sz="2800">
                <a:latin typeface="Segoe UI"/>
                <a:cs typeface="Segoe UI"/>
              </a:rPr>
              <a:t>MOE is </a:t>
            </a:r>
            <a:r>
              <a:rPr lang="en-US" sz="2800" b="1">
                <a:latin typeface="Segoe UI"/>
                <a:cs typeface="Segoe UI"/>
              </a:rPr>
              <a:t>required </a:t>
            </a:r>
            <a:r>
              <a:rPr lang="en-US" sz="2800">
                <a:latin typeface="Segoe UI"/>
                <a:cs typeface="Segoe UI"/>
              </a:rPr>
              <a:t>for all LEAs</a:t>
            </a:r>
            <a:endParaRPr lang="en-US" sz="2800"/>
          </a:p>
          <a:p>
            <a:pPr>
              <a:buFont typeface="Arial"/>
            </a:pPr>
            <a:r>
              <a:rPr lang="en-US" sz="2800">
                <a:latin typeface="Segoe UI"/>
                <a:cs typeface="Segoe UI"/>
              </a:rPr>
              <a:t>Any LEA receiving IDEA Part B funds must budget and spend </a:t>
            </a:r>
            <a:r>
              <a:rPr lang="en-US" sz="2800" b="1">
                <a:latin typeface="Segoe UI"/>
                <a:cs typeface="Segoe UI"/>
              </a:rPr>
              <a:t>at least the same amount of local or state and local funds for the education of children with disabilities on a year-to-year basis</a:t>
            </a:r>
            <a:endParaRPr lang="en-US" sz="2800">
              <a:latin typeface="Segoe UI"/>
              <a:cs typeface="Segoe UI"/>
            </a:endParaRPr>
          </a:p>
          <a:p>
            <a:pPr>
              <a:buFont typeface="Arial"/>
              <a:buChar char="•"/>
            </a:pPr>
            <a:r>
              <a:rPr lang="en-US" sz="2800" b="1">
                <a:latin typeface="Segoe UI"/>
                <a:cs typeface="Segoe UI"/>
              </a:rPr>
              <a:t>Ways to Meet MOE</a:t>
            </a:r>
            <a:endParaRPr lang="en-US" sz="2800"/>
          </a:p>
          <a:p>
            <a:pPr lvl="1"/>
            <a:r>
              <a:rPr lang="en-US" sz="2400">
                <a:latin typeface="Segoe UI"/>
                <a:cs typeface="Segoe UI"/>
              </a:rPr>
              <a:t>The law gives LEAs 4 options to demonstrate they have met MOE:</a:t>
            </a:r>
            <a:endParaRPr lang="en-US" sz="2400"/>
          </a:p>
          <a:p>
            <a:pPr marL="1371600" lvl="2" indent="-457200">
              <a:buAutoNum type="arabicPeriod"/>
            </a:pPr>
            <a:r>
              <a:rPr lang="en-US" sz="2000">
                <a:latin typeface="Segoe UI"/>
                <a:cs typeface="Segoe UI"/>
              </a:rPr>
              <a:t>Total amount of local funds</a:t>
            </a:r>
            <a:r>
              <a:rPr lang="en-US" sz="2000" b="1">
                <a:latin typeface="Segoe UI"/>
                <a:cs typeface="Segoe UI"/>
              </a:rPr>
              <a:t>*</a:t>
            </a:r>
            <a:r>
              <a:rPr lang="en-US" sz="2000">
                <a:latin typeface="Segoe UI"/>
                <a:cs typeface="Segoe UI"/>
              </a:rPr>
              <a:t>,</a:t>
            </a:r>
          </a:p>
          <a:p>
            <a:pPr marL="1371600" lvl="2" indent="-457200">
              <a:buAutoNum type="arabicPeriod"/>
            </a:pPr>
            <a:r>
              <a:rPr lang="en-US" sz="2000">
                <a:latin typeface="Segoe UI"/>
                <a:cs typeface="Segoe UI"/>
              </a:rPr>
              <a:t>Total amount of State and local funds in the aggregate,</a:t>
            </a:r>
            <a:endParaRPr lang="en-US" sz="2000"/>
          </a:p>
          <a:p>
            <a:pPr marL="1371600" lvl="2" indent="-457200">
              <a:buAutoNum type="arabicPeriod"/>
            </a:pPr>
            <a:r>
              <a:rPr lang="en-US" sz="2000">
                <a:latin typeface="Segoe UI"/>
                <a:cs typeface="Segoe UI"/>
              </a:rPr>
              <a:t>Per capita (e.g., per child with disability) amount of local funds</a:t>
            </a:r>
            <a:r>
              <a:rPr lang="en-US" sz="2000" b="1">
                <a:latin typeface="Segoe UI"/>
                <a:cs typeface="Segoe UI"/>
              </a:rPr>
              <a:t>*</a:t>
            </a:r>
            <a:r>
              <a:rPr lang="en-US" sz="2000">
                <a:latin typeface="Segoe UI"/>
                <a:cs typeface="Segoe UI"/>
              </a:rPr>
              <a:t>, or </a:t>
            </a:r>
            <a:endParaRPr lang="en-US" sz="2000"/>
          </a:p>
          <a:p>
            <a:pPr marL="1371600" lvl="2" indent="-457200">
              <a:buAutoNum type="arabicPeriod"/>
            </a:pPr>
            <a:r>
              <a:rPr lang="en-US" sz="2000">
                <a:latin typeface="Segoe UI"/>
                <a:cs typeface="Segoe UI"/>
              </a:rPr>
              <a:t>Per capita amount of State and local funds.</a:t>
            </a:r>
            <a:endParaRPr lang="en-US" sz="2000"/>
          </a:p>
          <a:p>
            <a:pPr marL="1600200" lvl="2" indent="-457200">
              <a:buAutoNum type="arabicPeriod"/>
            </a:pPr>
            <a:endParaRPr lang="en-US" sz="2000"/>
          </a:p>
          <a:p>
            <a:pPr marL="0" indent="0">
              <a:buNone/>
            </a:pPr>
            <a:endParaRPr lang="en-US" sz="2800"/>
          </a:p>
        </p:txBody>
      </p:sp>
      <p:sp>
        <p:nvSpPr>
          <p:cNvPr id="4" name="Slide Number Placeholder 3">
            <a:extLst>
              <a:ext uri="{FF2B5EF4-FFF2-40B4-BE49-F238E27FC236}">
                <a16:creationId xmlns:a16="http://schemas.microsoft.com/office/drawing/2014/main" id="{F25B280B-0DE9-45E2-90F9-9DF87FA1724F}"/>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365508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3B3A-E027-DD86-0E45-23DD59CA030B}"/>
              </a:ext>
            </a:extLst>
          </p:cNvPr>
          <p:cNvSpPr>
            <a:spLocks noGrp="1"/>
          </p:cNvSpPr>
          <p:nvPr>
            <p:ph type="title"/>
          </p:nvPr>
        </p:nvSpPr>
        <p:spPr/>
        <p:txBody>
          <a:bodyPr/>
          <a:lstStyle/>
          <a:p>
            <a:r>
              <a:rPr lang="en-US">
                <a:latin typeface="Segoe UI Semibold"/>
                <a:cs typeface="Segoe UI Semibold"/>
              </a:rPr>
              <a:t>Special Considerations for MOE</a:t>
            </a:r>
            <a:endParaRPr lang="en-US"/>
          </a:p>
        </p:txBody>
      </p:sp>
      <p:sp>
        <p:nvSpPr>
          <p:cNvPr id="3" name="Content Placeholder 2">
            <a:extLst>
              <a:ext uri="{FF2B5EF4-FFF2-40B4-BE49-F238E27FC236}">
                <a16:creationId xmlns:a16="http://schemas.microsoft.com/office/drawing/2014/main" id="{A4627E97-A275-26E1-9037-D6C79718708F}"/>
              </a:ext>
            </a:extLst>
          </p:cNvPr>
          <p:cNvSpPr>
            <a:spLocks noGrp="1"/>
          </p:cNvSpPr>
          <p:nvPr>
            <p:ph idx="1"/>
          </p:nvPr>
        </p:nvSpPr>
        <p:spPr/>
        <p:txBody>
          <a:bodyPr vert="horz" lIns="91440" tIns="45720" rIns="91440" bIns="45720" rtlCol="0" anchor="t">
            <a:noAutofit/>
          </a:bodyPr>
          <a:lstStyle/>
          <a:p>
            <a:r>
              <a:rPr lang="en-US" sz="2800">
                <a:latin typeface="Segoe UI"/>
                <a:cs typeface="Segoe UI"/>
              </a:rPr>
              <a:t>Please note that in Massachusetts LEAs can use only methods: </a:t>
            </a:r>
            <a:endParaRPr lang="en-US" sz="2800"/>
          </a:p>
          <a:p>
            <a:pPr marL="457200" lvl="1" indent="0">
              <a:buNone/>
            </a:pPr>
            <a:r>
              <a:rPr lang="en-US" sz="2400">
                <a:solidFill>
                  <a:schemeClr val="accent2"/>
                </a:solidFill>
                <a:latin typeface="Segoe UI"/>
                <a:cs typeface="Segoe UI"/>
              </a:rPr>
              <a:t>2. </a:t>
            </a:r>
            <a:r>
              <a:rPr lang="en-US" sz="2400">
                <a:latin typeface="Segoe UI"/>
                <a:cs typeface="Segoe UI"/>
              </a:rPr>
              <a:t>Total amount of state and local funds in the aggregate and </a:t>
            </a:r>
            <a:endParaRPr lang="en-US" sz="2400"/>
          </a:p>
          <a:p>
            <a:pPr marL="457200" lvl="1" indent="0">
              <a:buNone/>
            </a:pPr>
            <a:r>
              <a:rPr lang="en-US" sz="2400">
                <a:solidFill>
                  <a:schemeClr val="accent2"/>
                </a:solidFill>
                <a:latin typeface="Segoe UI"/>
                <a:cs typeface="Segoe UI"/>
              </a:rPr>
              <a:t>4.</a:t>
            </a:r>
            <a:r>
              <a:rPr lang="en-US" sz="2400">
                <a:latin typeface="Segoe UI"/>
                <a:cs typeface="Segoe UI"/>
              </a:rPr>
              <a:t> Per capita amount of state and local funds.  </a:t>
            </a:r>
            <a:endParaRPr lang="en-US" sz="2400"/>
          </a:p>
          <a:p>
            <a:r>
              <a:rPr lang="en-US" sz="2800">
                <a:latin typeface="Segoe UI"/>
                <a:cs typeface="Segoe UI"/>
              </a:rPr>
              <a:t>In Massachusetts, we cannot separate out Chapter 70 state aid and funding from the local tax base because Chapter 70 goes into a community’s General Fund and therefore loses its identity as State funds when appropriated to the school department. </a:t>
            </a:r>
            <a:endParaRPr lang="en-US" sz="2800"/>
          </a:p>
          <a:p>
            <a:r>
              <a:rPr lang="en-US" sz="2800">
                <a:latin typeface="Segoe UI"/>
                <a:cs typeface="Segoe UI"/>
              </a:rPr>
              <a:t>The only true State funds are Circuit Breaker funds.</a:t>
            </a:r>
            <a:endParaRPr lang="en-US" sz="2800"/>
          </a:p>
        </p:txBody>
      </p:sp>
      <p:sp>
        <p:nvSpPr>
          <p:cNvPr id="4" name="Slide Number Placeholder 3">
            <a:extLst>
              <a:ext uri="{FF2B5EF4-FFF2-40B4-BE49-F238E27FC236}">
                <a16:creationId xmlns:a16="http://schemas.microsoft.com/office/drawing/2014/main" id="{6562A436-67F8-11F9-51D5-0CDBE3C43247}"/>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48441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1739-8D82-3B20-F205-6B1186973738}"/>
              </a:ext>
            </a:extLst>
          </p:cNvPr>
          <p:cNvSpPr>
            <a:spLocks noGrp="1"/>
          </p:cNvSpPr>
          <p:nvPr>
            <p:ph type="title"/>
          </p:nvPr>
        </p:nvSpPr>
        <p:spPr/>
        <p:txBody>
          <a:bodyPr/>
          <a:lstStyle/>
          <a:p>
            <a:r>
              <a:rPr lang="en-US"/>
              <a:t>Special Education Determinations and MOE</a:t>
            </a:r>
          </a:p>
        </p:txBody>
      </p:sp>
      <p:sp>
        <p:nvSpPr>
          <p:cNvPr id="3" name="Content Placeholder 2">
            <a:extLst>
              <a:ext uri="{FF2B5EF4-FFF2-40B4-BE49-F238E27FC236}">
                <a16:creationId xmlns:a16="http://schemas.microsoft.com/office/drawing/2014/main" id="{9F827C80-1D07-596E-5528-0FEF7FB4AAC4}"/>
              </a:ext>
            </a:extLst>
          </p:cNvPr>
          <p:cNvSpPr>
            <a:spLocks noGrp="1"/>
          </p:cNvSpPr>
          <p:nvPr>
            <p:ph idx="1"/>
          </p:nvPr>
        </p:nvSpPr>
        <p:spPr/>
        <p:txBody>
          <a:bodyPr vert="horz" lIns="91440" tIns="45720" rIns="91440" bIns="45720" rtlCol="0" anchor="t">
            <a:noAutofit/>
          </a:bodyPr>
          <a:lstStyle/>
          <a:p>
            <a:pPr marL="0" indent="0">
              <a:buNone/>
            </a:pPr>
            <a:r>
              <a:rPr lang="en-US" b="1">
                <a:latin typeface="Segoe UI"/>
                <a:cs typeface="Segoe UI"/>
              </a:rPr>
              <a:t>2 Parts to MOE</a:t>
            </a:r>
            <a:endParaRPr lang="en-US" b="1"/>
          </a:p>
          <a:p>
            <a:pPr marL="0" indent="0">
              <a:buNone/>
            </a:pPr>
            <a:endParaRPr lang="en-US">
              <a:latin typeface="Segoe UI"/>
              <a:cs typeface="Segoe UI"/>
            </a:endParaRPr>
          </a:p>
          <a:p>
            <a:r>
              <a:rPr lang="en-US">
                <a:latin typeface="Segoe UI"/>
                <a:cs typeface="Segoe UI"/>
              </a:rPr>
              <a:t>Eligibility standard – </a:t>
            </a:r>
            <a:r>
              <a:rPr lang="en-US">
                <a:latin typeface="Segoe UI"/>
                <a:cs typeface="Segoe UI Semibold"/>
              </a:rPr>
              <a:t>MOE levels for budgeting (Collected in the IDEA Consolidated Grant Application)</a:t>
            </a:r>
          </a:p>
          <a:p>
            <a:pPr marL="1022350" lvl="1" indent="-285750">
              <a:buFont typeface="Courier New,monospace" panose="020B0604020202020204" pitchFamily="34" charset="0"/>
              <a:buChar char="o"/>
            </a:pPr>
            <a:endParaRPr lang="en-US">
              <a:latin typeface="Segoe UI"/>
              <a:cs typeface="Segoe UI"/>
            </a:endParaRPr>
          </a:p>
          <a:p>
            <a:r>
              <a:rPr lang="en-US">
                <a:latin typeface="Segoe UI"/>
                <a:cs typeface="Segoe UI"/>
              </a:rPr>
              <a:t>Compliance standard – </a:t>
            </a:r>
            <a:r>
              <a:rPr lang="en-US">
                <a:latin typeface="Segoe UI"/>
                <a:cs typeface="Segoe UI Semibold"/>
              </a:rPr>
              <a:t>MOE levels for spending (Collected in the End of Year Financial Report)</a:t>
            </a:r>
          </a:p>
          <a:p>
            <a:pPr marL="1022350" lvl="1" indent="-285750">
              <a:buFont typeface="Courier New,monospace" panose="020B0604020202020204" pitchFamily="34" charset="0"/>
              <a:buChar char="o"/>
            </a:pPr>
            <a:endParaRPr lang="en-US">
              <a:latin typeface="Segoe UI"/>
              <a:cs typeface="Segoe UI"/>
            </a:endParaRPr>
          </a:p>
          <a:p>
            <a:endParaRPr lang="en-US"/>
          </a:p>
        </p:txBody>
      </p:sp>
      <p:sp>
        <p:nvSpPr>
          <p:cNvPr id="4" name="Slide Number Placeholder 3">
            <a:extLst>
              <a:ext uri="{FF2B5EF4-FFF2-40B4-BE49-F238E27FC236}">
                <a16:creationId xmlns:a16="http://schemas.microsoft.com/office/drawing/2014/main" id="{47881BFF-2B36-0EC4-0D18-7E561B3F7B9C}"/>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1119627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82BAA-32AA-A4A0-7630-4448F0191C86}"/>
              </a:ext>
            </a:extLst>
          </p:cNvPr>
          <p:cNvSpPr>
            <a:spLocks noGrp="1"/>
          </p:cNvSpPr>
          <p:nvPr>
            <p:ph type="title"/>
          </p:nvPr>
        </p:nvSpPr>
        <p:spPr/>
        <p:txBody>
          <a:bodyPr/>
          <a:lstStyle/>
          <a:p>
            <a:r>
              <a:rPr lang="en-US" sz="2400" b="1">
                <a:latin typeface="Segoe UI Semibold"/>
                <a:cs typeface="Segoe UI Semibold"/>
              </a:rPr>
              <a:t>Eligibility Standard – MOE levels for budgeting (Collected in the IDEA Consolidated Grant Application)</a:t>
            </a:r>
            <a:endParaRPr lang="en-US" sz="2400">
              <a:latin typeface="Segoe UI Semibold"/>
              <a:cs typeface="Segoe UI Semibold"/>
            </a:endParaRPr>
          </a:p>
        </p:txBody>
      </p:sp>
      <p:sp>
        <p:nvSpPr>
          <p:cNvPr id="3" name="Content Placeholder 2">
            <a:extLst>
              <a:ext uri="{FF2B5EF4-FFF2-40B4-BE49-F238E27FC236}">
                <a16:creationId xmlns:a16="http://schemas.microsoft.com/office/drawing/2014/main" id="{9AD8BF87-8B59-5CE0-5162-550E56EAA344}"/>
              </a:ext>
            </a:extLst>
          </p:cNvPr>
          <p:cNvSpPr>
            <a:spLocks noGrp="1"/>
          </p:cNvSpPr>
          <p:nvPr>
            <p:ph idx="1"/>
          </p:nvPr>
        </p:nvSpPr>
        <p:spPr/>
        <p:txBody>
          <a:bodyPr vert="horz" lIns="91440" tIns="45720" rIns="91440" bIns="45720" rtlCol="0" anchor="t">
            <a:noAutofit/>
          </a:bodyPr>
          <a:lstStyle/>
          <a:p>
            <a:pPr marL="0" indent="0">
              <a:buNone/>
            </a:pPr>
            <a:r>
              <a:rPr lang="en-US" sz="2200">
                <a:latin typeface="Segoe UI"/>
                <a:cs typeface="Segoe UI"/>
              </a:rPr>
              <a:t>For purposes of establishing the LEA's eligibility for a fiscal year, the LEA must budget for the education of children with disabilities, at least the same amount of funds as the LEA spent in the most recent fiscal year for which information is available. </a:t>
            </a:r>
            <a:endParaRPr lang="en-US" sz="2200"/>
          </a:p>
          <a:p>
            <a:pPr marL="0" indent="0">
              <a:buNone/>
            </a:pPr>
            <a:r>
              <a:rPr lang="en-US" sz="2200">
                <a:latin typeface="Segoe UI"/>
                <a:cs typeface="Segoe UI"/>
              </a:rPr>
              <a:t>The LEA may demonstrate MOE eligibility through either of these two calculations: (1) the combination of State and local funds in the aggregate; or (2) the combination of State and local funds on a per capita basis. See </a:t>
            </a:r>
            <a:r>
              <a:rPr lang="en-US" sz="2200">
                <a:latin typeface="Segoe UI"/>
                <a:cs typeface="Segoe UI"/>
                <a:hlinkClick r:id="rId3"/>
              </a:rPr>
              <a:t>34 CFR §300.203(a)(1)</a:t>
            </a:r>
            <a:r>
              <a:rPr lang="en-US" sz="2200">
                <a:latin typeface="Segoe UI"/>
                <a:cs typeface="Segoe UI"/>
              </a:rPr>
              <a:t>.  </a:t>
            </a:r>
            <a:endParaRPr lang="en-US" sz="2200"/>
          </a:p>
          <a:p>
            <a:pPr marL="0" indent="0">
              <a:buNone/>
            </a:pPr>
            <a:r>
              <a:rPr lang="en-US" sz="2200">
                <a:latin typeface="Segoe UI"/>
                <a:cs typeface="Segoe UI"/>
              </a:rPr>
              <a:t>Using the budgeted amounts to meet MOE that the LEA reports on the IDEA Consolidated Application DESE will determine the LEA’s eligibility for IDEA funding. </a:t>
            </a:r>
            <a:endParaRPr lang="en-US" sz="2200"/>
          </a:p>
          <a:p>
            <a:pPr marL="0" indent="0">
              <a:buNone/>
            </a:pPr>
            <a:r>
              <a:rPr lang="en-US" sz="2200">
                <a:latin typeface="Segoe UI"/>
                <a:cs typeface="Segoe UI"/>
              </a:rPr>
              <a:t>It is important that the LEA demonstrates compliance with the eligibility standard and if not, indicates on the grant application the reason for not meeting the eligibility standard.  </a:t>
            </a:r>
            <a:endParaRPr lang="en-US" sz="2200"/>
          </a:p>
        </p:txBody>
      </p:sp>
      <p:sp>
        <p:nvSpPr>
          <p:cNvPr id="4" name="Slide Number Placeholder 3">
            <a:extLst>
              <a:ext uri="{FF2B5EF4-FFF2-40B4-BE49-F238E27FC236}">
                <a16:creationId xmlns:a16="http://schemas.microsoft.com/office/drawing/2014/main" id="{7CD99879-247A-C9D3-DB5A-D12DE0A9EA9E}"/>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67786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741C7-D490-4638-9FDF-6F8DB3A4153E}"/>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Segoe UI Semibold"/>
                <a:cs typeface="Segoe UI Semibold"/>
              </a:rPr>
              <a:t>Webinar</a:t>
            </a:r>
            <a:br>
              <a:rPr lang="en-US">
                <a:solidFill>
                  <a:srgbClr val="FFFFFF"/>
                </a:solidFill>
                <a:latin typeface="Segoe UI Semibold"/>
                <a:cs typeface="Segoe UI Semibold"/>
              </a:rPr>
            </a:br>
            <a:r>
              <a:rPr lang="en-US">
                <a:solidFill>
                  <a:srgbClr val="FFFFFF"/>
                </a:solidFill>
                <a:latin typeface="Segoe UI Semibold"/>
                <a:cs typeface="Segoe UI Semibold"/>
              </a:rPr>
              <a:t>Objectives</a:t>
            </a:r>
          </a:p>
        </p:txBody>
      </p:sp>
      <p:sp>
        <p:nvSpPr>
          <p:cNvPr id="25"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0493683-AD2C-418D-8D77-C058D8B5F86F}"/>
              </a:ext>
            </a:extLst>
          </p:cNvPr>
          <p:cNvSpPr>
            <a:spLocks noGrp="1"/>
          </p:cNvSpPr>
          <p:nvPr>
            <p:ph idx="1"/>
          </p:nvPr>
        </p:nvSpPr>
        <p:spPr>
          <a:xfrm>
            <a:off x="4447308" y="591344"/>
            <a:ext cx="6906491" cy="5585619"/>
          </a:xfrm>
        </p:spPr>
        <p:txBody>
          <a:bodyPr anchor="ctr">
            <a:normAutofit fontScale="92500"/>
          </a:bodyPr>
          <a:lstStyle/>
          <a:p>
            <a:pPr>
              <a:lnSpc>
                <a:spcPct val="90000"/>
              </a:lnSpc>
            </a:pPr>
            <a:r>
              <a:rPr lang="en-US" sz="2700" dirty="0"/>
              <a:t>Understand the calculations used to make the special education determinations</a:t>
            </a:r>
          </a:p>
          <a:p>
            <a:pPr>
              <a:lnSpc>
                <a:spcPct val="90000"/>
              </a:lnSpc>
            </a:pPr>
            <a:r>
              <a:rPr lang="en-US" sz="2700" dirty="0"/>
              <a:t>Identify appropriate DESE office to assist with questions related to the determinations</a:t>
            </a:r>
          </a:p>
          <a:p>
            <a:pPr>
              <a:lnSpc>
                <a:spcPct val="90000"/>
              </a:lnSpc>
            </a:pPr>
            <a:r>
              <a:rPr lang="en-US" sz="2700" dirty="0"/>
              <a:t>Understand fiscal implementation of special education determinations</a:t>
            </a:r>
          </a:p>
          <a:p>
            <a:pPr>
              <a:lnSpc>
                <a:spcPct val="90000"/>
              </a:lnSpc>
            </a:pPr>
            <a:r>
              <a:rPr lang="en-US" sz="2700" dirty="0"/>
              <a:t>Recognize LEA leadership roles related to the special education determinations</a:t>
            </a:r>
          </a:p>
          <a:p>
            <a:pPr>
              <a:lnSpc>
                <a:spcPct val="90000"/>
              </a:lnSpc>
            </a:pPr>
            <a:r>
              <a:rPr lang="en-US" sz="2700" dirty="0"/>
              <a:t>Integrate data from the special education determinations in school and district improvement planning</a:t>
            </a:r>
          </a:p>
          <a:p>
            <a:pPr>
              <a:lnSpc>
                <a:spcPct val="90000"/>
              </a:lnSpc>
            </a:pPr>
            <a:r>
              <a:rPr lang="en-US" sz="2700" dirty="0"/>
              <a:t>Become familiar with various frameworks and evidenced-based practices for improvement planning</a:t>
            </a:r>
          </a:p>
        </p:txBody>
      </p:sp>
      <p:sp>
        <p:nvSpPr>
          <p:cNvPr id="4" name="Slide Number Placeholder 3">
            <a:extLst>
              <a:ext uri="{FF2B5EF4-FFF2-40B4-BE49-F238E27FC236}">
                <a16:creationId xmlns:a16="http://schemas.microsoft.com/office/drawing/2014/main" id="{003E3698-12BD-478C-BB88-CB42A7FD2434}"/>
              </a:ext>
            </a:extLst>
          </p:cNvPr>
          <p:cNvSpPr>
            <a:spLocks noGrp="1"/>
          </p:cNvSpPr>
          <p:nvPr>
            <p:ph type="sldNum" sz="quarter" idx="12"/>
          </p:nvPr>
        </p:nvSpPr>
        <p:spPr>
          <a:xfrm>
            <a:off x="9541564" y="6356350"/>
            <a:ext cx="1812235" cy="365125"/>
          </a:xfrm>
        </p:spPr>
        <p:txBody>
          <a:bodyPr>
            <a:normAutofit/>
          </a:bodyPr>
          <a:lstStyle/>
          <a:p>
            <a:pPr>
              <a:spcAft>
                <a:spcPts val="600"/>
              </a:spcAft>
            </a:pPr>
            <a:fld id="{FF27229C-EC7B-4063-A33B-28A5E87E32ED}" type="slidenum">
              <a:rPr lang="zh-CN" altLang="en-US"/>
              <a:pPr>
                <a:spcAft>
                  <a:spcPts val="600"/>
                </a:spcAft>
              </a:pPr>
              <a:t>2</a:t>
            </a:fld>
            <a:endParaRPr lang="zh-CN" altLang="en-US"/>
          </a:p>
        </p:txBody>
      </p:sp>
    </p:spTree>
    <p:extLst>
      <p:ext uri="{BB962C8B-B14F-4D97-AF65-F5344CB8AC3E}">
        <p14:creationId xmlns:p14="http://schemas.microsoft.com/office/powerpoint/2010/main" val="1995115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381-F033-24ED-2B5B-18EBE3258871}"/>
              </a:ext>
            </a:extLst>
          </p:cNvPr>
          <p:cNvSpPr>
            <a:spLocks noGrp="1"/>
          </p:cNvSpPr>
          <p:nvPr>
            <p:ph type="title"/>
          </p:nvPr>
        </p:nvSpPr>
        <p:spPr/>
        <p:txBody>
          <a:bodyPr/>
          <a:lstStyle/>
          <a:p>
            <a:r>
              <a:rPr lang="en-US" sz="2400" b="1">
                <a:latin typeface="Segoe UI Semibold"/>
                <a:cs typeface="Segoe UI Semibold"/>
              </a:rPr>
              <a:t>Compliance Standard – MOE levels for spending (Collected in the End of Year Financial Report)</a:t>
            </a:r>
            <a:endParaRPr lang="en-US" sz="2400">
              <a:latin typeface="Segoe UI Semibold"/>
              <a:cs typeface="Segoe UI Semibold"/>
            </a:endParaRPr>
          </a:p>
        </p:txBody>
      </p:sp>
      <p:sp>
        <p:nvSpPr>
          <p:cNvPr id="3" name="Content Placeholder 2">
            <a:extLst>
              <a:ext uri="{FF2B5EF4-FFF2-40B4-BE49-F238E27FC236}">
                <a16:creationId xmlns:a16="http://schemas.microsoft.com/office/drawing/2014/main" id="{44D738CD-702E-5BD7-EAA2-14065D53F415}"/>
              </a:ext>
            </a:extLst>
          </p:cNvPr>
          <p:cNvSpPr>
            <a:spLocks noGrp="1"/>
          </p:cNvSpPr>
          <p:nvPr>
            <p:ph idx="1"/>
          </p:nvPr>
        </p:nvSpPr>
        <p:spPr/>
        <p:txBody>
          <a:bodyPr vert="horz" lIns="91440" tIns="45720" rIns="91440" bIns="45720" rtlCol="0" anchor="t">
            <a:noAutofit/>
          </a:bodyPr>
          <a:lstStyle/>
          <a:p>
            <a:pPr marL="0" indent="0">
              <a:buNone/>
            </a:pPr>
            <a:r>
              <a:rPr lang="en-US">
                <a:latin typeface="Segoe UI"/>
                <a:cs typeface="Segoe UI"/>
              </a:rPr>
              <a:t>The compliance standard prohibits an LEA from reducing the level of expenditures for the education of eligible children with disabilities made by the LEA from state and local funds by measuring against the last year the district met MOE.  </a:t>
            </a:r>
          </a:p>
          <a:p>
            <a:pPr marL="0" indent="0">
              <a:buNone/>
            </a:pPr>
            <a:r>
              <a:rPr lang="en-US">
                <a:latin typeface="Segoe UI"/>
                <a:cs typeface="Segoe UI"/>
              </a:rPr>
              <a:t>In other words, an LEA must maintain (or increase) the amount of state and local funds it spends for the education of children with disabilities when compared to last year it met MOE (for most, the preceding fiscal year). </a:t>
            </a:r>
            <a:r>
              <a:rPr lang="en-US">
                <a:latin typeface="Segoe UI"/>
                <a:cs typeface="Segoe UI"/>
                <a:hlinkClick r:id="rId3"/>
              </a:rPr>
              <a:t>34 CFR §300.203(b)</a:t>
            </a:r>
            <a:endParaRPr lang="en-US">
              <a:latin typeface="Segoe UI"/>
              <a:cs typeface="Segoe UI"/>
            </a:endParaRPr>
          </a:p>
        </p:txBody>
      </p:sp>
      <p:sp>
        <p:nvSpPr>
          <p:cNvPr id="4" name="Slide Number Placeholder 3">
            <a:extLst>
              <a:ext uri="{FF2B5EF4-FFF2-40B4-BE49-F238E27FC236}">
                <a16:creationId xmlns:a16="http://schemas.microsoft.com/office/drawing/2014/main" id="{1CC56FC2-2DDF-06A8-5C19-17B72518E954}"/>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11886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70C1-1BC6-4719-9B5B-E2A04CD1B196}"/>
              </a:ext>
            </a:extLst>
          </p:cNvPr>
          <p:cNvSpPr>
            <a:spLocks noGrp="1"/>
          </p:cNvSpPr>
          <p:nvPr>
            <p:ph type="title"/>
          </p:nvPr>
        </p:nvSpPr>
        <p:spPr/>
        <p:txBody>
          <a:bodyPr/>
          <a:lstStyle/>
          <a:p>
            <a:r>
              <a:rPr lang="en-US">
                <a:latin typeface="Segoe UI Semibold"/>
                <a:cs typeface="Segoe UI Semibold"/>
              </a:rPr>
              <a:t>Exceptions to MOE</a:t>
            </a:r>
            <a:endParaRPr lang="en-US"/>
          </a:p>
        </p:txBody>
      </p:sp>
      <p:sp>
        <p:nvSpPr>
          <p:cNvPr id="3" name="Content Placeholder 2">
            <a:extLst>
              <a:ext uri="{FF2B5EF4-FFF2-40B4-BE49-F238E27FC236}">
                <a16:creationId xmlns:a16="http://schemas.microsoft.com/office/drawing/2014/main" id="{A0C31EFB-37E4-0D6D-F9C5-5460D5AF5DAF}"/>
              </a:ext>
            </a:extLst>
          </p:cNvPr>
          <p:cNvSpPr>
            <a:spLocks noGrp="1"/>
          </p:cNvSpPr>
          <p:nvPr>
            <p:ph idx="1"/>
          </p:nvPr>
        </p:nvSpPr>
        <p:spPr/>
        <p:txBody>
          <a:bodyPr vert="horz" lIns="91440" tIns="45720" rIns="91440" bIns="45720" rtlCol="0" anchor="t">
            <a:noAutofit/>
          </a:bodyPr>
          <a:lstStyle/>
          <a:p>
            <a:r>
              <a:rPr lang="en-US">
                <a:latin typeface="Segoe UI"/>
                <a:cs typeface="Segoe UI"/>
              </a:rPr>
              <a:t>Allowable exceptions are those due to: </a:t>
            </a:r>
            <a:endParaRPr lang="en-US"/>
          </a:p>
          <a:p>
            <a:pPr lvl="1"/>
            <a:r>
              <a:rPr lang="en-US">
                <a:latin typeface="Segoe UI"/>
                <a:cs typeface="Segoe UI"/>
              </a:rPr>
              <a:t>a) voluntary or for-cause departure of special education staff, </a:t>
            </a:r>
            <a:endParaRPr lang="en-US"/>
          </a:p>
          <a:p>
            <a:pPr lvl="1"/>
            <a:r>
              <a:rPr lang="en-US">
                <a:latin typeface="Segoe UI"/>
                <a:cs typeface="Segoe UI"/>
              </a:rPr>
              <a:t>b) decrease in enrollment of IDEA eligible children, </a:t>
            </a:r>
            <a:endParaRPr lang="en-US"/>
          </a:p>
          <a:p>
            <a:pPr lvl="1"/>
            <a:r>
              <a:rPr lang="en-US">
                <a:latin typeface="Segoe UI"/>
                <a:cs typeface="Segoe UI"/>
              </a:rPr>
              <a:t>c) termination of an exceptionally costly program for a particular child, under certain circumstances, </a:t>
            </a:r>
            <a:endParaRPr lang="en-US"/>
          </a:p>
          <a:p>
            <a:pPr lvl="1"/>
            <a:r>
              <a:rPr lang="en-US">
                <a:latin typeface="Segoe UI"/>
                <a:cs typeface="Segoe UI"/>
              </a:rPr>
              <a:t>d) termination of costly expenditures for long-term purchases, and</a:t>
            </a:r>
          </a:p>
          <a:p>
            <a:pPr lvl="1"/>
            <a:r>
              <a:rPr lang="en-US">
                <a:latin typeface="Segoe UI"/>
                <a:cs typeface="Segoe UI"/>
              </a:rPr>
              <a:t>e) assumption of cost by DESEs high-cost fund (see 34 CFR §300.204). </a:t>
            </a:r>
            <a:endParaRPr lang="en-US"/>
          </a:p>
          <a:p>
            <a:pPr marL="0" indent="0">
              <a:buNone/>
            </a:pPr>
            <a:r>
              <a:rPr lang="en-US" sz="2800">
                <a:latin typeface="Segoe UI"/>
                <a:cs typeface="Segoe UI"/>
              </a:rPr>
              <a:t>*Exceptions are allowed for all LEAs regardless of determination level.</a:t>
            </a:r>
            <a:endParaRPr lang="en-US" sz="2800"/>
          </a:p>
        </p:txBody>
      </p:sp>
      <p:sp>
        <p:nvSpPr>
          <p:cNvPr id="4" name="Slide Number Placeholder 3">
            <a:extLst>
              <a:ext uri="{FF2B5EF4-FFF2-40B4-BE49-F238E27FC236}">
                <a16:creationId xmlns:a16="http://schemas.microsoft.com/office/drawing/2014/main" id="{CC344618-2115-8866-26B1-700065FE472B}"/>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252136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5F57-7C67-2099-FF13-CA70F7DAE330}"/>
              </a:ext>
            </a:extLst>
          </p:cNvPr>
          <p:cNvSpPr>
            <a:spLocks noGrp="1"/>
          </p:cNvSpPr>
          <p:nvPr>
            <p:ph type="title"/>
          </p:nvPr>
        </p:nvSpPr>
        <p:spPr/>
        <p:txBody>
          <a:bodyPr/>
          <a:lstStyle/>
          <a:p>
            <a:r>
              <a:rPr lang="en-US">
                <a:latin typeface="Segoe UI Semibold"/>
                <a:cs typeface="Segoe UI Semibold"/>
              </a:rPr>
              <a:t>Adjustments to MOE</a:t>
            </a:r>
            <a:endParaRPr lang="en-US"/>
          </a:p>
        </p:txBody>
      </p:sp>
      <p:sp>
        <p:nvSpPr>
          <p:cNvPr id="3" name="Content Placeholder 2">
            <a:extLst>
              <a:ext uri="{FF2B5EF4-FFF2-40B4-BE49-F238E27FC236}">
                <a16:creationId xmlns:a16="http://schemas.microsoft.com/office/drawing/2014/main" id="{A6017E7D-CD81-7FC8-BB8D-51B94BBA0BFA}"/>
              </a:ext>
            </a:extLst>
          </p:cNvPr>
          <p:cNvSpPr>
            <a:spLocks noGrp="1"/>
          </p:cNvSpPr>
          <p:nvPr>
            <p:ph idx="1"/>
          </p:nvPr>
        </p:nvSpPr>
        <p:spPr/>
        <p:txBody>
          <a:bodyPr vert="horz" lIns="91440" tIns="45720" rIns="91440" bIns="45720" rtlCol="0" anchor="t">
            <a:noAutofit/>
          </a:bodyPr>
          <a:lstStyle/>
          <a:p>
            <a:r>
              <a:rPr lang="en-US">
                <a:latin typeface="Segoe UI"/>
                <a:cs typeface="Segoe UI"/>
              </a:rPr>
              <a:t>Allowable adjustment:</a:t>
            </a:r>
          </a:p>
          <a:p>
            <a:pPr lvl="1"/>
            <a:r>
              <a:rPr lang="en-US">
                <a:latin typeface="Segoe UI"/>
                <a:cs typeface="Segoe UI"/>
              </a:rPr>
              <a:t>An LEA may:  reduce its MOE obligation by up to 50 percent of any increase over the preceding year in its IDEA Part B Section 611 allocation (fund code 240) (see 34 CFR §300.205(a)), </a:t>
            </a:r>
            <a:endParaRPr lang="en-US"/>
          </a:p>
          <a:p>
            <a:pPr lvl="1"/>
            <a:r>
              <a:rPr lang="en-US">
                <a:latin typeface="Segoe UI"/>
                <a:cs typeface="Segoe UI"/>
              </a:rPr>
              <a:t>Voluntarily use up to 15 percent of IDEA Part B Sections 611 and 619 funds (fund codes 240 and 262) to provide coordinated early intervening services (CEIS) or a combination of both.</a:t>
            </a:r>
          </a:p>
          <a:p>
            <a:pPr marL="0" indent="0">
              <a:buNone/>
            </a:pPr>
            <a:r>
              <a:rPr lang="en-US" sz="2800">
                <a:latin typeface="Segoe UI"/>
                <a:cs typeface="Segoe UI"/>
              </a:rPr>
              <a:t>*</a:t>
            </a:r>
            <a:r>
              <a:rPr lang="en-US" sz="2800" b="1">
                <a:latin typeface="Segoe UI"/>
                <a:cs typeface="Segoe UI"/>
              </a:rPr>
              <a:t>Adjustments can </a:t>
            </a:r>
            <a:r>
              <a:rPr lang="en-US" sz="2800" b="1" u="sng">
                <a:latin typeface="Segoe UI"/>
                <a:cs typeface="Segoe UI"/>
              </a:rPr>
              <a:t>ONLY</a:t>
            </a:r>
            <a:r>
              <a:rPr lang="en-US" sz="2800" b="1">
                <a:latin typeface="Segoe UI"/>
                <a:cs typeface="Segoe UI"/>
              </a:rPr>
              <a:t> be used if the LEA has a special education determination level of ‘Meets Requirements’ </a:t>
            </a:r>
          </a:p>
        </p:txBody>
      </p:sp>
      <p:sp>
        <p:nvSpPr>
          <p:cNvPr id="4" name="Slide Number Placeholder 3">
            <a:extLst>
              <a:ext uri="{FF2B5EF4-FFF2-40B4-BE49-F238E27FC236}">
                <a16:creationId xmlns:a16="http://schemas.microsoft.com/office/drawing/2014/main" id="{F034BA39-622A-D80E-6818-B6FDD1509E7C}"/>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311862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F070-0D11-87BB-26DB-7C0D06452A28}"/>
              </a:ext>
            </a:extLst>
          </p:cNvPr>
          <p:cNvSpPr>
            <a:spLocks noGrp="1"/>
          </p:cNvSpPr>
          <p:nvPr>
            <p:ph type="title"/>
          </p:nvPr>
        </p:nvSpPr>
        <p:spPr/>
        <p:txBody>
          <a:bodyPr/>
          <a:lstStyle/>
          <a:p>
            <a:r>
              <a:rPr lang="en-US" sz="2800">
                <a:latin typeface="Segoe UI Semibold"/>
                <a:cs typeface="Segoe UI Semibold"/>
              </a:rPr>
              <a:t>Fiscal Review and Consequences for Failing to Meet MOE: Eligibility Standard</a:t>
            </a:r>
            <a:endParaRPr lang="en-US" sz="2800"/>
          </a:p>
        </p:txBody>
      </p:sp>
      <p:sp>
        <p:nvSpPr>
          <p:cNvPr id="3" name="Content Placeholder 2">
            <a:extLst>
              <a:ext uri="{FF2B5EF4-FFF2-40B4-BE49-F238E27FC236}">
                <a16:creationId xmlns:a16="http://schemas.microsoft.com/office/drawing/2014/main" id="{B3E52F8C-42ED-4984-094D-7848789B8C9C}"/>
              </a:ext>
            </a:extLst>
          </p:cNvPr>
          <p:cNvSpPr>
            <a:spLocks noGrp="1"/>
          </p:cNvSpPr>
          <p:nvPr>
            <p:ph idx="1"/>
          </p:nvPr>
        </p:nvSpPr>
        <p:spPr/>
        <p:txBody>
          <a:bodyPr vert="horz" lIns="91440" tIns="45720" rIns="91440" bIns="45720" rtlCol="0" anchor="t">
            <a:noAutofit/>
          </a:bodyPr>
          <a:lstStyle/>
          <a:p>
            <a:pPr marL="0" indent="0">
              <a:buNone/>
            </a:pPr>
            <a:r>
              <a:rPr lang="en-US" sz="2800" b="1">
                <a:latin typeface="Segoe UI"/>
                <a:cs typeface="Segoe UI"/>
              </a:rPr>
              <a:t>Eligibility Standard</a:t>
            </a:r>
            <a:r>
              <a:rPr lang="en-US" sz="2800">
                <a:latin typeface="Segoe UI"/>
                <a:cs typeface="Segoe UI"/>
              </a:rPr>
              <a:t> </a:t>
            </a:r>
            <a:endParaRPr lang="en-US" sz="2800"/>
          </a:p>
          <a:p>
            <a:r>
              <a:rPr lang="en-US" sz="2800">
                <a:latin typeface="Segoe UI"/>
                <a:cs typeface="Segoe UI"/>
              </a:rPr>
              <a:t>An LEA is not eligible to receive IDEA Part B funds until it has met the MOE eligibility (i.e., budget) standard. </a:t>
            </a:r>
            <a:endParaRPr lang="en-US" sz="2800"/>
          </a:p>
          <a:p>
            <a:r>
              <a:rPr lang="en-US" sz="2800">
                <a:latin typeface="Segoe UI"/>
                <a:cs typeface="Segoe UI"/>
              </a:rPr>
              <a:t>The LEA will be contacted by DESE to resolve MOE eligibility non-compliance based on review of the LEAs’ IDEA consolidated application and allowable exceptions.  </a:t>
            </a:r>
            <a:endParaRPr lang="en-US" sz="2800"/>
          </a:p>
          <a:p>
            <a:endParaRPr lang="en-US" sz="2800"/>
          </a:p>
          <a:p>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B22A476F-9951-3D24-F733-E608C2D319CE}"/>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602943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E06F-54FD-3B21-9CBF-18D2DC6FD0CB}"/>
              </a:ext>
            </a:extLst>
          </p:cNvPr>
          <p:cNvSpPr>
            <a:spLocks noGrp="1"/>
          </p:cNvSpPr>
          <p:nvPr>
            <p:ph type="title"/>
          </p:nvPr>
        </p:nvSpPr>
        <p:spPr/>
        <p:txBody>
          <a:bodyPr/>
          <a:lstStyle/>
          <a:p>
            <a:r>
              <a:rPr lang="en-US" sz="2800">
                <a:latin typeface="Segoe UI Semibold"/>
                <a:cs typeface="Segoe UI Semibold"/>
              </a:rPr>
              <a:t>Fiscal Review and Consequences for Failing to Meet MOE: Compliance Standard</a:t>
            </a:r>
            <a:endParaRPr lang="en-US" sz="2800"/>
          </a:p>
        </p:txBody>
      </p:sp>
      <p:sp>
        <p:nvSpPr>
          <p:cNvPr id="3" name="Content Placeholder 2">
            <a:extLst>
              <a:ext uri="{FF2B5EF4-FFF2-40B4-BE49-F238E27FC236}">
                <a16:creationId xmlns:a16="http://schemas.microsoft.com/office/drawing/2014/main" id="{9B65AEFB-59FD-F787-28F2-9589BC009623}"/>
              </a:ext>
            </a:extLst>
          </p:cNvPr>
          <p:cNvSpPr>
            <a:spLocks noGrp="1"/>
          </p:cNvSpPr>
          <p:nvPr>
            <p:ph idx="1"/>
          </p:nvPr>
        </p:nvSpPr>
        <p:spPr/>
        <p:txBody>
          <a:bodyPr vert="horz" lIns="91440" tIns="45720" rIns="91440" bIns="45720" rtlCol="0" anchor="t">
            <a:noAutofit/>
          </a:bodyPr>
          <a:lstStyle/>
          <a:p>
            <a:pPr marL="0" indent="0">
              <a:buNone/>
            </a:pPr>
            <a:r>
              <a:rPr lang="en-US" b="1">
                <a:latin typeface="Segoe UI"/>
                <a:cs typeface="Segoe UI"/>
              </a:rPr>
              <a:t>Compliance Standard</a:t>
            </a:r>
            <a:r>
              <a:rPr lang="en-US">
                <a:latin typeface="Segoe UI"/>
                <a:cs typeface="Segoe UI"/>
              </a:rPr>
              <a:t> </a:t>
            </a:r>
          </a:p>
          <a:p>
            <a:r>
              <a:rPr lang="en-US">
                <a:latin typeface="Segoe UI"/>
                <a:cs typeface="Segoe UI"/>
              </a:rPr>
              <a:t>If DESE determines following a review of EOY reports that an LEA has failed to meet its MOE compliance (i.e., expenditure) standard and there are not acceptable reasons to allow reduction of MOE as described above, the LEA must repay either the difference between what the LEA actually spent and what it should have spent to meet the MOE requirement, or the amount of the LEA’s Part B subgrant for that fiscal year, whichever is less. </a:t>
            </a:r>
            <a:endParaRPr lang="en-US"/>
          </a:p>
        </p:txBody>
      </p:sp>
      <p:sp>
        <p:nvSpPr>
          <p:cNvPr id="4" name="Slide Number Placeholder 3">
            <a:extLst>
              <a:ext uri="{FF2B5EF4-FFF2-40B4-BE49-F238E27FC236}">
                <a16:creationId xmlns:a16="http://schemas.microsoft.com/office/drawing/2014/main" id="{3A40A792-8E92-F9C0-7F5A-3769387FC195}"/>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26948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E548-66E5-4654-8B3B-4B2AD3F2C7B7}"/>
              </a:ext>
            </a:extLst>
          </p:cNvPr>
          <p:cNvSpPr>
            <a:spLocks noGrp="1"/>
          </p:cNvSpPr>
          <p:nvPr>
            <p:ph type="title"/>
          </p:nvPr>
        </p:nvSpPr>
        <p:spPr/>
        <p:txBody>
          <a:bodyPr/>
          <a:lstStyle/>
          <a:p>
            <a:r>
              <a:rPr lang="en-US">
                <a:latin typeface="Segoe UI Semibold"/>
                <a:cs typeface="Segoe UI Semibold"/>
              </a:rPr>
              <a:t>Resources for MOE</a:t>
            </a:r>
            <a:endParaRPr lang="en-US"/>
          </a:p>
        </p:txBody>
      </p:sp>
      <p:sp>
        <p:nvSpPr>
          <p:cNvPr id="3" name="Content Placeholder 2">
            <a:extLst>
              <a:ext uri="{FF2B5EF4-FFF2-40B4-BE49-F238E27FC236}">
                <a16:creationId xmlns:a16="http://schemas.microsoft.com/office/drawing/2014/main" id="{47335881-BD28-48FB-8EC7-BAEAF86A3892}"/>
              </a:ext>
            </a:extLst>
          </p:cNvPr>
          <p:cNvSpPr>
            <a:spLocks noGrp="1"/>
          </p:cNvSpPr>
          <p:nvPr>
            <p:ph idx="1"/>
          </p:nvPr>
        </p:nvSpPr>
        <p:spPr/>
        <p:txBody>
          <a:bodyPr vert="horz" lIns="91440" tIns="45720" rIns="91440" bIns="45720" rtlCol="0" anchor="t">
            <a:noAutofit/>
          </a:bodyPr>
          <a:lstStyle/>
          <a:p>
            <a:r>
              <a:rPr lang="en-US">
                <a:latin typeface="Segoe UI"/>
                <a:cs typeface="Segoe UI"/>
                <a:hlinkClick r:id="rId3"/>
              </a:rPr>
              <a:t>DESE LEA MOE Quick Reference Guide</a:t>
            </a:r>
            <a:r>
              <a:rPr lang="en-US">
                <a:latin typeface="Segoe UI"/>
                <a:cs typeface="Segoe UI"/>
              </a:rPr>
              <a:t> </a:t>
            </a:r>
          </a:p>
          <a:p>
            <a:r>
              <a:rPr lang="en-US">
                <a:latin typeface="Segoe UI"/>
                <a:cs typeface="Segoe UI"/>
                <a:hlinkClick r:id="rId4"/>
              </a:rPr>
              <a:t>CIFR LEA MOE Calculator</a:t>
            </a:r>
            <a:endParaRPr lang="en-US">
              <a:latin typeface="Segoe UI"/>
              <a:cs typeface="Segoe UI"/>
            </a:endParaRPr>
          </a:p>
          <a:p>
            <a:r>
              <a:rPr lang="en-US">
                <a:latin typeface="Segoe UI"/>
                <a:cs typeface="Segoe UI"/>
                <a:hlinkClick r:id="rId5"/>
              </a:rPr>
              <a:t>CIFR LEA MOE Organizer</a:t>
            </a:r>
            <a:r>
              <a:rPr lang="en-US">
                <a:latin typeface="Segoe UI"/>
                <a:cs typeface="Segoe UI"/>
              </a:rPr>
              <a:t> </a:t>
            </a:r>
            <a:endParaRPr lang="en-US"/>
          </a:p>
          <a:p>
            <a:r>
              <a:rPr lang="en-US" u="sng">
                <a:latin typeface="Segoe UI"/>
                <a:cs typeface="Segoe UI"/>
                <a:hlinkClick r:id="rId6"/>
              </a:rPr>
              <a:t>34 CFR §300.203</a:t>
            </a:r>
            <a:endParaRPr lang="en-US">
              <a:latin typeface="Segoe UI"/>
              <a:cs typeface="Segoe UI"/>
            </a:endParaRPr>
          </a:p>
          <a:p>
            <a:r>
              <a:rPr lang="en-US" u="sng">
                <a:latin typeface="Segoe UI"/>
                <a:cs typeface="Segoe UI"/>
                <a:hlinkClick r:id="rId7"/>
              </a:rPr>
              <a:t>34 CFR §300.204</a:t>
            </a:r>
            <a:endParaRPr lang="en-US">
              <a:latin typeface="Segoe UI"/>
              <a:cs typeface="Segoe UI"/>
            </a:endParaRPr>
          </a:p>
          <a:p>
            <a:r>
              <a:rPr lang="en-US" u="sng">
                <a:latin typeface="Segoe UI"/>
                <a:cs typeface="Segoe UI"/>
                <a:hlinkClick r:id="rId8"/>
              </a:rPr>
              <a:t>34 CFR §300.205</a:t>
            </a:r>
            <a:endParaRPr lang="en-US">
              <a:latin typeface="Segoe UI"/>
              <a:cs typeface="Segoe UI"/>
            </a:endParaRPr>
          </a:p>
          <a:p>
            <a:endParaRPr lang="en-US"/>
          </a:p>
        </p:txBody>
      </p:sp>
      <p:sp>
        <p:nvSpPr>
          <p:cNvPr id="4" name="Slide Number Placeholder 3">
            <a:extLst>
              <a:ext uri="{FF2B5EF4-FFF2-40B4-BE49-F238E27FC236}">
                <a16:creationId xmlns:a16="http://schemas.microsoft.com/office/drawing/2014/main" id="{1F30C7B4-726B-4262-93A9-36F2A0786362}"/>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36949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FC90D-680C-46EC-96BD-7F0D12E1697C}"/>
              </a:ext>
            </a:extLst>
          </p:cNvPr>
          <p:cNvSpPr txBox="1">
            <a:spLocks noGrp="1"/>
          </p:cNvSpPr>
          <p:nvPr>
            <p:ph type="title" idx="4294967295"/>
          </p:nvPr>
        </p:nvSpPr>
        <p:spPr>
          <a:xfrm>
            <a:off x="2330901" y="2591198"/>
            <a:ext cx="97195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zh-CN"/>
            </a:defPPr>
            <a:lvl1pPr>
              <a:defRPr kumimoji="0" sz="4000" b="0" i="0" u="none" strike="noStrike" cap="none" spc="0" normalizeH="0" baseline="0">
                <a:ln>
                  <a:noFill/>
                </a:ln>
                <a:solidFill>
                  <a:schemeClr val="accent1">
                    <a:lumMod val="50000"/>
                  </a:schemeClr>
                </a:solidFill>
                <a:effectLst/>
                <a:uLnTx/>
                <a:uFillTx/>
                <a:latin typeface="+mj-lt"/>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panose="020B0604020202020204" pitchFamily="34" charset="0"/>
              </a:rPr>
              <a:t>Tiered Focused Monitoring</a:t>
            </a:r>
          </a:p>
        </p:txBody>
      </p:sp>
    </p:spTree>
    <p:extLst>
      <p:ext uri="{BB962C8B-B14F-4D97-AF65-F5344CB8AC3E}">
        <p14:creationId xmlns:p14="http://schemas.microsoft.com/office/powerpoint/2010/main" val="2778122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E846-B8DF-498D-AC5F-50C439EB6C09}"/>
              </a:ext>
            </a:extLst>
          </p:cNvPr>
          <p:cNvSpPr>
            <a:spLocks noGrp="1"/>
          </p:cNvSpPr>
          <p:nvPr>
            <p:ph type="title"/>
          </p:nvPr>
        </p:nvSpPr>
        <p:spPr/>
        <p:txBody>
          <a:bodyPr/>
          <a:lstStyle/>
          <a:p>
            <a:r>
              <a:rPr lang="en-US">
                <a:latin typeface="Segoe UI Semibold"/>
                <a:cs typeface="Segoe UI Semibold"/>
              </a:rPr>
              <a:t>Tiered Focused Monitoring </a:t>
            </a:r>
            <a:endParaRPr lang="en-US"/>
          </a:p>
        </p:txBody>
      </p:sp>
      <p:sp>
        <p:nvSpPr>
          <p:cNvPr id="3" name="Content Placeholder 2">
            <a:extLst>
              <a:ext uri="{FF2B5EF4-FFF2-40B4-BE49-F238E27FC236}">
                <a16:creationId xmlns:a16="http://schemas.microsoft.com/office/drawing/2014/main" id="{608539DC-A856-4A69-9F94-098FF74F5C55}"/>
              </a:ext>
            </a:extLst>
          </p:cNvPr>
          <p:cNvSpPr>
            <a:spLocks noGrp="1"/>
          </p:cNvSpPr>
          <p:nvPr>
            <p:ph idx="1"/>
          </p:nvPr>
        </p:nvSpPr>
        <p:spPr>
          <a:xfrm>
            <a:off x="567742" y="1299676"/>
            <a:ext cx="11806401" cy="5049746"/>
          </a:xfrm>
        </p:spPr>
        <p:txBody>
          <a:bodyPr vert="horz" lIns="91440" tIns="45720" rIns="91440" bIns="45720" rtlCol="0" anchor="t">
            <a:noAutofit/>
          </a:bodyPr>
          <a:lstStyle/>
          <a:p>
            <a:r>
              <a:rPr lang="en-US" sz="2800">
                <a:latin typeface="Segoe UI"/>
                <a:cs typeface="Segoe UI"/>
              </a:rPr>
              <a:t>Point values based on 2020-2021 TFM </a:t>
            </a:r>
            <a:r>
              <a:rPr lang="en-US" sz="2800" b="1">
                <a:latin typeface="Segoe UI"/>
                <a:cs typeface="Segoe UI"/>
              </a:rPr>
              <a:t>special education</a:t>
            </a:r>
            <a:r>
              <a:rPr lang="en-US" sz="2800">
                <a:latin typeface="Segoe UI"/>
                <a:cs typeface="Segoe UI"/>
              </a:rPr>
              <a:t> findings </a:t>
            </a:r>
            <a:endParaRPr lang="en-US" sz="2800"/>
          </a:p>
          <a:p>
            <a:r>
              <a:rPr lang="en-US" sz="2800">
                <a:latin typeface="Segoe UI"/>
                <a:cs typeface="Segoe UI"/>
              </a:rPr>
              <a:t>Group A or B special education standards</a:t>
            </a:r>
          </a:p>
          <a:p>
            <a:pPr marL="0" indent="0">
              <a:buNone/>
            </a:pPr>
            <a:endParaRPr lang="en-US"/>
          </a:p>
        </p:txBody>
      </p:sp>
      <p:graphicFrame>
        <p:nvGraphicFramePr>
          <p:cNvPr id="7" name="Table 7">
            <a:extLst>
              <a:ext uri="{FF2B5EF4-FFF2-40B4-BE49-F238E27FC236}">
                <a16:creationId xmlns:a16="http://schemas.microsoft.com/office/drawing/2014/main" id="{75080E2C-D426-4EE7-5864-353801858B65}"/>
              </a:ext>
            </a:extLst>
          </p:cNvPr>
          <p:cNvGraphicFramePr>
            <a:graphicFrameLocks noGrp="1"/>
          </p:cNvGraphicFramePr>
          <p:nvPr>
            <p:extLst>
              <p:ext uri="{D42A27DB-BD31-4B8C-83A1-F6EECF244321}">
                <p14:modId xmlns:p14="http://schemas.microsoft.com/office/powerpoint/2010/main" val="164844969"/>
              </p:ext>
            </p:extLst>
          </p:nvPr>
        </p:nvGraphicFramePr>
        <p:xfrm>
          <a:off x="672935" y="2572987"/>
          <a:ext cx="10870752" cy="3104547"/>
        </p:xfrm>
        <a:graphic>
          <a:graphicData uri="http://schemas.openxmlformats.org/drawingml/2006/table">
            <a:tbl>
              <a:tblPr firstRow="1" bandRow="1">
                <a:tableStyleId>{5C22544A-7EE6-4342-B048-85BDC9FD1C3A}</a:tableStyleId>
              </a:tblPr>
              <a:tblGrid>
                <a:gridCol w="5435376">
                  <a:extLst>
                    <a:ext uri="{9D8B030D-6E8A-4147-A177-3AD203B41FA5}">
                      <a16:colId xmlns:a16="http://schemas.microsoft.com/office/drawing/2014/main" val="1325859761"/>
                    </a:ext>
                  </a:extLst>
                </a:gridCol>
                <a:gridCol w="5435376">
                  <a:extLst>
                    <a:ext uri="{9D8B030D-6E8A-4147-A177-3AD203B41FA5}">
                      <a16:colId xmlns:a16="http://schemas.microsoft.com/office/drawing/2014/main" val="3317735985"/>
                    </a:ext>
                  </a:extLst>
                </a:gridCol>
              </a:tblGrid>
              <a:tr h="946947">
                <a:tc>
                  <a:txBody>
                    <a:bodyPr/>
                    <a:lstStyle/>
                    <a:p>
                      <a:r>
                        <a:rPr lang="en-US"/>
                        <a:t>TFM Special Education Findings</a:t>
                      </a:r>
                    </a:p>
                  </a:txBody>
                  <a:tcPr/>
                </a:tc>
                <a:tc>
                  <a:txBody>
                    <a:bodyPr/>
                    <a:lstStyle/>
                    <a:p>
                      <a:r>
                        <a:rPr lang="en-US"/>
                        <a:t>Point Value</a:t>
                      </a:r>
                    </a:p>
                  </a:txBody>
                  <a:tcPr/>
                </a:tc>
                <a:extLst>
                  <a:ext uri="{0D108BD9-81ED-4DB2-BD59-A6C34878D82A}">
                    <a16:rowId xmlns:a16="http://schemas.microsoft.com/office/drawing/2014/main" val="3590647651"/>
                  </a:ext>
                </a:extLst>
              </a:tr>
              <a:tr h="539400">
                <a:tc>
                  <a:txBody>
                    <a:bodyPr/>
                    <a:lstStyle/>
                    <a:p>
                      <a:r>
                        <a:rPr lang="en-US"/>
                        <a:t>No findings</a:t>
                      </a:r>
                    </a:p>
                  </a:txBody>
                  <a:tcPr/>
                </a:tc>
                <a:tc>
                  <a:txBody>
                    <a:bodyPr/>
                    <a:lstStyle/>
                    <a:p>
                      <a:r>
                        <a:rPr lang="en-US"/>
                        <a:t>4</a:t>
                      </a:r>
                    </a:p>
                  </a:txBody>
                  <a:tcPr/>
                </a:tc>
                <a:extLst>
                  <a:ext uri="{0D108BD9-81ED-4DB2-BD59-A6C34878D82A}">
                    <a16:rowId xmlns:a16="http://schemas.microsoft.com/office/drawing/2014/main" val="2165086350"/>
                  </a:ext>
                </a:extLst>
              </a:tr>
              <a:tr h="539400">
                <a:tc>
                  <a:txBody>
                    <a:bodyPr/>
                    <a:lstStyle/>
                    <a:p>
                      <a:r>
                        <a:rPr lang="en-US"/>
                        <a:t>1-2 findings</a:t>
                      </a:r>
                    </a:p>
                  </a:txBody>
                  <a:tcPr/>
                </a:tc>
                <a:tc>
                  <a:txBody>
                    <a:bodyPr/>
                    <a:lstStyle/>
                    <a:p>
                      <a:r>
                        <a:rPr lang="en-US"/>
                        <a:t>3</a:t>
                      </a:r>
                    </a:p>
                  </a:txBody>
                  <a:tcPr/>
                </a:tc>
                <a:extLst>
                  <a:ext uri="{0D108BD9-81ED-4DB2-BD59-A6C34878D82A}">
                    <a16:rowId xmlns:a16="http://schemas.microsoft.com/office/drawing/2014/main" val="1115224789"/>
                  </a:ext>
                </a:extLst>
              </a:tr>
              <a:tr h="539400">
                <a:tc>
                  <a:txBody>
                    <a:bodyPr/>
                    <a:lstStyle/>
                    <a:p>
                      <a:r>
                        <a:rPr lang="en-US"/>
                        <a:t>3-4 findings</a:t>
                      </a:r>
                    </a:p>
                  </a:txBody>
                  <a:tcPr/>
                </a:tc>
                <a:tc>
                  <a:txBody>
                    <a:bodyPr/>
                    <a:lstStyle/>
                    <a:p>
                      <a:r>
                        <a:rPr lang="en-US"/>
                        <a:t>2</a:t>
                      </a:r>
                    </a:p>
                  </a:txBody>
                  <a:tcPr/>
                </a:tc>
                <a:extLst>
                  <a:ext uri="{0D108BD9-81ED-4DB2-BD59-A6C34878D82A}">
                    <a16:rowId xmlns:a16="http://schemas.microsoft.com/office/drawing/2014/main" val="56907578"/>
                  </a:ext>
                </a:extLst>
              </a:tr>
              <a:tr h="539400">
                <a:tc>
                  <a:txBody>
                    <a:bodyPr/>
                    <a:lstStyle/>
                    <a:p>
                      <a:pPr lvl="0">
                        <a:buNone/>
                      </a:pPr>
                      <a:r>
                        <a:rPr lang="en-US"/>
                        <a:t>5 or more findings</a:t>
                      </a:r>
                    </a:p>
                  </a:txBody>
                  <a:tcPr/>
                </a:tc>
                <a:tc>
                  <a:txBody>
                    <a:bodyPr/>
                    <a:lstStyle/>
                    <a:p>
                      <a:pPr lvl="0">
                        <a:buNone/>
                      </a:pPr>
                      <a:r>
                        <a:rPr lang="en-US"/>
                        <a:t>1</a:t>
                      </a:r>
                    </a:p>
                  </a:txBody>
                  <a:tcPr/>
                </a:tc>
                <a:extLst>
                  <a:ext uri="{0D108BD9-81ED-4DB2-BD59-A6C34878D82A}">
                    <a16:rowId xmlns:a16="http://schemas.microsoft.com/office/drawing/2014/main" val="455225756"/>
                  </a:ext>
                </a:extLst>
              </a:tr>
            </a:tbl>
          </a:graphicData>
        </a:graphic>
      </p:graphicFrame>
      <p:sp>
        <p:nvSpPr>
          <p:cNvPr id="4" name="Slide Number Placeholder 3">
            <a:extLst>
              <a:ext uri="{FF2B5EF4-FFF2-40B4-BE49-F238E27FC236}">
                <a16:creationId xmlns:a16="http://schemas.microsoft.com/office/drawing/2014/main" id="{F25B280B-0DE9-45E2-90F9-9DF87FA1724F}"/>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325263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7C27-CE32-4756-9B38-D1EE80D68B35}"/>
              </a:ext>
            </a:extLst>
          </p:cNvPr>
          <p:cNvSpPr>
            <a:spLocks noGrp="1"/>
          </p:cNvSpPr>
          <p:nvPr>
            <p:ph type="title"/>
          </p:nvPr>
        </p:nvSpPr>
        <p:spPr/>
        <p:txBody>
          <a:bodyPr/>
          <a:lstStyle/>
          <a:p>
            <a:r>
              <a:rPr lang="en-US">
                <a:latin typeface="Segoe UI Semibold"/>
                <a:cs typeface="Segoe UI Semibold"/>
              </a:rPr>
              <a:t>Resources </a:t>
            </a:r>
            <a:r>
              <a:rPr lang="en-US">
                <a:solidFill>
                  <a:schemeClr val="tx1">
                    <a:lumMod val="50000"/>
                  </a:schemeClr>
                </a:solidFill>
                <a:latin typeface="Segoe UI Semibold"/>
                <a:cs typeface="Segoe UI Semibold"/>
              </a:rPr>
              <a:t>- PSM</a:t>
            </a:r>
          </a:p>
        </p:txBody>
      </p:sp>
      <p:sp>
        <p:nvSpPr>
          <p:cNvPr id="3" name="Content Placeholder 2">
            <a:extLst>
              <a:ext uri="{FF2B5EF4-FFF2-40B4-BE49-F238E27FC236}">
                <a16:creationId xmlns:a16="http://schemas.microsoft.com/office/drawing/2014/main" id="{BE8CF801-3418-4E78-BB20-E803FE5DD7C2}"/>
              </a:ext>
            </a:extLst>
          </p:cNvPr>
          <p:cNvSpPr>
            <a:spLocks noGrp="1"/>
          </p:cNvSpPr>
          <p:nvPr>
            <p:ph idx="1"/>
          </p:nvPr>
        </p:nvSpPr>
        <p:spPr/>
        <p:txBody>
          <a:bodyPr vert="horz" lIns="91440" tIns="45720" rIns="91440" bIns="45720" rtlCol="0" anchor="t">
            <a:noAutofit/>
          </a:bodyPr>
          <a:lstStyle/>
          <a:p>
            <a:r>
              <a:rPr lang="en-US" dirty="0">
                <a:latin typeface="Segoe UI"/>
                <a:cs typeface="Segoe UI"/>
              </a:rPr>
              <a:t>Specific to particular findings</a:t>
            </a:r>
          </a:p>
          <a:p>
            <a:r>
              <a:rPr lang="en-US" dirty="0">
                <a:latin typeface="Segoe UI"/>
                <a:cs typeface="Segoe UI"/>
                <a:hlinkClick r:id="rId3"/>
              </a:rPr>
              <a:t>PSM Webpage</a:t>
            </a:r>
            <a:r>
              <a:rPr lang="en-US" dirty="0">
                <a:latin typeface="Segoe UI"/>
                <a:cs typeface="Segoe UI"/>
              </a:rPr>
              <a:t> </a:t>
            </a:r>
          </a:p>
          <a:p>
            <a:r>
              <a:rPr lang="en-US" dirty="0">
                <a:latin typeface="Segoe UI"/>
                <a:cs typeface="Segoe UI"/>
                <a:hlinkClick r:id="rId4"/>
              </a:rPr>
              <a:t>TFM Toolkit</a:t>
            </a:r>
            <a:r>
              <a:rPr lang="en-US" dirty="0">
                <a:latin typeface="Segoe UI"/>
                <a:cs typeface="Segoe UI"/>
              </a:rPr>
              <a:t> </a:t>
            </a:r>
          </a:p>
          <a:p>
            <a:r>
              <a:rPr lang="en-US" dirty="0">
                <a:latin typeface="Segoe UI"/>
                <a:cs typeface="Segoe UI"/>
              </a:rPr>
              <a:t>TFM Chairperson</a:t>
            </a:r>
            <a:endParaRPr lang="en-US" dirty="0"/>
          </a:p>
          <a:p>
            <a:r>
              <a:rPr lang="en-US" dirty="0">
                <a:latin typeface="Segoe UI"/>
                <a:cs typeface="Segoe UI"/>
              </a:rPr>
              <a:t>CIMPs and CAPs</a:t>
            </a:r>
          </a:p>
          <a:p>
            <a:r>
              <a:rPr lang="en-US" dirty="0">
                <a:latin typeface="Segoe UI"/>
                <a:cs typeface="Segoe UI"/>
              </a:rPr>
              <a:t>Progress Updates and Reports </a:t>
            </a:r>
          </a:p>
        </p:txBody>
      </p:sp>
      <p:sp>
        <p:nvSpPr>
          <p:cNvPr id="4" name="Slide Number Placeholder 3">
            <a:extLst>
              <a:ext uri="{FF2B5EF4-FFF2-40B4-BE49-F238E27FC236}">
                <a16:creationId xmlns:a16="http://schemas.microsoft.com/office/drawing/2014/main" id="{CABC3D49-9C58-4964-B4A8-83790A4EE271}"/>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1854536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FC90D-680C-46EC-96BD-7F0D12E1697C}"/>
              </a:ext>
            </a:extLst>
          </p:cNvPr>
          <p:cNvSpPr txBox="1">
            <a:spLocks noGrp="1"/>
          </p:cNvSpPr>
          <p:nvPr>
            <p:ph type="title" idx="4294967295"/>
          </p:nvPr>
        </p:nvSpPr>
        <p:spPr>
          <a:xfrm>
            <a:off x="2330901" y="2591198"/>
            <a:ext cx="97195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zh-CN"/>
            </a:defPPr>
            <a:lvl1pPr>
              <a:defRPr kumimoji="0" sz="4000" b="0" i="0" u="none" strike="noStrike" cap="none" spc="0" normalizeH="0" baseline="0">
                <a:ln>
                  <a:noFill/>
                </a:ln>
                <a:solidFill>
                  <a:schemeClr val="accent1">
                    <a:lumMod val="50000"/>
                  </a:schemeClr>
                </a:solidFill>
                <a:effectLst/>
                <a:uLnTx/>
                <a:uFillTx/>
                <a:latin typeface="+mj-lt"/>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panose="020B0604020202020204" pitchFamily="34" charset="0"/>
              </a:rPr>
              <a:t>PRS / Complaints </a:t>
            </a:r>
          </a:p>
        </p:txBody>
      </p:sp>
    </p:spTree>
    <p:extLst>
      <p:ext uri="{BB962C8B-B14F-4D97-AF65-F5344CB8AC3E}">
        <p14:creationId xmlns:p14="http://schemas.microsoft.com/office/powerpoint/2010/main" val="315201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8" name="矩形 7">
            <a:extLst>
              <a:ext uri="{FF2B5EF4-FFF2-40B4-BE49-F238E27FC236}">
                <a16:creationId xmlns:a16="http://schemas.microsoft.com/office/drawing/2014/main" id="{C0795994-20AF-4E22-89F5-60153C5543DF}"/>
              </a:ext>
            </a:extLst>
          </p:cNvPr>
          <p:cNvSpPr/>
          <p:nvPr/>
        </p:nvSpPr>
        <p:spPr>
          <a:xfrm>
            <a:off x="3061062" y="406831"/>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rPr>
              <a:t>01</a:t>
            </a:r>
            <a:endParaRPr lang="zh-CN" altLang="en-US" sz="3200">
              <a:latin typeface="+mj-lt"/>
            </a:endParaRPr>
          </a:p>
        </p:txBody>
      </p:sp>
      <p:sp>
        <p:nvSpPr>
          <p:cNvPr id="26" name="文本框 8">
            <a:extLst>
              <a:ext uri="{FF2B5EF4-FFF2-40B4-BE49-F238E27FC236}">
                <a16:creationId xmlns:a16="http://schemas.microsoft.com/office/drawing/2014/main" id="{CCFED3AA-BF2B-435B-B95C-873C1C5C89BD}"/>
              </a:ext>
            </a:extLst>
          </p:cNvPr>
          <p:cNvSpPr txBox="1"/>
          <p:nvPr/>
        </p:nvSpPr>
        <p:spPr>
          <a:xfrm>
            <a:off x="3918851" y="393994"/>
            <a:ext cx="7981410" cy="96002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Special Education Accountability &amp; Assistance – </a:t>
            </a:r>
            <a:r>
              <a:rPr lang="en-US" altLang="zh-CN" sz="3200" i="1">
                <a:solidFill>
                  <a:schemeClr val="accent1">
                    <a:lumMod val="50000"/>
                  </a:schemeClr>
                </a:solidFill>
                <a:latin typeface="+mj-lt"/>
                <a:cs typeface="Arial"/>
              </a:rPr>
              <a:t>The Big Picture</a:t>
            </a:r>
            <a:endParaRPr lang="zh-CN" altLang="en-US" sz="3200" i="1">
              <a:solidFill>
                <a:schemeClr val="accent1">
                  <a:lumMod val="50000"/>
                </a:schemeClr>
              </a:solidFill>
              <a:latin typeface="+mj-lt"/>
              <a:cs typeface="Arial"/>
            </a:endParaRPr>
          </a:p>
        </p:txBody>
      </p:sp>
      <p:sp>
        <p:nvSpPr>
          <p:cNvPr id="13" name="矩形 7">
            <a:extLst>
              <a:ext uri="{FF2B5EF4-FFF2-40B4-BE49-F238E27FC236}">
                <a16:creationId xmlns:a16="http://schemas.microsoft.com/office/drawing/2014/main" id="{78100357-6D62-4EA8-9540-D45BE9FE7C94}"/>
              </a:ext>
            </a:extLst>
          </p:cNvPr>
          <p:cNvSpPr/>
          <p:nvPr/>
        </p:nvSpPr>
        <p:spPr>
          <a:xfrm>
            <a:off x="3061062" y="1482040"/>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02</a:t>
            </a:r>
            <a:endParaRPr lang="zh-CN" altLang="en-US" sz="3200">
              <a:latin typeface="+mj-lt"/>
              <a:cs typeface="Segoe SemiBold" panose="020B0703040204020203" pitchFamily="34" charset="0"/>
            </a:endParaRPr>
          </a:p>
        </p:txBody>
      </p:sp>
      <p:sp>
        <p:nvSpPr>
          <p:cNvPr id="17" name="文本框 8">
            <a:extLst>
              <a:ext uri="{FF2B5EF4-FFF2-40B4-BE49-F238E27FC236}">
                <a16:creationId xmlns:a16="http://schemas.microsoft.com/office/drawing/2014/main" id="{962F88B9-603B-4F37-A237-2DB64CC3B39C}"/>
              </a:ext>
            </a:extLst>
          </p:cNvPr>
          <p:cNvSpPr txBox="1"/>
          <p:nvPr/>
        </p:nvSpPr>
        <p:spPr>
          <a:xfrm>
            <a:off x="3918850" y="1620513"/>
            <a:ext cx="8273149" cy="562931"/>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Understanding Determination Calculations</a:t>
            </a:r>
            <a:endParaRPr lang="zh-CN" altLang="en-US" sz="3200">
              <a:solidFill>
                <a:schemeClr val="accent1">
                  <a:lumMod val="50000"/>
                </a:schemeClr>
              </a:solidFill>
              <a:latin typeface="+mj-lt"/>
              <a:cs typeface="Arial"/>
            </a:endParaRPr>
          </a:p>
        </p:txBody>
      </p:sp>
      <p:grpSp>
        <p:nvGrpSpPr>
          <p:cNvPr id="22" name="Group 21" descr="3 Maintenance of Effort">
            <a:extLst>
              <a:ext uri="{FF2B5EF4-FFF2-40B4-BE49-F238E27FC236}">
                <a16:creationId xmlns:a16="http://schemas.microsoft.com/office/drawing/2014/main" id="{E8970F77-33C5-4051-A06A-BE88BAA1053D}"/>
              </a:ext>
            </a:extLst>
          </p:cNvPr>
          <p:cNvGrpSpPr/>
          <p:nvPr/>
        </p:nvGrpSpPr>
        <p:grpSpPr>
          <a:xfrm>
            <a:off x="3078887" y="2379659"/>
            <a:ext cx="8839200" cy="856439"/>
            <a:chOff x="3063335" y="6464518"/>
            <a:chExt cx="8839200" cy="856439"/>
          </a:xfrm>
        </p:grpSpPr>
        <p:sp>
          <p:nvSpPr>
            <p:cNvPr id="23" name="矩形 13">
              <a:extLst>
                <a:ext uri="{FF2B5EF4-FFF2-40B4-BE49-F238E27FC236}">
                  <a16:creationId xmlns:a16="http://schemas.microsoft.com/office/drawing/2014/main" id="{F0616228-4478-4196-98F0-127403841719}"/>
                </a:ext>
              </a:extLst>
            </p:cNvPr>
            <p:cNvSpPr/>
            <p:nvPr/>
          </p:nvSpPr>
          <p:spPr>
            <a:xfrm>
              <a:off x="3063335" y="6511498"/>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25" name="文本框 14">
              <a:extLst>
                <a:ext uri="{FF2B5EF4-FFF2-40B4-BE49-F238E27FC236}">
                  <a16:creationId xmlns:a16="http://schemas.microsoft.com/office/drawing/2014/main" id="{61C03DD1-6B8D-462D-BE72-1867DA6DB4F4}"/>
                </a:ext>
              </a:extLst>
            </p:cNvPr>
            <p:cNvSpPr txBox="1"/>
            <p:nvPr/>
          </p:nvSpPr>
          <p:spPr>
            <a:xfrm>
              <a:off x="3921125" y="6464518"/>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Maintenance of Effort (MOE)</a:t>
              </a:r>
            </a:p>
          </p:txBody>
        </p:sp>
      </p:grpSp>
      <p:grpSp>
        <p:nvGrpSpPr>
          <p:cNvPr id="21" name="Group 20" descr="4. Tiered Focused Monitoring"/>
          <p:cNvGrpSpPr/>
          <p:nvPr/>
        </p:nvGrpSpPr>
        <p:grpSpPr>
          <a:xfrm>
            <a:off x="3078887" y="3420094"/>
            <a:ext cx="8799688" cy="809459"/>
            <a:chOff x="3061063" y="1873080"/>
            <a:chExt cx="8799688"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04</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58365" y="1873080"/>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200">
                  <a:solidFill>
                    <a:schemeClr val="accent1">
                      <a:lumMod val="50000"/>
                    </a:schemeClr>
                  </a:solidFill>
                  <a:latin typeface="+mj-lt"/>
                  <a:cs typeface="Arial" panose="020B0604020202020204" pitchFamily="34" charset="0"/>
                </a:rPr>
                <a:t>Tiered Focused Monitoring</a:t>
              </a:r>
            </a:p>
          </p:txBody>
        </p:sp>
      </p:grpSp>
      <p:grpSp>
        <p:nvGrpSpPr>
          <p:cNvPr id="19" name="Group 18" descr="5 PRS/Complaints">
            <a:extLst>
              <a:ext uri="{FF2B5EF4-FFF2-40B4-BE49-F238E27FC236}">
                <a16:creationId xmlns:a16="http://schemas.microsoft.com/office/drawing/2014/main" id="{D3738587-3AEA-448E-93FC-9173D47862DF}"/>
              </a:ext>
            </a:extLst>
          </p:cNvPr>
          <p:cNvGrpSpPr/>
          <p:nvPr/>
        </p:nvGrpSpPr>
        <p:grpSpPr>
          <a:xfrm>
            <a:off x="3080113" y="4399062"/>
            <a:ext cx="8799688" cy="809459"/>
            <a:chOff x="3061063" y="1873080"/>
            <a:chExt cx="8799688" cy="809459"/>
          </a:xfrm>
        </p:grpSpPr>
        <p:sp>
          <p:nvSpPr>
            <p:cNvPr id="20" name="矩形 9">
              <a:extLst>
                <a:ext uri="{FF2B5EF4-FFF2-40B4-BE49-F238E27FC236}">
                  <a16:creationId xmlns:a16="http://schemas.microsoft.com/office/drawing/2014/main" id="{8EFB9B23-6E14-4449-9390-F6B73DAD97E3}"/>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05</a:t>
              </a:r>
              <a:endParaRPr lang="zh-CN" altLang="en-US" sz="3200">
                <a:latin typeface="+mj-lt"/>
                <a:cs typeface="Segoe SemiBold" panose="020B0703040204020203" pitchFamily="34" charset="0"/>
              </a:endParaRPr>
            </a:p>
          </p:txBody>
        </p:sp>
        <p:sp>
          <p:nvSpPr>
            <p:cNvPr id="24" name="文本框 10">
              <a:extLst>
                <a:ext uri="{FF2B5EF4-FFF2-40B4-BE49-F238E27FC236}">
                  <a16:creationId xmlns:a16="http://schemas.microsoft.com/office/drawing/2014/main" id="{8343A91D-AF56-441B-B56D-724778ADA039}"/>
                </a:ext>
              </a:extLst>
            </p:cNvPr>
            <p:cNvSpPr txBox="1"/>
            <p:nvPr/>
          </p:nvSpPr>
          <p:spPr>
            <a:xfrm>
              <a:off x="3958365" y="1873080"/>
              <a:ext cx="7902386"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PRS / Complaints</a:t>
              </a:r>
            </a:p>
          </p:txBody>
        </p:sp>
      </p:grpSp>
      <p:grpSp>
        <p:nvGrpSpPr>
          <p:cNvPr id="30" name="Group 29" descr="6 Adressing Success Gaps and Planning for Success">
            <a:extLst>
              <a:ext uri="{FF2B5EF4-FFF2-40B4-BE49-F238E27FC236}">
                <a16:creationId xmlns:a16="http://schemas.microsoft.com/office/drawing/2014/main" id="{62208A2E-DC42-41E1-B0D4-136A518E0BF4}"/>
              </a:ext>
            </a:extLst>
          </p:cNvPr>
          <p:cNvGrpSpPr/>
          <p:nvPr/>
        </p:nvGrpSpPr>
        <p:grpSpPr>
          <a:xfrm>
            <a:off x="3061062" y="5490284"/>
            <a:ext cx="8799688" cy="809459"/>
            <a:chOff x="3061063" y="1873080"/>
            <a:chExt cx="8799688" cy="809459"/>
          </a:xfrm>
        </p:grpSpPr>
        <p:sp>
          <p:nvSpPr>
            <p:cNvPr id="31" name="矩形 9">
              <a:extLst>
                <a:ext uri="{FF2B5EF4-FFF2-40B4-BE49-F238E27FC236}">
                  <a16:creationId xmlns:a16="http://schemas.microsoft.com/office/drawing/2014/main" id="{788B740B-DA07-48E0-88BF-9CF702D9BDC5}"/>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06</a:t>
              </a:r>
              <a:endParaRPr lang="zh-CN" altLang="en-US" sz="3200">
                <a:latin typeface="+mj-lt"/>
                <a:cs typeface="Segoe SemiBold" panose="020B0703040204020203" pitchFamily="34" charset="0"/>
              </a:endParaRPr>
            </a:p>
          </p:txBody>
        </p:sp>
        <p:sp>
          <p:nvSpPr>
            <p:cNvPr id="32" name="文本框 10">
              <a:extLst>
                <a:ext uri="{FF2B5EF4-FFF2-40B4-BE49-F238E27FC236}">
                  <a16:creationId xmlns:a16="http://schemas.microsoft.com/office/drawing/2014/main" id="{1A4647F6-F1E0-4A41-B8E1-442F64CD0736}"/>
                </a:ext>
              </a:extLst>
            </p:cNvPr>
            <p:cNvSpPr txBox="1"/>
            <p:nvPr/>
          </p:nvSpPr>
          <p:spPr>
            <a:xfrm>
              <a:off x="3958365" y="1873080"/>
              <a:ext cx="7902386"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Closing Gaps</a:t>
              </a:r>
            </a:p>
          </p:txBody>
        </p:sp>
      </p:grpSp>
    </p:spTree>
    <p:custDataLst>
      <p:tags r:id="rId1"/>
    </p:custDataLst>
    <p:extLst>
      <p:ext uri="{BB962C8B-B14F-4D97-AF65-F5344CB8AC3E}">
        <p14:creationId xmlns:p14="http://schemas.microsoft.com/office/powerpoint/2010/main" val="776713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E846-B8DF-498D-AC5F-50C439EB6C09}"/>
              </a:ext>
            </a:extLst>
          </p:cNvPr>
          <p:cNvSpPr>
            <a:spLocks noGrp="1"/>
          </p:cNvSpPr>
          <p:nvPr>
            <p:ph type="title"/>
          </p:nvPr>
        </p:nvSpPr>
        <p:spPr/>
        <p:txBody>
          <a:bodyPr/>
          <a:lstStyle/>
          <a:p>
            <a:r>
              <a:rPr lang="en-US">
                <a:latin typeface="Segoe UI Semibold"/>
                <a:cs typeface="Segoe UI Semibold"/>
              </a:rPr>
              <a:t>State Regulations: Special Education and General Education</a:t>
            </a:r>
            <a:endParaRPr lang="en-US"/>
          </a:p>
        </p:txBody>
      </p:sp>
      <p:sp>
        <p:nvSpPr>
          <p:cNvPr id="6" name="TextBox 5">
            <a:extLst>
              <a:ext uri="{FF2B5EF4-FFF2-40B4-BE49-F238E27FC236}">
                <a16:creationId xmlns:a16="http://schemas.microsoft.com/office/drawing/2014/main" id="{7FAADB70-E778-F27C-6DE8-6E695B48B8FC}"/>
              </a:ext>
            </a:extLst>
          </p:cNvPr>
          <p:cNvSpPr txBox="1"/>
          <p:nvPr/>
        </p:nvSpPr>
        <p:spPr>
          <a:xfrm>
            <a:off x="836909" y="1224367"/>
            <a:ext cx="1085397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T</a:t>
            </a:r>
            <a:r>
              <a:rPr lang="en-US">
                <a:solidFill>
                  <a:schemeClr val="bg2">
                    <a:lumMod val="10000"/>
                  </a:schemeClr>
                </a:solidFill>
              </a:rPr>
              <a:t>he Department maintains a Problem Resolution System that provides for the investigation of complaints and the enforcement of compliance with 603 CMR 28.00, as well as with other statutes and regulations relating to the provision of publicly funded education. </a:t>
            </a:r>
            <a:endParaRPr lang="en-US">
              <a:solidFill>
                <a:schemeClr val="bg2">
                  <a:lumMod val="10000"/>
                </a:schemeClr>
              </a:solidFill>
              <a:cs typeface="Segoe UI"/>
            </a:endParaRPr>
          </a:p>
          <a:p>
            <a:endParaRPr lang="en-US">
              <a:solidFill>
                <a:schemeClr val="bg2">
                  <a:lumMod val="10000"/>
                </a:schemeClr>
              </a:solidFill>
            </a:endParaRPr>
          </a:p>
          <a:p>
            <a:pPr marL="285750" indent="-285750">
              <a:buFont typeface="Arial"/>
              <a:buChar char="•"/>
            </a:pPr>
            <a:r>
              <a:rPr lang="en-US">
                <a:solidFill>
                  <a:schemeClr val="bg2">
                    <a:lumMod val="10000"/>
                  </a:schemeClr>
                </a:solidFill>
              </a:rPr>
              <a:t>The Department can make findings on procedural issues and issues related to implementation of requirements. </a:t>
            </a:r>
            <a:endParaRPr lang="en-US">
              <a:solidFill>
                <a:schemeClr val="bg2">
                  <a:lumMod val="10000"/>
                </a:schemeClr>
              </a:solidFill>
              <a:cs typeface="Segoe UI"/>
            </a:endParaRPr>
          </a:p>
          <a:p>
            <a:endParaRPr lang="en-US">
              <a:solidFill>
                <a:schemeClr val="bg2">
                  <a:lumMod val="10000"/>
                </a:schemeClr>
              </a:solidFill>
              <a:cs typeface="Segoe UI"/>
            </a:endParaRPr>
          </a:p>
          <a:p>
            <a:pPr marL="285750" indent="-285750">
              <a:buFont typeface="Arial"/>
              <a:buChar char="•"/>
            </a:pPr>
            <a:r>
              <a:rPr lang="en-US">
                <a:solidFill>
                  <a:schemeClr val="bg2">
                    <a:lumMod val="10000"/>
                  </a:schemeClr>
                </a:solidFill>
              </a:rPr>
              <a:t>Any party wishing to file a complaint may do so. </a:t>
            </a:r>
            <a:endParaRPr lang="en-US">
              <a:solidFill>
                <a:schemeClr val="bg2">
                  <a:lumMod val="10000"/>
                </a:schemeClr>
              </a:solidFill>
              <a:cs typeface="Segoe UI"/>
            </a:endParaRPr>
          </a:p>
          <a:p>
            <a:endParaRPr lang="en-US">
              <a:solidFill>
                <a:schemeClr val="bg2">
                  <a:lumMod val="10000"/>
                </a:schemeClr>
              </a:solidFill>
              <a:cs typeface="Segoe UI"/>
            </a:endParaRPr>
          </a:p>
          <a:p>
            <a:pPr marL="285750" indent="-285750">
              <a:buFont typeface="Arial"/>
              <a:buChar char="•"/>
            </a:pPr>
            <a:r>
              <a:rPr lang="en-US">
                <a:solidFill>
                  <a:schemeClr val="bg2">
                    <a:lumMod val="10000"/>
                  </a:schemeClr>
                </a:solidFill>
              </a:rPr>
              <a:t>Use of the Department Problem Resolution procedures shall not prevent a party from requesting alternative administrative remedies of mediation or hearing on any matter, at any time. </a:t>
            </a:r>
            <a:endParaRPr lang="en-US">
              <a:solidFill>
                <a:schemeClr val="bg2">
                  <a:lumMod val="10000"/>
                </a:schemeClr>
              </a:solidFill>
              <a:cs typeface="Segoe UI"/>
            </a:endParaRPr>
          </a:p>
          <a:p>
            <a:pPr marL="285750" indent="-285750">
              <a:buFont typeface="Arial"/>
              <a:buChar char="•"/>
            </a:pPr>
            <a:endParaRPr lang="en-US">
              <a:solidFill>
                <a:schemeClr val="bg2">
                  <a:lumMod val="10000"/>
                </a:schemeClr>
              </a:solidFill>
              <a:cs typeface="Segoe UI"/>
            </a:endParaRPr>
          </a:p>
          <a:p>
            <a:pPr marL="285750" indent="-285750">
              <a:buFont typeface="Arial"/>
              <a:buChar char="•"/>
            </a:pPr>
            <a:r>
              <a:rPr lang="en-US">
                <a:solidFill>
                  <a:schemeClr val="bg2">
                    <a:lumMod val="10000"/>
                  </a:schemeClr>
                </a:solidFill>
              </a:rPr>
              <a:t>Findings and orders issued by the Department on complaints and the Department's processing of a complaint are not reviewable by the Bureau of Special Education Appeals. Additionally, the pendency of a complaint before the Department does not make the Department a necessary party to actions on related issues pending before the Bureau of Special Education Appeals</a:t>
            </a:r>
            <a:r>
              <a:rPr lang="en-US"/>
              <a:t>.</a:t>
            </a:r>
            <a:endParaRPr lang="en-US">
              <a:cs typeface="Segoe UI"/>
            </a:endParaRPr>
          </a:p>
        </p:txBody>
      </p:sp>
      <p:sp>
        <p:nvSpPr>
          <p:cNvPr id="3" name="Content Placeholder 2">
            <a:extLst>
              <a:ext uri="{FF2B5EF4-FFF2-40B4-BE49-F238E27FC236}">
                <a16:creationId xmlns:a16="http://schemas.microsoft.com/office/drawing/2014/main" id="{608539DC-A856-4A69-9F94-098FF74F5C55}"/>
              </a:ext>
            </a:extLst>
          </p:cNvPr>
          <p:cNvSpPr>
            <a:spLocks noGrp="1"/>
          </p:cNvSpPr>
          <p:nvPr>
            <p:ph idx="1"/>
          </p:nvPr>
        </p:nvSpPr>
        <p:spPr/>
        <p:txBody>
          <a:bodyPr vert="horz" lIns="91440" tIns="45720" rIns="91440" bIns="45720" rtlCol="0" anchor="t">
            <a:noAutofit/>
          </a:bodyPr>
          <a:lstStyle/>
          <a:p>
            <a:pPr marL="0" indent="0">
              <a:buNone/>
            </a:pPr>
            <a:r>
              <a:rPr lang="en-US">
                <a:latin typeface="Segoe UI"/>
                <a:cs typeface="Segoe UI"/>
              </a:rPr>
              <a:t>  </a:t>
            </a:r>
            <a:endParaRPr lang="en-US"/>
          </a:p>
          <a:p>
            <a:pPr marL="0" indent="0">
              <a:buNone/>
            </a:pPr>
            <a:r>
              <a:rPr lang="en-US">
                <a:latin typeface="Segoe UI"/>
                <a:cs typeface="Segoe UI"/>
              </a:rPr>
              <a:t>  </a:t>
            </a:r>
            <a:endParaRPr lang="en-US"/>
          </a:p>
        </p:txBody>
      </p:sp>
      <p:sp>
        <p:nvSpPr>
          <p:cNvPr id="4" name="Slide Number Placeholder 3">
            <a:extLst>
              <a:ext uri="{FF2B5EF4-FFF2-40B4-BE49-F238E27FC236}">
                <a16:creationId xmlns:a16="http://schemas.microsoft.com/office/drawing/2014/main" id="{F25B280B-0DE9-45E2-90F9-9DF87FA1724F}"/>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2890230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21CB-2471-2B8C-46B1-15966E98EBD9}"/>
              </a:ext>
            </a:extLst>
          </p:cNvPr>
          <p:cNvSpPr>
            <a:spLocks noGrp="1"/>
          </p:cNvSpPr>
          <p:nvPr>
            <p:ph type="title"/>
          </p:nvPr>
        </p:nvSpPr>
        <p:spPr/>
        <p:txBody>
          <a:bodyPr/>
          <a:lstStyle/>
          <a:p>
            <a:r>
              <a:rPr lang="en-US">
                <a:latin typeface="Segoe UI Semibold"/>
                <a:cs typeface="Segoe UI Semibold"/>
              </a:rPr>
              <a:t>What is PRS?</a:t>
            </a:r>
            <a:endParaRPr lang="en-US"/>
          </a:p>
        </p:txBody>
      </p:sp>
      <p:sp>
        <p:nvSpPr>
          <p:cNvPr id="3" name="Content Placeholder 2">
            <a:extLst>
              <a:ext uri="{FF2B5EF4-FFF2-40B4-BE49-F238E27FC236}">
                <a16:creationId xmlns:a16="http://schemas.microsoft.com/office/drawing/2014/main" id="{8CF661A2-A89B-4A39-8C09-6FF2B9A977F4}"/>
              </a:ext>
            </a:extLst>
          </p:cNvPr>
          <p:cNvSpPr>
            <a:spLocks noGrp="1"/>
          </p:cNvSpPr>
          <p:nvPr>
            <p:ph idx="1"/>
          </p:nvPr>
        </p:nvSpPr>
        <p:spPr/>
        <p:txBody>
          <a:bodyPr vert="horz" lIns="91440" tIns="45720" rIns="91440" bIns="45720" rtlCol="0" anchor="t">
            <a:noAutofit/>
          </a:bodyPr>
          <a:lstStyle/>
          <a:p>
            <a:pPr marL="0" indent="0">
              <a:buNone/>
            </a:pPr>
            <a:r>
              <a:rPr lang="en-US" sz="2800" b="1">
                <a:latin typeface="Segoe UI"/>
                <a:cs typeface="Segoe UI"/>
              </a:rPr>
              <a:t>PRS Mission Statement</a:t>
            </a:r>
            <a:endParaRPr lang="en-US" b="1"/>
          </a:p>
          <a:p>
            <a:r>
              <a:rPr lang="en-US" sz="2400">
                <a:latin typeface="Segoe UI"/>
                <a:cs typeface="Segoe UI"/>
              </a:rPr>
              <a:t>The Problem Resolution System (PRS) Office ensures that students, families, school districts, and other community members have easy access to information regarding learners' rights and educational options and to a forum for the resolution of disputes that is prompt, accurate, and fair.</a:t>
            </a:r>
          </a:p>
          <a:p>
            <a:pPr marL="0" indent="0">
              <a:buNone/>
            </a:pPr>
            <a:r>
              <a:rPr lang="en-US" sz="2400" b="1">
                <a:latin typeface="Segoe UI"/>
                <a:cs typeface="Segoe UI"/>
              </a:rPr>
              <a:t>PRS Complaint Management System</a:t>
            </a:r>
          </a:p>
          <a:p>
            <a:r>
              <a:rPr lang="en-US" sz="2400">
                <a:latin typeface="Segoe UI"/>
                <a:cs typeface="Segoe UI"/>
              </a:rPr>
              <a:t>DESE's process for receiving, reviewing and resolving concerns alleging that a student or group of students is not receiving:</a:t>
            </a:r>
          </a:p>
          <a:p>
            <a:r>
              <a:rPr lang="en-US" sz="2400">
                <a:latin typeface="Segoe UI"/>
                <a:cs typeface="Segoe UI"/>
              </a:rPr>
              <a:t>procedural protections</a:t>
            </a:r>
          </a:p>
          <a:p>
            <a:r>
              <a:rPr lang="en-US" sz="2400">
                <a:latin typeface="Segoe UI"/>
                <a:cs typeface="Segoe UI"/>
              </a:rPr>
              <a:t>educational services including IEPs</a:t>
            </a:r>
          </a:p>
          <a:p>
            <a:r>
              <a:rPr lang="en-US" sz="2400">
                <a:latin typeface="Segoe UI"/>
                <a:cs typeface="Segoe UI"/>
              </a:rPr>
              <a:t>equal access to the programs or services of the district</a:t>
            </a:r>
          </a:p>
          <a:p>
            <a:endParaRPr lang="en-US" sz="2400"/>
          </a:p>
          <a:p>
            <a:endParaRPr lang="en-US"/>
          </a:p>
          <a:p>
            <a:endParaRPr lang="en-US"/>
          </a:p>
        </p:txBody>
      </p:sp>
      <p:sp>
        <p:nvSpPr>
          <p:cNvPr id="4" name="Slide Number Placeholder 3">
            <a:extLst>
              <a:ext uri="{FF2B5EF4-FFF2-40B4-BE49-F238E27FC236}">
                <a16:creationId xmlns:a16="http://schemas.microsoft.com/office/drawing/2014/main" id="{0ADC9B9A-C5F5-1DFE-DB90-20D1D144D485}"/>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221858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0CD7-0CB0-AAB6-E6A2-1576F13A2AC9}"/>
              </a:ext>
            </a:extLst>
          </p:cNvPr>
          <p:cNvSpPr>
            <a:spLocks noGrp="1"/>
          </p:cNvSpPr>
          <p:nvPr>
            <p:ph type="title"/>
          </p:nvPr>
        </p:nvSpPr>
        <p:spPr/>
        <p:txBody>
          <a:bodyPr/>
          <a:lstStyle/>
          <a:p>
            <a:r>
              <a:rPr lang="en-US">
                <a:latin typeface="Segoe UI Semibold"/>
                <a:cs typeface="Segoe UI Semibold"/>
              </a:rPr>
              <a:t>Minimum State Complaint Procedures </a:t>
            </a:r>
            <a:endParaRPr lang="en-US"/>
          </a:p>
        </p:txBody>
      </p:sp>
      <p:sp>
        <p:nvSpPr>
          <p:cNvPr id="3" name="Content Placeholder 2">
            <a:extLst>
              <a:ext uri="{FF2B5EF4-FFF2-40B4-BE49-F238E27FC236}">
                <a16:creationId xmlns:a16="http://schemas.microsoft.com/office/drawing/2014/main" id="{0661E286-BAD7-4CDB-BA93-8A0F4343AFF4}"/>
              </a:ext>
            </a:extLst>
          </p:cNvPr>
          <p:cNvSpPr>
            <a:spLocks noGrp="1"/>
          </p:cNvSpPr>
          <p:nvPr>
            <p:ph idx="1"/>
          </p:nvPr>
        </p:nvSpPr>
        <p:spPr/>
        <p:txBody>
          <a:bodyPr vert="horz" lIns="91440" tIns="45720" rIns="91440" bIns="45720" rtlCol="0" anchor="t">
            <a:noAutofit/>
          </a:bodyPr>
          <a:lstStyle/>
          <a:p>
            <a:r>
              <a:rPr lang="en-US" sz="1400">
                <a:latin typeface="Arial"/>
                <a:cs typeface="Segoe UI"/>
              </a:rPr>
              <a:t>Time limit; minimum procedures. Each SEA must include in its complaint procedures a time </a:t>
            </a:r>
            <a:r>
              <a:rPr lang="en-US" sz="1400" err="1">
                <a:latin typeface="Arial"/>
                <a:cs typeface="Segoe UI"/>
              </a:rPr>
              <a:t>Iimit</a:t>
            </a:r>
            <a:r>
              <a:rPr lang="en-US" sz="1400">
                <a:latin typeface="Arial"/>
                <a:cs typeface="Segoe UI"/>
              </a:rPr>
              <a:t> of 60 days after a complaint is filed</a:t>
            </a:r>
          </a:p>
          <a:p>
            <a:r>
              <a:rPr lang="en-US" sz="1400">
                <a:latin typeface="Arial"/>
                <a:cs typeface="Segoe UI"/>
              </a:rPr>
              <a:t>(a) An organization or individual may file a signed written complaint under the procedures described in </a:t>
            </a:r>
            <a:r>
              <a:rPr lang="en-US" sz="1400" err="1">
                <a:latin typeface="Arial"/>
                <a:cs typeface="Segoe UI"/>
              </a:rPr>
              <a:t>i</a:t>
            </a:r>
            <a:r>
              <a:rPr lang="en-US" sz="1400">
                <a:latin typeface="Arial"/>
                <a:cs typeface="Segoe UI"/>
              </a:rPr>
              <a:t>§)§ 300.151 through 300.152.</a:t>
            </a:r>
          </a:p>
          <a:p>
            <a:r>
              <a:rPr lang="en-US" sz="1400">
                <a:latin typeface="Arial"/>
                <a:cs typeface="Segoe UI"/>
              </a:rPr>
              <a:t>(b) The complaint must include-</a:t>
            </a:r>
            <a:endParaRPr lang="en-US" sz="1400">
              <a:latin typeface="Arial"/>
            </a:endParaRPr>
          </a:p>
          <a:p>
            <a:r>
              <a:rPr lang="en-US" sz="1400">
                <a:latin typeface="Arial"/>
                <a:cs typeface="Segoe UI"/>
              </a:rPr>
              <a:t>(1) A statement that a public agency has violated a requirement of Part B of the Act or of this part;</a:t>
            </a:r>
            <a:endParaRPr lang="en-US" sz="1400">
              <a:latin typeface="Arial"/>
            </a:endParaRPr>
          </a:p>
          <a:p>
            <a:r>
              <a:rPr lang="en-US" sz="1400">
                <a:latin typeface="Arial"/>
                <a:cs typeface="Segoe UI"/>
              </a:rPr>
              <a:t>(2) The facts on which the statement is based;</a:t>
            </a:r>
            <a:endParaRPr lang="en-US" sz="1400">
              <a:latin typeface="Arial"/>
            </a:endParaRPr>
          </a:p>
          <a:p>
            <a:r>
              <a:rPr lang="en-US" sz="1400">
                <a:latin typeface="Arial"/>
                <a:cs typeface="Segoe UI"/>
              </a:rPr>
              <a:t>(3) The signature and contact information for the complainant; and</a:t>
            </a:r>
            <a:endParaRPr lang="en-US" sz="1400">
              <a:latin typeface="Arial"/>
            </a:endParaRPr>
          </a:p>
          <a:p>
            <a:r>
              <a:rPr lang="en-US" sz="1400">
                <a:latin typeface="Arial"/>
                <a:cs typeface="Segoe UI"/>
              </a:rPr>
              <a:t>(4) If alleging violations with respect to a specific child</a:t>
            </a:r>
            <a:endParaRPr lang="en-US" sz="1400">
              <a:latin typeface="Arial"/>
            </a:endParaRPr>
          </a:p>
          <a:p>
            <a:r>
              <a:rPr lang="en-US" sz="1400">
                <a:latin typeface="Arial"/>
                <a:cs typeface="Segoe UI"/>
              </a:rPr>
              <a:t>(</a:t>
            </a:r>
            <a:r>
              <a:rPr lang="en-US" sz="1400" err="1">
                <a:latin typeface="Arial"/>
                <a:cs typeface="Segoe UI"/>
              </a:rPr>
              <a:t>i</a:t>
            </a:r>
            <a:r>
              <a:rPr lang="en-US" sz="1400">
                <a:latin typeface="Arial"/>
                <a:cs typeface="Segoe UI"/>
              </a:rPr>
              <a:t>) The name and address of the residence of the child</a:t>
            </a:r>
            <a:endParaRPr lang="en-US" sz="1400">
              <a:latin typeface="Arial"/>
            </a:endParaRPr>
          </a:p>
          <a:p>
            <a:r>
              <a:rPr lang="en-US" sz="1400">
                <a:latin typeface="Arial"/>
                <a:cs typeface="Segoe UI"/>
              </a:rPr>
              <a:t>(ii) The name of the school the child is attending·</a:t>
            </a:r>
            <a:endParaRPr lang="en-US" sz="1400">
              <a:latin typeface="Arial"/>
            </a:endParaRPr>
          </a:p>
          <a:p>
            <a:r>
              <a:rPr lang="en-US" sz="1400">
                <a:latin typeface="Arial"/>
                <a:cs typeface="Segoe UI"/>
              </a:rPr>
              <a:t>(iii) ln the case of a homeless child or youth (within the meaning of section 725(2) of the McKinney-Vento Homeless Assistance Act (42 U.S.C. 11434a (2)). available contact information for the </a:t>
            </a:r>
            <a:r>
              <a:rPr lang="en-US" sz="1400" err="1">
                <a:latin typeface="Arial"/>
                <a:cs typeface="Segoe UI"/>
              </a:rPr>
              <a:t>chiId</a:t>
            </a:r>
            <a:r>
              <a:rPr lang="en-US" sz="1400">
                <a:latin typeface="Arial"/>
                <a:cs typeface="Segoe UI"/>
              </a:rPr>
              <a:t>, and the name of the school the </a:t>
            </a:r>
            <a:r>
              <a:rPr lang="en-US" sz="1400" err="1">
                <a:latin typeface="Arial"/>
                <a:cs typeface="Segoe UI"/>
              </a:rPr>
              <a:t>chiId</a:t>
            </a:r>
            <a:r>
              <a:rPr lang="en-US" sz="1400">
                <a:latin typeface="Arial"/>
                <a:cs typeface="Segoe UI"/>
              </a:rPr>
              <a:t> is attending;</a:t>
            </a:r>
            <a:endParaRPr lang="en-US" sz="1400">
              <a:latin typeface="Arial"/>
            </a:endParaRPr>
          </a:p>
          <a:p>
            <a:r>
              <a:rPr lang="en-US" sz="1400">
                <a:latin typeface="Arial"/>
                <a:cs typeface="Segoe UI"/>
              </a:rPr>
              <a:t>(iv) A description of the nature of the problem of the child, including facts relating to the </a:t>
            </a:r>
            <a:r>
              <a:rPr lang="en-US" sz="1400" err="1">
                <a:latin typeface="Arial"/>
                <a:cs typeface="Segoe UI"/>
              </a:rPr>
              <a:t>probIem</a:t>
            </a:r>
            <a:r>
              <a:rPr lang="en-US" sz="1400">
                <a:latin typeface="Arial"/>
                <a:cs typeface="Segoe UI"/>
              </a:rPr>
              <a:t>; and</a:t>
            </a:r>
            <a:endParaRPr lang="en-US" sz="1400">
              <a:latin typeface="Arial"/>
            </a:endParaRPr>
          </a:p>
          <a:p>
            <a:r>
              <a:rPr lang="en-US" sz="1400">
                <a:latin typeface="Arial"/>
                <a:cs typeface="Segoe UI"/>
              </a:rPr>
              <a:t>(v) A proposed resolution of the problem to the extent known and available to the party at the time the complaint is filed.</a:t>
            </a:r>
            <a:endParaRPr lang="en-US" sz="1400">
              <a:latin typeface="Arial"/>
            </a:endParaRPr>
          </a:p>
          <a:p>
            <a:r>
              <a:rPr lang="en-US" sz="1400">
                <a:latin typeface="Arial"/>
                <a:cs typeface="Segoe UI"/>
              </a:rPr>
              <a:t>(c) The complaint must allege a violation that occurred not more than one year prior to the date that the complaint  is received in accordance with § 300.151..</a:t>
            </a:r>
            <a:endParaRPr lang="en-US" sz="1400">
              <a:latin typeface="Arial"/>
            </a:endParaRPr>
          </a:p>
          <a:p>
            <a:endParaRPr lang="en-US" sz="1600">
              <a:latin typeface="Segoe UI"/>
              <a:cs typeface="Segoe UI"/>
            </a:endParaRPr>
          </a:p>
          <a:p>
            <a:endParaRPr lang="en-US">
              <a:latin typeface="Segoe UI"/>
              <a:cs typeface="Segoe UI"/>
            </a:endParaRPr>
          </a:p>
        </p:txBody>
      </p:sp>
      <p:sp>
        <p:nvSpPr>
          <p:cNvPr id="4" name="Slide Number Placeholder 3">
            <a:extLst>
              <a:ext uri="{FF2B5EF4-FFF2-40B4-BE49-F238E27FC236}">
                <a16:creationId xmlns:a16="http://schemas.microsoft.com/office/drawing/2014/main" id="{1D7B35CD-E302-CF5F-5034-09787376AA87}"/>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1988271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5554-B9F6-3F29-B25A-3FD4F60AE619}"/>
              </a:ext>
            </a:extLst>
          </p:cNvPr>
          <p:cNvSpPr>
            <a:spLocks noGrp="1"/>
          </p:cNvSpPr>
          <p:nvPr>
            <p:ph type="title"/>
          </p:nvPr>
        </p:nvSpPr>
        <p:spPr/>
        <p:txBody>
          <a:bodyPr/>
          <a:lstStyle/>
          <a:p>
            <a:r>
              <a:rPr lang="en-US">
                <a:latin typeface="Segoe UI Semibold"/>
                <a:cs typeface="Segoe UI Semibold"/>
              </a:rPr>
              <a:t>What Types of Issues Might PRS Address?</a:t>
            </a:r>
            <a:endParaRPr lang="en-US"/>
          </a:p>
        </p:txBody>
      </p:sp>
      <p:sp>
        <p:nvSpPr>
          <p:cNvPr id="5" name="Text Placeholder 4">
            <a:extLst>
              <a:ext uri="{FF2B5EF4-FFF2-40B4-BE49-F238E27FC236}">
                <a16:creationId xmlns:a16="http://schemas.microsoft.com/office/drawing/2014/main" id="{E6802E76-8804-94E2-BA16-70422444F3E3}"/>
              </a:ext>
            </a:extLst>
          </p:cNvPr>
          <p:cNvSpPr>
            <a:spLocks noGrp="1"/>
          </p:cNvSpPr>
          <p:nvPr>
            <p:ph type="body" idx="1"/>
          </p:nvPr>
        </p:nvSpPr>
        <p:spPr>
          <a:xfrm>
            <a:off x="435429" y="1168607"/>
            <a:ext cx="4909617" cy="531312"/>
          </a:xfrm>
          <a:solidFill>
            <a:schemeClr val="accent2">
              <a:lumMod val="75000"/>
            </a:schemeClr>
          </a:solidFill>
        </p:spPr>
        <p:txBody>
          <a:bodyPr/>
          <a:lstStyle/>
          <a:p>
            <a:r>
              <a:rPr lang="en-US">
                <a:latin typeface="Segoe UI Semibold"/>
                <a:cs typeface="Segoe UI Semibold"/>
              </a:rPr>
              <a:t>Categories...</a:t>
            </a:r>
            <a:endParaRPr lang="en-US"/>
          </a:p>
        </p:txBody>
      </p:sp>
      <p:sp>
        <p:nvSpPr>
          <p:cNvPr id="3" name="Content Placeholder 2">
            <a:extLst>
              <a:ext uri="{FF2B5EF4-FFF2-40B4-BE49-F238E27FC236}">
                <a16:creationId xmlns:a16="http://schemas.microsoft.com/office/drawing/2014/main" id="{171A28B3-736F-41B7-76B0-FA96B8EF1DFD}"/>
              </a:ext>
            </a:extLst>
          </p:cNvPr>
          <p:cNvSpPr>
            <a:spLocks noGrp="1"/>
          </p:cNvSpPr>
          <p:nvPr>
            <p:ph idx="13"/>
          </p:nvPr>
        </p:nvSpPr>
        <p:spPr/>
        <p:txBody>
          <a:bodyPr vert="horz" lIns="91440" tIns="45720" rIns="91440" bIns="45720" rtlCol="0" anchor="t">
            <a:noAutofit/>
          </a:bodyPr>
          <a:lstStyle/>
          <a:p>
            <a:r>
              <a:rPr lang="en-US" sz="1600">
                <a:latin typeface="Segoe UI"/>
                <a:cs typeface="Segoe UI"/>
              </a:rPr>
              <a:t>504</a:t>
            </a:r>
          </a:p>
          <a:p>
            <a:r>
              <a:rPr lang="en-US" sz="1600">
                <a:latin typeface="Segoe UI"/>
                <a:cs typeface="Segoe UI"/>
              </a:rPr>
              <a:t>Approved Special Education Schools                                 </a:t>
            </a:r>
            <a:endParaRPr lang="en-US"/>
          </a:p>
          <a:p>
            <a:r>
              <a:rPr lang="en-US" sz="1600">
                <a:latin typeface="Segoe UI"/>
                <a:cs typeface="Segoe UI"/>
              </a:rPr>
              <a:t>Bullying</a:t>
            </a:r>
            <a:endParaRPr lang="en-US">
              <a:latin typeface="Segoe UI"/>
              <a:cs typeface="Segoe UI"/>
            </a:endParaRPr>
          </a:p>
          <a:p>
            <a:r>
              <a:rPr lang="en-US" sz="1600">
                <a:latin typeface="Segoe UI"/>
                <a:cs typeface="Segoe UI"/>
              </a:rPr>
              <a:t>Career Vocational Technical Education</a:t>
            </a:r>
            <a:endParaRPr lang="en-US">
              <a:latin typeface="Segoe UI"/>
              <a:cs typeface="Segoe UI"/>
            </a:endParaRPr>
          </a:p>
          <a:p>
            <a:r>
              <a:rPr lang="en-US" sz="1600">
                <a:latin typeface="Segoe UI"/>
                <a:cs typeface="Segoe UI"/>
              </a:rPr>
              <a:t>Diploma/Graduation</a:t>
            </a:r>
            <a:endParaRPr lang="en-US">
              <a:latin typeface="Segoe UI"/>
              <a:cs typeface="Segoe UI"/>
            </a:endParaRPr>
          </a:p>
          <a:p>
            <a:r>
              <a:rPr lang="en-US" sz="1600">
                <a:latin typeface="Segoe UI"/>
                <a:cs typeface="Segoe UI"/>
              </a:rPr>
              <a:t>Discrimination/Harassment</a:t>
            </a:r>
            <a:endParaRPr lang="en-US">
              <a:latin typeface="Segoe UI"/>
              <a:cs typeface="Segoe UI"/>
            </a:endParaRPr>
          </a:p>
          <a:p>
            <a:r>
              <a:rPr lang="en-US" sz="1600">
                <a:latin typeface="Segoe UI"/>
                <a:cs typeface="Segoe UI"/>
              </a:rPr>
              <a:t>English Language Learners</a:t>
            </a:r>
            <a:endParaRPr lang="en-US">
              <a:latin typeface="Segoe UI"/>
              <a:cs typeface="Segoe UI"/>
            </a:endParaRPr>
          </a:p>
          <a:p>
            <a:r>
              <a:rPr lang="en-US" sz="1600">
                <a:latin typeface="Segoe UI"/>
                <a:cs typeface="Segoe UI"/>
              </a:rPr>
              <a:t>Gen Ed Discipline</a:t>
            </a:r>
            <a:endParaRPr lang="en-US">
              <a:latin typeface="Segoe UI"/>
              <a:cs typeface="Segoe UI"/>
            </a:endParaRPr>
          </a:p>
          <a:p>
            <a:r>
              <a:rPr lang="en-US" sz="1600">
                <a:latin typeface="Segoe UI"/>
                <a:cs typeface="Segoe UI"/>
              </a:rPr>
              <a:t>Gen Ed Licensure</a:t>
            </a:r>
            <a:endParaRPr lang="en-US">
              <a:latin typeface="Segoe UI"/>
              <a:cs typeface="Segoe UI"/>
            </a:endParaRPr>
          </a:p>
          <a:p>
            <a:r>
              <a:rPr lang="en-US" sz="1600">
                <a:latin typeface="Segoe UI"/>
                <a:cs typeface="Segoe UI"/>
              </a:rPr>
              <a:t>General Ed Transportation</a:t>
            </a:r>
            <a:endParaRPr lang="en-US">
              <a:latin typeface="Segoe UI"/>
              <a:cs typeface="Segoe UI"/>
            </a:endParaRPr>
          </a:p>
          <a:p>
            <a:endParaRPr lang="en-US" sz="1600"/>
          </a:p>
        </p:txBody>
      </p:sp>
      <p:sp>
        <p:nvSpPr>
          <p:cNvPr id="6" name="Text Placeholder 5">
            <a:extLst>
              <a:ext uri="{FF2B5EF4-FFF2-40B4-BE49-F238E27FC236}">
                <a16:creationId xmlns:a16="http://schemas.microsoft.com/office/drawing/2014/main" id="{EBE5E1EB-4387-B668-B9FA-260D315B1B95}"/>
              </a:ext>
            </a:extLst>
          </p:cNvPr>
          <p:cNvSpPr>
            <a:spLocks noGrp="1"/>
          </p:cNvSpPr>
          <p:nvPr>
            <p:ph type="body" idx="15"/>
          </p:nvPr>
        </p:nvSpPr>
        <p:spPr>
          <a:xfrm rot="10800000" flipV="1">
            <a:off x="6287093" y="1157586"/>
            <a:ext cx="4909616" cy="553567"/>
          </a:xfrm>
          <a:solidFill>
            <a:schemeClr val="accent2">
              <a:lumMod val="75000"/>
            </a:schemeClr>
          </a:solidFill>
        </p:spPr>
        <p:txBody>
          <a:bodyPr/>
          <a:lstStyle/>
          <a:p>
            <a:r>
              <a:rPr lang="en-US">
                <a:latin typeface="Segoe UI Semibold"/>
                <a:cs typeface="Segoe UI Semibold"/>
              </a:rPr>
              <a:t>…And More Categories</a:t>
            </a:r>
            <a:endParaRPr lang="en-US"/>
          </a:p>
        </p:txBody>
      </p:sp>
      <p:sp>
        <p:nvSpPr>
          <p:cNvPr id="7" name="Content Placeholder 6">
            <a:extLst>
              <a:ext uri="{FF2B5EF4-FFF2-40B4-BE49-F238E27FC236}">
                <a16:creationId xmlns:a16="http://schemas.microsoft.com/office/drawing/2014/main" id="{C9B19D50-20D3-8304-FCD2-E5952A999D1B}"/>
              </a:ext>
            </a:extLst>
          </p:cNvPr>
          <p:cNvSpPr>
            <a:spLocks noGrp="1"/>
          </p:cNvSpPr>
          <p:nvPr>
            <p:ph idx="16"/>
          </p:nvPr>
        </p:nvSpPr>
        <p:spPr>
          <a:xfrm>
            <a:off x="6287883" y="2191443"/>
            <a:ext cx="5477887" cy="4147978"/>
          </a:xfrm>
        </p:spPr>
        <p:txBody>
          <a:bodyPr vert="horz" lIns="91440" tIns="45720" rIns="91440" bIns="45720" rtlCol="0" anchor="t">
            <a:noAutofit/>
          </a:bodyPr>
          <a:lstStyle/>
          <a:p>
            <a:r>
              <a:rPr lang="en-US" sz="1600">
                <a:latin typeface="Segoe UI"/>
                <a:cs typeface="Segoe UI"/>
              </a:rPr>
              <a:t>Home Hospital</a:t>
            </a:r>
          </a:p>
          <a:p>
            <a:r>
              <a:rPr lang="en-US" sz="1600">
                <a:latin typeface="Segoe UI"/>
                <a:cs typeface="Segoe UI"/>
              </a:rPr>
              <a:t>Language Access</a:t>
            </a:r>
          </a:p>
          <a:p>
            <a:r>
              <a:rPr lang="en-US" sz="1600">
                <a:latin typeface="Segoe UI"/>
                <a:cs typeface="Segoe UI"/>
              </a:rPr>
              <a:t>Structured Learning Time Requirements</a:t>
            </a:r>
          </a:p>
          <a:p>
            <a:r>
              <a:rPr lang="en-US" sz="1600">
                <a:latin typeface="Segoe UI"/>
                <a:cs typeface="Segoe UI"/>
              </a:rPr>
              <a:t>METCO</a:t>
            </a:r>
            <a:endParaRPr lang="en-US"/>
          </a:p>
          <a:p>
            <a:r>
              <a:rPr lang="en-US" sz="1600">
                <a:latin typeface="Segoe UI"/>
                <a:cs typeface="Segoe UI"/>
              </a:rPr>
              <a:t>Privacy/Confidentiality</a:t>
            </a:r>
          </a:p>
          <a:p>
            <a:r>
              <a:rPr lang="en-US" sz="1600">
                <a:latin typeface="Segoe UI"/>
                <a:cs typeface="Segoe UI"/>
              </a:rPr>
              <a:t>Provision of Student Records</a:t>
            </a:r>
          </a:p>
          <a:p>
            <a:r>
              <a:rPr lang="en-US" sz="1600">
                <a:latin typeface="Segoe UI"/>
                <a:cs typeface="Segoe UI"/>
              </a:rPr>
              <a:t>Residency/Admissions/Enrollment</a:t>
            </a:r>
          </a:p>
          <a:p>
            <a:r>
              <a:rPr lang="en-US" sz="1600">
                <a:latin typeface="Segoe UI"/>
                <a:cs typeface="Segoe UI"/>
              </a:rPr>
              <a:t>Restraint/Time Out Procedures/Reporting</a:t>
            </a:r>
          </a:p>
          <a:p>
            <a:r>
              <a:rPr lang="en-US" sz="1600">
                <a:latin typeface="Segoe UI"/>
                <a:cs typeface="Segoe UI"/>
              </a:rPr>
              <a:t>School Facilities</a:t>
            </a:r>
          </a:p>
          <a:p>
            <a:r>
              <a:rPr lang="en-US" sz="1600" b="1">
                <a:solidFill>
                  <a:schemeClr val="accent2">
                    <a:lumMod val="50000"/>
                  </a:schemeClr>
                </a:solidFill>
                <a:latin typeface="Segoe UI"/>
                <a:cs typeface="Segoe UI"/>
              </a:rPr>
              <a:t>SE Implementation </a:t>
            </a:r>
          </a:p>
          <a:p>
            <a:r>
              <a:rPr lang="en-US" sz="1600" b="1">
                <a:solidFill>
                  <a:schemeClr val="accent2">
                    <a:lumMod val="50000"/>
                  </a:schemeClr>
                </a:solidFill>
                <a:latin typeface="Segoe UI"/>
                <a:cs typeface="Segoe UI"/>
              </a:rPr>
              <a:t>SE Procedural</a:t>
            </a:r>
          </a:p>
          <a:p>
            <a:endParaRPr lang="en-US"/>
          </a:p>
        </p:txBody>
      </p:sp>
      <p:sp>
        <p:nvSpPr>
          <p:cNvPr id="4" name="Slide Number Placeholder 3">
            <a:extLst>
              <a:ext uri="{FF2B5EF4-FFF2-40B4-BE49-F238E27FC236}">
                <a16:creationId xmlns:a16="http://schemas.microsoft.com/office/drawing/2014/main" id="{1A604E05-E1CB-024D-CE6E-7BAA057554C4}"/>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a:p>
        </p:txBody>
      </p:sp>
    </p:spTree>
    <p:extLst>
      <p:ext uri="{BB962C8B-B14F-4D97-AF65-F5344CB8AC3E}">
        <p14:creationId xmlns:p14="http://schemas.microsoft.com/office/powerpoint/2010/main" val="4235018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0849-E568-0303-73A0-8D40E7B0855F}"/>
              </a:ext>
            </a:extLst>
          </p:cNvPr>
          <p:cNvSpPr>
            <a:spLocks noGrp="1"/>
          </p:cNvSpPr>
          <p:nvPr>
            <p:ph type="title"/>
          </p:nvPr>
        </p:nvSpPr>
        <p:spPr/>
        <p:txBody>
          <a:bodyPr/>
          <a:lstStyle/>
          <a:p>
            <a:r>
              <a:rPr lang="en-US">
                <a:latin typeface="Segoe UI Semibold"/>
                <a:cs typeface="Segoe UI Semibold"/>
              </a:rPr>
              <a:t>Contacting PRS</a:t>
            </a:r>
            <a:endParaRPr lang="en-US"/>
          </a:p>
        </p:txBody>
      </p:sp>
      <p:sp>
        <p:nvSpPr>
          <p:cNvPr id="3" name="Content Placeholder 2">
            <a:extLst>
              <a:ext uri="{FF2B5EF4-FFF2-40B4-BE49-F238E27FC236}">
                <a16:creationId xmlns:a16="http://schemas.microsoft.com/office/drawing/2014/main" id="{DFCA5B05-4035-D876-FA2A-33A0E93D2277}"/>
              </a:ext>
            </a:extLst>
          </p:cNvPr>
          <p:cNvSpPr>
            <a:spLocks noGrp="1"/>
          </p:cNvSpPr>
          <p:nvPr>
            <p:ph idx="1"/>
          </p:nvPr>
        </p:nvSpPr>
        <p:spPr/>
        <p:txBody>
          <a:bodyPr vert="horz" lIns="91440" tIns="45720" rIns="91440" bIns="45720" rtlCol="0" anchor="t">
            <a:noAutofit/>
          </a:bodyPr>
          <a:lstStyle/>
          <a:p>
            <a:r>
              <a:rPr lang="en-US" sz="2000" dirty="0">
                <a:latin typeface="Segoe UI"/>
                <a:cs typeface="Segoe UI"/>
              </a:rPr>
              <a:t>Online: </a:t>
            </a:r>
            <a:r>
              <a:rPr lang="en-US" sz="2000" dirty="0">
                <a:latin typeface="Segoe UI"/>
                <a:cs typeface="Segoe UI"/>
                <a:hlinkClick r:id="rId3"/>
              </a:rPr>
              <a:t>http://www.doe.mass.edu/prs/</a:t>
            </a:r>
            <a:endParaRPr lang="en-US" sz="2000" dirty="0">
              <a:latin typeface="Segoe UI"/>
              <a:cs typeface="Segoe UI"/>
            </a:endParaRPr>
          </a:p>
          <a:p>
            <a:r>
              <a:rPr lang="en-US" sz="2000" dirty="0">
                <a:latin typeface="Segoe UI"/>
                <a:cs typeface="Segoe UI"/>
              </a:rPr>
              <a:t>By phone: 781-338-3700</a:t>
            </a:r>
          </a:p>
          <a:p>
            <a:r>
              <a:rPr lang="en-US" sz="2000" dirty="0">
                <a:latin typeface="Segoe UI"/>
                <a:cs typeface="Segoe UI"/>
              </a:rPr>
              <a:t>Our PRS Information Guide is posted at https://</a:t>
            </a:r>
            <a:r>
              <a:rPr lang="en-US" sz="2000" dirty="0">
                <a:latin typeface="Segoe UI"/>
                <a:cs typeface="Segoe UI"/>
                <a:hlinkClick r:id="rId4"/>
              </a:rPr>
              <a:t>www.doe.mass.edu/prs/guide/default.html</a:t>
            </a:r>
            <a:r>
              <a:rPr lang="en-US" sz="2000" dirty="0">
                <a:latin typeface="Segoe UI"/>
                <a:cs typeface="Segoe UI"/>
              </a:rPr>
              <a:t> </a:t>
            </a:r>
          </a:p>
          <a:p>
            <a:r>
              <a:rPr lang="en-US" sz="2000" dirty="0">
                <a:latin typeface="Segoe UI"/>
                <a:cs typeface="Segoe UI"/>
              </a:rPr>
              <a:t>By telephone-speak with a staff person 8:45-5:00 weekdays</a:t>
            </a:r>
            <a:endParaRPr lang="en-US" dirty="0"/>
          </a:p>
          <a:p>
            <a:r>
              <a:rPr lang="en-US" sz="2000" dirty="0">
                <a:latin typeface="Segoe UI"/>
                <a:cs typeface="Segoe UI"/>
              </a:rPr>
              <a:t>By email: </a:t>
            </a:r>
            <a:r>
              <a:rPr lang="en-US" sz="2000" dirty="0">
                <a:latin typeface="Segoe UI"/>
                <a:cs typeface="Segoe UI"/>
                <a:hlinkClick r:id="rId5"/>
              </a:rPr>
              <a:t>compliance@doe.mass.edu</a:t>
            </a:r>
            <a:r>
              <a:rPr lang="en-US" sz="2000" dirty="0">
                <a:latin typeface="Segoe UI"/>
                <a:cs typeface="Segoe UI"/>
              </a:rPr>
              <a:t> mailbox monitored throughout the day and response made usually same day.</a:t>
            </a:r>
          </a:p>
          <a:p>
            <a:r>
              <a:rPr lang="en-US" sz="2000" dirty="0">
                <a:latin typeface="Segoe UI"/>
                <a:cs typeface="Segoe UI"/>
              </a:rPr>
              <a:t>Online: </a:t>
            </a:r>
            <a:r>
              <a:rPr lang="en-US" sz="2000" dirty="0">
                <a:latin typeface="Segoe UI"/>
                <a:cs typeface="Segoe UI"/>
                <a:hlinkClick r:id="rId6"/>
              </a:rPr>
              <a:t>www.doe.mass.edu/prs</a:t>
            </a:r>
            <a:endParaRPr lang="en-US" sz="2000" dirty="0">
              <a:latin typeface="Segoe UI"/>
              <a:cs typeface="Segoe UI"/>
            </a:endParaRPr>
          </a:p>
          <a:p>
            <a:r>
              <a:rPr lang="en-US" sz="2000" dirty="0">
                <a:latin typeface="Segoe UI"/>
                <a:cs typeface="Segoe UI"/>
              </a:rPr>
              <a:t>PRS Specialist Assignments by district</a:t>
            </a:r>
          </a:p>
          <a:p>
            <a:r>
              <a:rPr lang="en-US" sz="2000" dirty="0">
                <a:latin typeface="Segoe UI"/>
                <a:cs typeface="Segoe UI"/>
              </a:rPr>
              <a:t>http://www.doe.mass.edu/prs/specialist list.html </a:t>
            </a:r>
          </a:p>
        </p:txBody>
      </p:sp>
      <p:sp>
        <p:nvSpPr>
          <p:cNvPr id="4" name="Slide Number Placeholder 3">
            <a:extLst>
              <a:ext uri="{FF2B5EF4-FFF2-40B4-BE49-F238E27FC236}">
                <a16:creationId xmlns:a16="http://schemas.microsoft.com/office/drawing/2014/main" id="{A806F398-D123-9D03-F408-1F1318C212A2}"/>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405982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Questions?</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008468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4CA2E-B830-C35D-BA30-6D670CB8065F}"/>
              </a:ext>
            </a:extLst>
          </p:cNvPr>
          <p:cNvSpPr txBox="1">
            <a:spLocks noGrp="1"/>
          </p:cNvSpPr>
          <p:nvPr>
            <p:ph type="title" idx="4294967295"/>
          </p:nvPr>
        </p:nvSpPr>
        <p:spPr>
          <a:xfrm>
            <a:off x="2302330" y="2461496"/>
            <a:ext cx="940525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zh-CN"/>
            </a:defPPr>
            <a:lvl1pPr>
              <a:defRPr kumimoji="0" sz="4000" b="0" i="0" u="none" strike="noStrike" cap="none" spc="0" normalizeH="0" baseline="0">
                <a:ln>
                  <a:noFill/>
                </a:ln>
                <a:solidFill>
                  <a:srgbClr val="203B6A">
                    <a:lumMod val="50000"/>
                  </a:srgbClr>
                </a:solidFill>
                <a:effectLst/>
                <a:uLnTx/>
                <a:uFillTx/>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a:rPr>
              <a:t>Closing Gaps</a:t>
            </a:r>
            <a:endPar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panose="020B0604020202020204" pitchFamily="34" charset="0"/>
            </a:endParaRPr>
          </a:p>
        </p:txBody>
      </p:sp>
    </p:spTree>
    <p:extLst>
      <p:ext uri="{BB962C8B-B14F-4D97-AF65-F5344CB8AC3E}">
        <p14:creationId xmlns:p14="http://schemas.microsoft.com/office/powerpoint/2010/main" val="1959003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6217-EBC9-49B4-D6E0-B0F43AAADFD3}"/>
              </a:ext>
            </a:extLst>
          </p:cNvPr>
          <p:cNvSpPr>
            <a:spLocks noGrp="1"/>
          </p:cNvSpPr>
          <p:nvPr>
            <p:ph type="title"/>
          </p:nvPr>
        </p:nvSpPr>
        <p:spPr/>
        <p:txBody>
          <a:bodyPr/>
          <a:lstStyle/>
          <a:p>
            <a:r>
              <a:rPr lang="en-US">
                <a:latin typeface="Segoe UI Semibold"/>
                <a:cs typeface="Segoe UI Semibold"/>
              </a:rPr>
              <a:t>What does the Research Show?</a:t>
            </a:r>
            <a:endParaRPr lang="en-US"/>
          </a:p>
        </p:txBody>
      </p:sp>
      <p:graphicFrame>
        <p:nvGraphicFramePr>
          <p:cNvPr id="12" name="Diagram 11">
            <a:extLst>
              <a:ext uri="{FF2B5EF4-FFF2-40B4-BE49-F238E27FC236}">
                <a16:creationId xmlns:a16="http://schemas.microsoft.com/office/drawing/2014/main" id="{FB85EEB0-5E91-4473-9A15-F79EB20A36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7274140"/>
              </p:ext>
            </p:extLst>
          </p:nvPr>
        </p:nvGraphicFramePr>
        <p:xfrm>
          <a:off x="566243" y="1089501"/>
          <a:ext cx="10920907" cy="5094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Graphic 15" descr="Classroom with solid fill">
            <a:extLst>
              <a:ext uri="{FF2B5EF4-FFF2-40B4-BE49-F238E27FC236}">
                <a16:creationId xmlns:a16="http://schemas.microsoft.com/office/drawing/2014/main" id="{4C052F5F-5EA2-4657-875B-39CFA2BE27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58932" y="1308367"/>
            <a:ext cx="914400" cy="914400"/>
          </a:xfrm>
          <a:prstGeom prst="rect">
            <a:avLst/>
          </a:prstGeom>
        </p:spPr>
      </p:pic>
      <p:pic>
        <p:nvPicPr>
          <p:cNvPr id="18" name="Graphic 17" descr="Weights Uneven with solid fill">
            <a:extLst>
              <a:ext uri="{FF2B5EF4-FFF2-40B4-BE49-F238E27FC236}">
                <a16:creationId xmlns:a16="http://schemas.microsoft.com/office/drawing/2014/main" id="{54B47B18-E17E-4B9A-8237-617CE5BF3B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58932" y="2626419"/>
            <a:ext cx="914400" cy="914400"/>
          </a:xfrm>
          <a:prstGeom prst="rect">
            <a:avLst/>
          </a:prstGeom>
        </p:spPr>
      </p:pic>
      <p:pic>
        <p:nvPicPr>
          <p:cNvPr id="20" name="Graphic 19" descr="Storytelling with solid fill">
            <a:extLst>
              <a:ext uri="{FF2B5EF4-FFF2-40B4-BE49-F238E27FC236}">
                <a16:creationId xmlns:a16="http://schemas.microsoft.com/office/drawing/2014/main" id="{CF70C539-75CC-47C5-94E4-1A14D2A1269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58932" y="3944471"/>
            <a:ext cx="914400" cy="914400"/>
          </a:xfrm>
          <a:prstGeom prst="rect">
            <a:avLst/>
          </a:prstGeom>
        </p:spPr>
      </p:pic>
      <p:pic>
        <p:nvPicPr>
          <p:cNvPr id="22" name="Graphic 21" descr="Business Growth with solid fill">
            <a:extLst>
              <a:ext uri="{FF2B5EF4-FFF2-40B4-BE49-F238E27FC236}">
                <a16:creationId xmlns:a16="http://schemas.microsoft.com/office/drawing/2014/main" id="{23B1565A-172D-4D9B-B3C5-8EF5A55552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58932" y="5377288"/>
            <a:ext cx="914400" cy="914400"/>
          </a:xfrm>
          <a:prstGeom prst="rect">
            <a:avLst/>
          </a:prstGeom>
        </p:spPr>
      </p:pic>
      <p:sp>
        <p:nvSpPr>
          <p:cNvPr id="24" name="TextBox 23">
            <a:extLst>
              <a:ext uri="{FF2B5EF4-FFF2-40B4-BE49-F238E27FC236}">
                <a16:creationId xmlns:a16="http://schemas.microsoft.com/office/drawing/2014/main" id="{CF3B92F4-8ED2-4F76-967C-7BB0BB91EB93}"/>
              </a:ext>
            </a:extLst>
          </p:cNvPr>
          <p:cNvSpPr txBox="1"/>
          <p:nvPr/>
        </p:nvSpPr>
        <p:spPr>
          <a:xfrm>
            <a:off x="566243" y="6250755"/>
            <a:ext cx="10286582" cy="246221"/>
          </a:xfrm>
          <a:prstGeom prst="rect">
            <a:avLst/>
          </a:prstGeom>
          <a:noFill/>
        </p:spPr>
        <p:txBody>
          <a:bodyPr wrap="square">
            <a:spAutoFit/>
          </a:bodyPr>
          <a:lstStyle/>
          <a:p>
            <a:r>
              <a:rPr lang="en-US" sz="1000"/>
              <a:t>O’Hara, N., Munk, T.E., Reynolds, H., and Collins, T. (2021, August). Success Gaps Toolkit: Addressing Equity, Inclusion, and Opportunity. IDEA Data Center. Rockville, MD: </a:t>
            </a:r>
            <a:r>
              <a:rPr lang="en-US" sz="1000" err="1"/>
              <a:t>Westat</a:t>
            </a:r>
            <a:r>
              <a:rPr lang="en-US" sz="1000"/>
              <a:t>.</a:t>
            </a:r>
          </a:p>
        </p:txBody>
      </p:sp>
    </p:spTree>
    <p:extLst>
      <p:ext uri="{BB962C8B-B14F-4D97-AF65-F5344CB8AC3E}">
        <p14:creationId xmlns:p14="http://schemas.microsoft.com/office/powerpoint/2010/main" val="4153900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8ABDF-0754-4991-82F2-A73E281797C5}"/>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latin typeface="+mj-lt"/>
                <a:cs typeface="+mj-cs"/>
              </a:rPr>
              <a:t>Take 10 seconds…</a:t>
            </a:r>
          </a:p>
        </p:txBody>
      </p:sp>
      <p:sp>
        <p:nvSpPr>
          <p:cNvPr id="3" name="Content Placeholder 2">
            <a:extLst>
              <a:ext uri="{FF2B5EF4-FFF2-40B4-BE49-F238E27FC236}">
                <a16:creationId xmlns:a16="http://schemas.microsoft.com/office/drawing/2014/main" id="{D77CBBB7-B12B-4727-B798-4E68BBE8BCF7}"/>
              </a:ext>
            </a:extLst>
          </p:cNvPr>
          <p:cNvSpPr>
            <a:spLocks noGrp="1"/>
          </p:cNvSpPr>
          <p:nvPr>
            <p:ph idx="1"/>
          </p:nvPr>
        </p:nvSpPr>
        <p:spPr>
          <a:xfrm>
            <a:off x="827089" y="5551200"/>
            <a:ext cx="6583362" cy="1075952"/>
          </a:xfrm>
        </p:spPr>
        <p:txBody>
          <a:bodyPr vert="horz" lIns="91440" tIns="45720" rIns="91440" bIns="45720" rtlCol="0" anchor="t">
            <a:normAutofit/>
          </a:bodyPr>
          <a:lstStyle/>
          <a:p>
            <a:pPr marL="0" indent="0">
              <a:lnSpc>
                <a:spcPct val="90000"/>
              </a:lnSpc>
              <a:buNone/>
            </a:pPr>
            <a:r>
              <a:rPr lang="en-US" sz="2400">
                <a:solidFill>
                  <a:schemeClr val="bg1"/>
                </a:solidFill>
                <a:latin typeface="+mn-lt"/>
                <a:cs typeface="+mn-cs"/>
              </a:rPr>
              <a:t>Jot down three strengths of your district/school.</a:t>
            </a:r>
          </a:p>
        </p:txBody>
      </p:sp>
      <p:pic>
        <p:nvPicPr>
          <p:cNvPr id="22" name="Picture 21">
            <a:extLst>
              <a:ext uri="{FF2B5EF4-FFF2-40B4-BE49-F238E27FC236}">
                <a16:creationId xmlns:a16="http://schemas.microsoft.com/office/drawing/2014/main" id="{8A766706-2B82-4E44-986E-ED1335C438F5}"/>
              </a:ext>
              <a:ext uri="{C183D7F6-B498-43B3-948B-1728B52AA6E4}">
                <adec:decorative xmlns:adec="http://schemas.microsoft.com/office/drawing/2017/decorative" val="1"/>
              </a:ext>
            </a:extLst>
          </p:cNvPr>
          <p:cNvPicPr>
            <a:picLocks noChangeAspect="1"/>
          </p:cNvPicPr>
          <p:nvPr/>
        </p:nvPicPr>
        <p:blipFill rotWithShape="1">
          <a:blip r:embed="rId3"/>
          <a:srcRect t="16324" b="38732"/>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sp>
        <p:nvSpPr>
          <p:cNvPr id="4" name="Slide Number Placeholder 3">
            <a:extLst>
              <a:ext uri="{FF2B5EF4-FFF2-40B4-BE49-F238E27FC236}">
                <a16:creationId xmlns:a16="http://schemas.microsoft.com/office/drawing/2014/main" id="{5B73CC48-E59F-4470-ABFE-09C12B139900}"/>
              </a:ext>
            </a:extLst>
          </p:cNvPr>
          <p:cNvSpPr>
            <a:spLocks noGrp="1"/>
          </p:cNvSpPr>
          <p:nvPr>
            <p:ph type="sldNum" sz="quarter" idx="12"/>
          </p:nvPr>
        </p:nvSpPr>
        <p:spPr>
          <a:xfrm>
            <a:off x="9263693" y="5919266"/>
            <a:ext cx="2635250" cy="707886"/>
          </a:xfrm>
        </p:spPr>
        <p:txBody>
          <a:bodyPr vert="horz" lIns="91440" tIns="45720" rIns="91440" bIns="45720" rtlCol="0" anchor="ctr">
            <a:normAutofit/>
          </a:bodyPr>
          <a:lstStyle/>
          <a:p>
            <a:pPr>
              <a:lnSpc>
                <a:spcPct val="90000"/>
              </a:lnSpc>
              <a:spcAft>
                <a:spcPts val="600"/>
              </a:spcAft>
              <a:defRPr/>
            </a:pPr>
            <a:fld id="{FF27229C-EC7B-4063-A33B-28A5E87E32ED}" type="slidenum">
              <a:rPr lang="en-US" altLang="zh-CN">
                <a:solidFill>
                  <a:srgbClr val="FFFFFF"/>
                </a:solidFill>
              </a:rPr>
              <a:pPr>
                <a:lnSpc>
                  <a:spcPct val="90000"/>
                </a:lnSpc>
                <a:spcAft>
                  <a:spcPts val="600"/>
                </a:spcAft>
                <a:defRPr/>
              </a:pPr>
              <a:t>38</a:t>
            </a:fld>
            <a:endParaRPr lang="en-US" altLang="zh-CN">
              <a:solidFill>
                <a:srgbClr val="FFFFFF"/>
              </a:solidFill>
            </a:endParaRPr>
          </a:p>
        </p:txBody>
      </p:sp>
      <p:grpSp>
        <p:nvGrpSpPr>
          <p:cNvPr id="57" name="Group 56">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58" name="Freeform: Shape 57">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68771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F531-7C8B-4B68-96D3-492CF0B2D463}"/>
              </a:ext>
            </a:extLst>
          </p:cNvPr>
          <p:cNvSpPr>
            <a:spLocks noGrp="1"/>
          </p:cNvSpPr>
          <p:nvPr>
            <p:ph type="title"/>
          </p:nvPr>
        </p:nvSpPr>
        <p:spPr/>
        <p:txBody>
          <a:bodyPr/>
          <a:lstStyle/>
          <a:p>
            <a:r>
              <a:rPr lang="en-US"/>
              <a:t>What is a gap?</a:t>
            </a:r>
          </a:p>
        </p:txBody>
      </p:sp>
      <p:sp>
        <p:nvSpPr>
          <p:cNvPr id="14" name="Rectangle 13" descr="Gaps may be in any outcome differences between groups of students&#10;">
            <a:extLst>
              <a:ext uri="{FF2B5EF4-FFF2-40B4-BE49-F238E27FC236}">
                <a16:creationId xmlns:a16="http://schemas.microsoft.com/office/drawing/2014/main" id="{4927208E-9D5A-4B24-A522-B66522F5D37A}"/>
              </a:ext>
            </a:extLst>
          </p:cNvPr>
          <p:cNvSpPr/>
          <p:nvPr/>
        </p:nvSpPr>
        <p:spPr>
          <a:xfrm>
            <a:off x="0" y="968830"/>
            <a:ext cx="12192000" cy="6799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Gaps may be in any outcome differences between groups of students&#10;">
            <a:extLst>
              <a:ext uri="{FF2B5EF4-FFF2-40B4-BE49-F238E27FC236}">
                <a16:creationId xmlns:a16="http://schemas.microsoft.com/office/drawing/2014/main" id="{CB535FF8-B0C2-417D-B758-546EEB996D7D}"/>
              </a:ext>
            </a:extLst>
          </p:cNvPr>
          <p:cNvSpPr>
            <a:spLocks noGrp="1"/>
          </p:cNvSpPr>
          <p:nvPr>
            <p:ph idx="1"/>
          </p:nvPr>
        </p:nvSpPr>
        <p:spPr>
          <a:xfrm>
            <a:off x="273376" y="964694"/>
            <a:ext cx="11918623" cy="5959537"/>
          </a:xfrm>
        </p:spPr>
        <p:txBody>
          <a:bodyPr/>
          <a:lstStyle/>
          <a:p>
            <a:r>
              <a:rPr lang="en-US" sz="2800">
                <a:latin typeface="PT Sans" panose="020B0503020203020204" pitchFamily="34" charset="0"/>
              </a:rPr>
              <a:t>G</a:t>
            </a:r>
            <a:r>
              <a:rPr lang="en-US" sz="2800" b="0" i="0">
                <a:effectLst/>
                <a:latin typeface="PT Sans" panose="020B0503020203020204" pitchFamily="34" charset="0"/>
              </a:rPr>
              <a:t>aps may be in any </a:t>
            </a:r>
            <a:r>
              <a:rPr lang="en-US" sz="2800" b="1" i="0">
                <a:effectLst/>
                <a:latin typeface="PT Sans" panose="020B0503020203020204" pitchFamily="34" charset="0"/>
              </a:rPr>
              <a:t>outcome differences </a:t>
            </a:r>
            <a:r>
              <a:rPr lang="en-US" sz="2800" b="0" i="0">
                <a:effectLst/>
                <a:latin typeface="PT Sans" panose="020B0503020203020204" pitchFamily="34" charset="0"/>
              </a:rPr>
              <a:t>between groups of students</a:t>
            </a:r>
          </a:p>
          <a:p>
            <a:r>
              <a:rPr lang="en-US" sz="2800" b="0" i="0">
                <a:effectLst/>
                <a:latin typeface="PT Sans" panose="020B0503020203020204" pitchFamily="34" charset="0"/>
              </a:rPr>
              <a:t>These poor outcomes may include the following: </a:t>
            </a:r>
          </a:p>
          <a:p>
            <a:pPr lvl="1">
              <a:lnSpc>
                <a:spcPct val="150000"/>
              </a:lnSpc>
            </a:pPr>
            <a:r>
              <a:rPr lang="en-US" sz="2400" b="0" i="0">
                <a:effectLst/>
                <a:latin typeface="PT Sans" panose="020B0503020203020204" pitchFamily="34" charset="0"/>
              </a:rPr>
              <a:t>      increased dropout and      lower graduation rates; </a:t>
            </a:r>
          </a:p>
          <a:p>
            <a:pPr lvl="1">
              <a:lnSpc>
                <a:spcPct val="150000"/>
              </a:lnSpc>
            </a:pPr>
            <a:r>
              <a:rPr lang="en-US" sz="2400" b="0" i="0">
                <a:effectLst/>
                <a:latin typeface="PT Sans" panose="020B0503020203020204" pitchFamily="34" charset="0"/>
              </a:rPr>
              <a:t>            lack of achievement in reading or math; </a:t>
            </a:r>
          </a:p>
          <a:p>
            <a:pPr lvl="1">
              <a:lnSpc>
                <a:spcPct val="150000"/>
              </a:lnSpc>
            </a:pPr>
            <a:r>
              <a:rPr lang="en-US" sz="2400" b="0" i="0">
                <a:effectLst/>
                <a:latin typeface="PT Sans" panose="020B0503020203020204" pitchFamily="34" charset="0"/>
              </a:rPr>
              <a:t>      decreased postschool outcomes such as employment rates and college completion; </a:t>
            </a:r>
          </a:p>
          <a:p>
            <a:pPr lvl="1">
              <a:lnSpc>
                <a:spcPct val="150000"/>
              </a:lnSpc>
            </a:pPr>
            <a:r>
              <a:rPr lang="en-US" sz="2400" b="0" i="0">
                <a:effectLst/>
                <a:latin typeface="PT Sans" panose="020B0503020203020204" pitchFamily="34" charset="0"/>
              </a:rPr>
              <a:t>      increased likelihood of disciplinary actions; </a:t>
            </a:r>
          </a:p>
          <a:p>
            <a:pPr lvl="1">
              <a:lnSpc>
                <a:spcPct val="150000"/>
              </a:lnSpc>
            </a:pPr>
            <a:r>
              <a:rPr lang="en-US" sz="2400" b="0" i="0">
                <a:effectLst/>
                <a:latin typeface="PT Sans" panose="020B0503020203020204" pitchFamily="34" charset="0"/>
              </a:rPr>
              <a:t>      increased likelihood of identification of a disability;</a:t>
            </a:r>
          </a:p>
          <a:p>
            <a:pPr lvl="1">
              <a:lnSpc>
                <a:spcPct val="150000"/>
              </a:lnSpc>
            </a:pPr>
            <a:r>
              <a:rPr lang="en-US" sz="2400">
                <a:latin typeface="PT Sans" panose="020B0503020203020204" pitchFamily="34" charset="0"/>
              </a:rPr>
              <a:t>      increased more-restrictive placements.</a:t>
            </a:r>
            <a:br>
              <a:rPr lang="en-US" sz="2400">
                <a:latin typeface="PT Sans" panose="020B0503020203020204" pitchFamily="34" charset="0"/>
              </a:rPr>
            </a:br>
            <a:r>
              <a:rPr kumimoji="0" lang="en-US" sz="18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 Handbook, </a:t>
            </a:r>
            <a:r>
              <a:rPr lang="en-US" sz="1800" b="0" i="0">
                <a:effectLst/>
                <a:latin typeface="PT Sans" panose="020B0503020203020204" pitchFamily="34" charset="0"/>
              </a:rPr>
              <a:t>p</a:t>
            </a:r>
            <a:r>
              <a:rPr kumimoji="0" lang="en-US" sz="1800" u="none" strike="noStrike" kern="1200" cap="none" spc="0" normalizeH="0" baseline="0" noProof="0">
                <a:ln>
                  <a:noFill/>
                </a:ln>
                <a:uLnTx/>
                <a:uFillTx/>
                <a:latin typeface="PT Sans" panose="020B0503020203020204" pitchFamily="34" charset="0"/>
                <a:ea typeface="+mn-ea"/>
                <a:cs typeface="Segoe UI" panose="020B0502040204020203" pitchFamily="34" charset="0"/>
              </a:rPr>
              <a:t>age 9</a:t>
            </a:r>
            <a:endParaRPr kumimoji="0" lang="en-US" sz="18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4D121D43-6603-4149-B2B9-968129FBCF54}"/>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a:p>
        </p:txBody>
      </p:sp>
      <p:sp>
        <p:nvSpPr>
          <p:cNvPr id="7" name="Arrow: Up 6">
            <a:extLst>
              <a:ext uri="{FF2B5EF4-FFF2-40B4-BE49-F238E27FC236}">
                <a16:creationId xmlns:a16="http://schemas.microsoft.com/office/drawing/2014/main" id="{4B41F618-00A5-46ED-8A70-BB18DD46FB64}"/>
              </a:ext>
              <a:ext uri="{C183D7F6-B498-43B3-948B-1728B52AA6E4}">
                <adec:decorative xmlns:adec="http://schemas.microsoft.com/office/drawing/2017/decorative" val="1"/>
              </a:ext>
            </a:extLst>
          </p:cNvPr>
          <p:cNvSpPr/>
          <p:nvPr/>
        </p:nvSpPr>
        <p:spPr>
          <a:xfrm>
            <a:off x="1123742" y="2178190"/>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5BBFB5AB-46CC-43F8-A8C2-4F9C40B13897}"/>
              </a:ext>
              <a:ext uri="{C183D7F6-B498-43B3-948B-1728B52AA6E4}">
                <adec:decorative xmlns:adec="http://schemas.microsoft.com/office/drawing/2017/decorative" val="1"/>
              </a:ext>
            </a:extLst>
          </p:cNvPr>
          <p:cNvSpPr/>
          <p:nvPr/>
        </p:nvSpPr>
        <p:spPr>
          <a:xfrm rot="10800000">
            <a:off x="4529444" y="2196238"/>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9D8D4BDF-2BAE-475E-A205-94637132F434}"/>
              </a:ext>
              <a:ext uri="{C183D7F6-B498-43B3-948B-1728B52AA6E4}">
                <adec:decorative xmlns:adec="http://schemas.microsoft.com/office/drawing/2017/decorative" val="1"/>
              </a:ext>
            </a:extLst>
          </p:cNvPr>
          <p:cNvSpPr/>
          <p:nvPr/>
        </p:nvSpPr>
        <p:spPr>
          <a:xfrm rot="10800000">
            <a:off x="1107660" y="3480015"/>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6111F3A0-9185-4EAA-AEBD-6C365F92397B}"/>
              </a:ext>
              <a:ext uri="{C183D7F6-B498-43B3-948B-1728B52AA6E4}">
                <adec:decorative xmlns:adec="http://schemas.microsoft.com/office/drawing/2017/decorative" val="1"/>
              </a:ext>
            </a:extLst>
          </p:cNvPr>
          <p:cNvSpPr/>
          <p:nvPr/>
        </p:nvSpPr>
        <p:spPr>
          <a:xfrm>
            <a:off x="1104636" y="4393076"/>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993B1E8B-3059-4E46-AEC8-DA4DC9D66315}"/>
              </a:ext>
              <a:ext uri="{C183D7F6-B498-43B3-948B-1728B52AA6E4}">
                <adec:decorative xmlns:adec="http://schemas.microsoft.com/office/drawing/2017/decorative" val="1"/>
              </a:ext>
            </a:extLst>
          </p:cNvPr>
          <p:cNvSpPr/>
          <p:nvPr/>
        </p:nvSpPr>
        <p:spPr>
          <a:xfrm>
            <a:off x="1104635" y="4974599"/>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F7D11D3A-C85C-466C-92E4-1C421FFC1298}"/>
              </a:ext>
              <a:ext uri="{C183D7F6-B498-43B3-948B-1728B52AA6E4}">
                <adec:decorative xmlns:adec="http://schemas.microsoft.com/office/drawing/2017/decorative" val="1"/>
              </a:ext>
            </a:extLst>
          </p:cNvPr>
          <p:cNvSpPr/>
          <p:nvPr/>
        </p:nvSpPr>
        <p:spPr>
          <a:xfrm>
            <a:off x="1104635" y="2800110"/>
            <a:ext cx="822960" cy="3657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9AF3B6AC-4B34-435C-802F-D7FDE85C14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890" y="5673093"/>
            <a:ext cx="587814" cy="587814"/>
          </a:xfrm>
          <a:prstGeom prst="rect">
            <a:avLst/>
          </a:prstGeom>
        </p:spPr>
      </p:pic>
    </p:spTree>
    <p:extLst>
      <p:ext uri="{BB962C8B-B14F-4D97-AF65-F5344CB8AC3E}">
        <p14:creationId xmlns:p14="http://schemas.microsoft.com/office/powerpoint/2010/main" val="224458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Special Education Accountability and Assistance – </a:t>
            </a:r>
            <a:r>
              <a:rPr kumimoji="0" lang="en-US" altLang="zh-CN" sz="4000" b="0" i="1"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The Big Picture</a:t>
            </a:r>
            <a:endParaRPr kumimoji="0" lang="zh-CN" altLang="en-US" sz="4000" b="0" i="1"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736319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6217-EBC9-49B4-D6E0-B0F43AAADFD3}"/>
              </a:ext>
            </a:extLst>
          </p:cNvPr>
          <p:cNvSpPr>
            <a:spLocks noGrp="1"/>
          </p:cNvSpPr>
          <p:nvPr>
            <p:ph type="title"/>
          </p:nvPr>
        </p:nvSpPr>
        <p:spPr/>
        <p:txBody>
          <a:bodyPr/>
          <a:lstStyle/>
          <a:p>
            <a:r>
              <a:rPr lang="en-US">
                <a:latin typeface="Segoe UI Semibold"/>
                <a:cs typeface="Segoe UI Semibold"/>
              </a:rPr>
              <a:t>Overarching Framework for Data Analysis</a:t>
            </a:r>
            <a:endParaRPr lang="en-US"/>
          </a:p>
        </p:txBody>
      </p:sp>
      <p:sp>
        <p:nvSpPr>
          <p:cNvPr id="3" name="Content Placeholder 2">
            <a:extLst>
              <a:ext uri="{FF2B5EF4-FFF2-40B4-BE49-F238E27FC236}">
                <a16:creationId xmlns:a16="http://schemas.microsoft.com/office/drawing/2014/main" id="{CD9052B3-CE11-EDA6-3F29-1A69F95ACC8D}"/>
              </a:ext>
            </a:extLst>
          </p:cNvPr>
          <p:cNvSpPr>
            <a:spLocks noGrp="1"/>
          </p:cNvSpPr>
          <p:nvPr>
            <p:ph idx="1"/>
          </p:nvPr>
        </p:nvSpPr>
        <p:spPr>
          <a:xfrm>
            <a:off x="567743" y="1107112"/>
            <a:ext cx="11370972" cy="5750887"/>
          </a:xfrm>
        </p:spPr>
        <p:txBody>
          <a:bodyPr vert="horz" lIns="91440" tIns="45720" rIns="91440" bIns="45720" rtlCol="0" anchor="t">
            <a:noAutofit/>
          </a:bodyPr>
          <a:lstStyle/>
          <a:p>
            <a:r>
              <a:rPr lang="en-US" sz="2600"/>
              <a:t>Gaps are not about an individual child or a group of children’s failure to perform. </a:t>
            </a:r>
          </a:p>
          <a:p>
            <a:r>
              <a:rPr lang="en-US" sz="2600"/>
              <a:t>Rather, work should center on the </a:t>
            </a:r>
            <a:r>
              <a:rPr lang="en-US" sz="2600">
                <a:solidFill>
                  <a:schemeClr val="accent2">
                    <a:lumMod val="50000"/>
                  </a:schemeClr>
                </a:solidFill>
              </a:rPr>
              <a:t>structural components </a:t>
            </a:r>
            <a:r>
              <a:rPr lang="en-US" sz="2600"/>
              <a:t>of education (and other) systems that may have failed to provide equitable opportunities for some groups of students.</a:t>
            </a:r>
          </a:p>
          <a:p>
            <a:r>
              <a:rPr lang="en-US" sz="2600">
                <a:latin typeface="Segoe UI"/>
                <a:cs typeface="Segoe UI"/>
              </a:rPr>
              <a:t>Specifically, districts or schools should examine the differences in:</a:t>
            </a:r>
          </a:p>
          <a:p>
            <a:pPr lvl="1"/>
            <a:r>
              <a:rPr lang="en-US" sz="2200">
                <a:latin typeface="Segoe UI"/>
                <a:cs typeface="Segoe UI"/>
              </a:rPr>
              <a:t>opportunities that the </a:t>
            </a:r>
            <a:r>
              <a:rPr lang="en-US" sz="2200">
                <a:solidFill>
                  <a:schemeClr val="accent2">
                    <a:lumMod val="50000"/>
                  </a:schemeClr>
                </a:solidFill>
                <a:latin typeface="Segoe UI"/>
                <a:cs typeface="Segoe UI"/>
              </a:rPr>
              <a:t>group of students with disabilities </a:t>
            </a:r>
            <a:r>
              <a:rPr lang="en-US" sz="2200">
                <a:latin typeface="Segoe UI"/>
                <a:cs typeface="Segoe UI"/>
              </a:rPr>
              <a:t>identified with a success gap (e.g., children who are migrant, Black children, Hispanic/Latinx children) have experienced, and </a:t>
            </a:r>
          </a:p>
          <a:p>
            <a:pPr lvl="1">
              <a:defRPr/>
            </a:pPr>
            <a:r>
              <a:rPr lang="en-US" sz="2200">
                <a:latin typeface="Segoe UI"/>
                <a:cs typeface="Segoe UI"/>
              </a:rPr>
              <a:t>the </a:t>
            </a:r>
            <a:r>
              <a:rPr lang="en-US" sz="2200">
                <a:solidFill>
                  <a:schemeClr val="accent2">
                    <a:lumMod val="50000"/>
                  </a:schemeClr>
                </a:solidFill>
                <a:latin typeface="Segoe UI"/>
                <a:cs typeface="Segoe UI"/>
              </a:rPr>
              <a:t>outcome area </a:t>
            </a:r>
            <a:r>
              <a:rPr lang="en-US" sz="2200">
                <a:latin typeface="Segoe UI"/>
                <a:cs typeface="Segoe UI"/>
              </a:rPr>
              <a:t>where the gap is occurring (e.g., graduation rates, reducing suspensions, mathematics proficiency, or special education disproportionality).</a:t>
            </a:r>
            <a:endParaRPr kumimoji="0" lang="en-US" sz="22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endParaRPr>
          </a:p>
          <a:p>
            <a:pPr marL="0" indent="-50800">
              <a:buNone/>
              <a:defRPr/>
            </a:pPr>
            <a:r>
              <a:rPr kumimoji="0" lang="en-US" sz="18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  Handbook, page 13</a:t>
            </a:r>
            <a:endParaRPr kumimoji="0" lang="en-US" sz="18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lvl="1"/>
            <a:endParaRPr lang="en-US" sz="2400">
              <a:latin typeface="Segoe UI"/>
              <a:cs typeface="Segoe UI"/>
            </a:endParaRPr>
          </a:p>
          <a:p>
            <a:endParaRPr lang="en-US" sz="2400">
              <a:latin typeface="Segoe UI"/>
              <a:cs typeface="Segoe UI"/>
            </a:endParaRPr>
          </a:p>
          <a:p>
            <a:pPr marL="0" indent="0">
              <a:buNone/>
            </a:pPr>
            <a:endParaRPr lang="en-US"/>
          </a:p>
        </p:txBody>
      </p:sp>
    </p:spTree>
    <p:extLst>
      <p:ext uri="{BB962C8B-B14F-4D97-AF65-F5344CB8AC3E}">
        <p14:creationId xmlns:p14="http://schemas.microsoft.com/office/powerpoint/2010/main" val="3136881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AD6F-5E5F-468A-BFA7-6068671C4499}"/>
              </a:ext>
            </a:extLst>
          </p:cNvPr>
          <p:cNvSpPr>
            <a:spLocks noGrp="1"/>
          </p:cNvSpPr>
          <p:nvPr>
            <p:ph type="title"/>
          </p:nvPr>
        </p:nvSpPr>
        <p:spPr/>
        <p:txBody>
          <a:bodyPr/>
          <a:lstStyle/>
          <a:p>
            <a:r>
              <a:rPr lang="en-US"/>
              <a:t>Three Goals for Engaging in Closing Gaps</a:t>
            </a:r>
          </a:p>
        </p:txBody>
      </p:sp>
      <p:sp>
        <p:nvSpPr>
          <p:cNvPr id="3" name="Content Placeholder 2">
            <a:extLst>
              <a:ext uri="{FF2B5EF4-FFF2-40B4-BE49-F238E27FC236}">
                <a16:creationId xmlns:a16="http://schemas.microsoft.com/office/drawing/2014/main" id="{D280251C-BDF6-4DFC-B106-E6CF593DF61D}"/>
              </a:ext>
            </a:extLst>
          </p:cNvPr>
          <p:cNvSpPr>
            <a:spLocks noGrp="1"/>
          </p:cNvSpPr>
          <p:nvPr>
            <p:ph idx="1"/>
          </p:nvPr>
        </p:nvSpPr>
        <p:spPr/>
        <p:txBody>
          <a:bodyPr/>
          <a:lstStyle/>
          <a:p>
            <a:pPr marL="514350" indent="-514350">
              <a:lnSpc>
                <a:spcPct val="150000"/>
              </a:lnSpc>
              <a:buFont typeface="+mj-lt"/>
              <a:buAutoNum type="arabicPeriod"/>
            </a:pPr>
            <a:r>
              <a:rPr lang="en-US"/>
              <a:t>To discover the </a:t>
            </a:r>
            <a:r>
              <a:rPr lang="en-US" b="1">
                <a:solidFill>
                  <a:schemeClr val="accent2">
                    <a:lumMod val="50000"/>
                  </a:schemeClr>
                </a:solidFill>
              </a:rPr>
              <a:t>root cause </a:t>
            </a:r>
            <a:r>
              <a:rPr lang="en-US"/>
              <a:t>of a success gap; </a:t>
            </a:r>
          </a:p>
          <a:p>
            <a:pPr marL="514350" indent="-514350">
              <a:lnSpc>
                <a:spcPct val="150000"/>
              </a:lnSpc>
              <a:buFont typeface="+mj-lt"/>
              <a:buAutoNum type="arabicPeriod"/>
            </a:pPr>
            <a:r>
              <a:rPr lang="en-US"/>
              <a:t>To fully understand how to address, compensate, or learn from any </a:t>
            </a:r>
            <a:r>
              <a:rPr lang="en-US" b="1">
                <a:solidFill>
                  <a:schemeClr val="accent2">
                    <a:lumMod val="50000"/>
                  </a:schemeClr>
                </a:solidFill>
              </a:rPr>
              <a:t>underlying issues </a:t>
            </a:r>
            <a:r>
              <a:rPr lang="en-US"/>
              <a:t>within the root cause; and </a:t>
            </a:r>
          </a:p>
          <a:p>
            <a:pPr marL="514350" indent="-514350">
              <a:lnSpc>
                <a:spcPct val="150000"/>
              </a:lnSpc>
              <a:buFont typeface="+mj-lt"/>
              <a:buAutoNum type="arabicPeriod"/>
            </a:pPr>
            <a:r>
              <a:rPr lang="en-US"/>
              <a:t>To </a:t>
            </a:r>
            <a:r>
              <a:rPr lang="en-US" b="1">
                <a:solidFill>
                  <a:schemeClr val="accent2">
                    <a:lumMod val="50000"/>
                  </a:schemeClr>
                </a:solidFill>
              </a:rPr>
              <a:t>apply what is learned </a:t>
            </a:r>
            <a:r>
              <a:rPr lang="en-US"/>
              <a:t>from this analysis to systematically </a:t>
            </a:r>
            <a:r>
              <a:rPr lang="en-US" b="1">
                <a:solidFill>
                  <a:schemeClr val="accent2">
                    <a:lumMod val="50000"/>
                  </a:schemeClr>
                </a:solidFill>
              </a:rPr>
              <a:t>prevent future issues.</a:t>
            </a:r>
          </a:p>
          <a:p>
            <a:pPr marL="514350" indent="-514350">
              <a:buFont typeface="+mj-lt"/>
              <a:buAutoNum type="arabicPeriod"/>
            </a:pPr>
            <a:endParaRPr lang="en-US" b="1">
              <a:solidFill>
                <a:schemeClr val="accent2">
                  <a:lumMod val="50000"/>
                </a:schemeClr>
              </a:solidFill>
            </a:endParaRPr>
          </a:p>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1800" b="0" i="1" u="none" strike="noStrike" kern="1200" cap="none" spc="0" normalizeH="0" baseline="0" noProof="0">
                <a:ln>
                  <a:noFill/>
                </a:ln>
                <a:solidFill>
                  <a:srgbClr val="54524D"/>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solidFill>
                  <a:srgbClr val="54524D"/>
                </a:solidFill>
                <a:effectLst/>
                <a:uLnTx/>
                <a:uFillTx/>
                <a:latin typeface="PT Sans" panose="020B0503020203020204" pitchFamily="34" charset="0"/>
                <a:ea typeface="+mn-ea"/>
                <a:cs typeface="Segoe UI" panose="020B0502040204020203" pitchFamily="34" charset="0"/>
              </a:rPr>
              <a:t>  Handbook, page 5</a:t>
            </a:r>
            <a:endPar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pPr marL="0" indent="0">
              <a:buNone/>
            </a:pPr>
            <a:endParaRPr lang="en-US" b="1">
              <a:solidFill>
                <a:schemeClr val="accent2">
                  <a:lumMod val="50000"/>
                </a:schemeClr>
              </a:solidFill>
            </a:endParaRPr>
          </a:p>
        </p:txBody>
      </p:sp>
      <p:sp>
        <p:nvSpPr>
          <p:cNvPr id="4" name="Slide Number Placeholder 3">
            <a:extLst>
              <a:ext uri="{FF2B5EF4-FFF2-40B4-BE49-F238E27FC236}">
                <a16:creationId xmlns:a16="http://schemas.microsoft.com/office/drawing/2014/main" id="{549ACDC6-737B-440C-9813-F4BFD06158F3}"/>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a:p>
        </p:txBody>
      </p:sp>
    </p:spTree>
    <p:extLst>
      <p:ext uri="{BB962C8B-B14F-4D97-AF65-F5344CB8AC3E}">
        <p14:creationId xmlns:p14="http://schemas.microsoft.com/office/powerpoint/2010/main" val="3103403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E591-10D0-4673-8953-1A70C2BB46C5}"/>
              </a:ext>
            </a:extLst>
          </p:cNvPr>
          <p:cNvSpPr>
            <a:spLocks noGrp="1"/>
          </p:cNvSpPr>
          <p:nvPr>
            <p:ph type="title"/>
          </p:nvPr>
        </p:nvSpPr>
        <p:spPr/>
        <p:txBody>
          <a:bodyPr/>
          <a:lstStyle/>
          <a:p>
            <a:r>
              <a:rPr lang="en-US"/>
              <a:t>Research-based Planning Framework</a:t>
            </a:r>
          </a:p>
        </p:txBody>
      </p:sp>
      <p:sp>
        <p:nvSpPr>
          <p:cNvPr id="3" name="Content Placeholder 2">
            <a:extLst>
              <a:ext uri="{FF2B5EF4-FFF2-40B4-BE49-F238E27FC236}">
                <a16:creationId xmlns:a16="http://schemas.microsoft.com/office/drawing/2014/main" id="{743F2466-42AF-4993-8968-955C60E30A96}"/>
              </a:ext>
            </a:extLst>
          </p:cNvPr>
          <p:cNvSpPr>
            <a:spLocks noGrp="1"/>
          </p:cNvSpPr>
          <p:nvPr>
            <p:ph idx="13"/>
          </p:nvPr>
        </p:nvSpPr>
        <p:spPr>
          <a:xfrm>
            <a:off x="129747" y="1227874"/>
            <a:ext cx="5663472" cy="5128476"/>
          </a:xfrm>
        </p:spPr>
        <p:txBody>
          <a:bodyPr/>
          <a:lstStyle/>
          <a:p>
            <a:pPr>
              <a:lnSpc>
                <a:spcPct val="150000"/>
              </a:lnSpc>
            </a:pPr>
            <a:r>
              <a:rPr lang="en-US" dirty="0"/>
              <a:t>Identification and use of a research-based planning framework that includes process benchmarks is required. </a:t>
            </a:r>
          </a:p>
          <a:p>
            <a:pPr>
              <a:lnSpc>
                <a:spcPct val="150000"/>
              </a:lnSpc>
            </a:pPr>
            <a:r>
              <a:rPr lang="en-US" dirty="0"/>
              <a:t>For example:</a:t>
            </a:r>
          </a:p>
          <a:p>
            <a:pPr lvl="1">
              <a:lnSpc>
                <a:spcPct val="150000"/>
              </a:lnSpc>
            </a:pPr>
            <a:r>
              <a:rPr lang="en-US" sz="2000" b="1" dirty="0">
                <a:hlinkClick r:id="rId3"/>
              </a:rPr>
              <a:t>Planning for Success in Massachusetts</a:t>
            </a:r>
            <a:endParaRPr lang="en-US" sz="2000" b="1" dirty="0">
              <a:hlinkClick r:id="rId3">
                <a:extLst>
                  <a:ext uri="{A12FA001-AC4F-418D-AE19-62706E023703}">
                    <ahyp:hlinkClr xmlns:ahyp="http://schemas.microsoft.com/office/drawing/2018/hyperlinkcolor" val="tx"/>
                  </a:ext>
                </a:extLst>
              </a:hlinkClick>
            </a:endParaRPr>
          </a:p>
          <a:p>
            <a:pPr lvl="1">
              <a:lnSpc>
                <a:spcPct val="150000"/>
              </a:lnSpc>
            </a:pPr>
            <a:r>
              <a:rPr lang="en-US" sz="2000" b="1" dirty="0">
                <a:hlinkClick r:id="rId4"/>
              </a:rPr>
              <a:t>Success Gaps Toolkit: Addressing  Equity, Inclusion, and Opportunity </a:t>
            </a:r>
            <a:endParaRPr lang="en-US" sz="2000" b="1" dirty="0"/>
          </a:p>
          <a:p>
            <a:pPr marL="0" indent="0">
              <a:buNone/>
            </a:pPr>
            <a:endParaRPr lang="en-US" dirty="0"/>
          </a:p>
        </p:txBody>
      </p:sp>
      <p:pic>
        <p:nvPicPr>
          <p:cNvPr id="8" name="Picture 7">
            <a:extLst>
              <a:ext uri="{FF2B5EF4-FFF2-40B4-BE49-F238E27FC236}">
                <a16:creationId xmlns:a16="http://schemas.microsoft.com/office/drawing/2014/main" id="{81CAE071-3FB5-41A4-B9A3-F820D36B53A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32464" y="1253683"/>
            <a:ext cx="6269036" cy="3124007"/>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2AFE6D99-7883-4B89-BFEE-368BAC27172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704557">
            <a:off x="5720601" y="3759438"/>
            <a:ext cx="6353518" cy="3215165"/>
          </a:xfrm>
          <a:prstGeom prst="rect">
            <a:avLst/>
          </a:prstGeom>
          <a:ln>
            <a:solidFill>
              <a:schemeClr val="accent1"/>
            </a:solidFill>
          </a:ln>
        </p:spPr>
      </p:pic>
      <p:sp>
        <p:nvSpPr>
          <p:cNvPr id="4" name="Slide Number Placeholder 3">
            <a:extLst>
              <a:ext uri="{FF2B5EF4-FFF2-40B4-BE49-F238E27FC236}">
                <a16:creationId xmlns:a16="http://schemas.microsoft.com/office/drawing/2014/main" id="{7C18D18C-B8A3-4897-A549-2931C2B755B2}"/>
              </a:ext>
            </a:extLst>
          </p:cNvPr>
          <p:cNvSpPr>
            <a:spLocks noGrp="1"/>
          </p:cNvSpPr>
          <p:nvPr>
            <p:ph type="sldNum" sz="quarter" idx="12"/>
          </p:nvPr>
        </p:nvSpPr>
        <p:spPr/>
        <p:txBody>
          <a:bodyPr/>
          <a:lstStyle/>
          <a:p>
            <a:fld id="{FF27229C-EC7B-4063-A33B-28A5E87E32ED}" type="slidenum">
              <a:rPr lang="zh-CN" altLang="en-US" smtClean="0"/>
              <a:pPr/>
              <a:t>42</a:t>
            </a:fld>
            <a:endParaRPr lang="zh-CN" altLang="en-US"/>
          </a:p>
        </p:txBody>
      </p:sp>
    </p:spTree>
    <p:extLst>
      <p:ext uri="{BB962C8B-B14F-4D97-AF65-F5344CB8AC3E}">
        <p14:creationId xmlns:p14="http://schemas.microsoft.com/office/powerpoint/2010/main" val="2191399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2465-253C-2977-2A14-EF7A0F89ACC4}"/>
              </a:ext>
            </a:extLst>
          </p:cNvPr>
          <p:cNvSpPr>
            <a:spLocks noGrp="1"/>
          </p:cNvSpPr>
          <p:nvPr>
            <p:ph type="title"/>
          </p:nvPr>
        </p:nvSpPr>
        <p:spPr/>
        <p:txBody>
          <a:bodyPr/>
          <a:lstStyle/>
          <a:p>
            <a:r>
              <a:rPr lang="en-US">
                <a:latin typeface="Segoe UI Semibold"/>
                <a:cs typeface="Segoe UI Semibold"/>
              </a:rPr>
              <a:t>Essential Elements of Improvement Planning</a:t>
            </a:r>
            <a:endParaRPr lang="en-US"/>
          </a:p>
        </p:txBody>
      </p:sp>
      <p:sp>
        <p:nvSpPr>
          <p:cNvPr id="4" name="Slide Number Placeholder 3">
            <a:extLst>
              <a:ext uri="{FF2B5EF4-FFF2-40B4-BE49-F238E27FC236}">
                <a16:creationId xmlns:a16="http://schemas.microsoft.com/office/drawing/2014/main" id="{E437C39F-DF3C-4053-74BA-D65ADBB445F3}"/>
              </a:ext>
            </a:extLst>
          </p:cNvPr>
          <p:cNvSpPr>
            <a:spLocks noGrp="1"/>
          </p:cNvSpPr>
          <p:nvPr>
            <p:ph type="sldNum" sz="quarter" idx="12"/>
          </p:nvPr>
        </p:nvSpPr>
        <p:spPr/>
        <p:txBody>
          <a:bodyPr/>
          <a:lstStyle/>
          <a:p>
            <a:fld id="{FF27229C-EC7B-4063-A33B-28A5E87E32ED}" type="slidenum">
              <a:rPr lang="zh-CN" altLang="en-US" smtClean="0"/>
              <a:pPr/>
              <a:t>43</a:t>
            </a:fld>
            <a:endParaRPr lang="zh-CN" altLang="en-US"/>
          </a:p>
        </p:txBody>
      </p:sp>
      <p:graphicFrame>
        <p:nvGraphicFramePr>
          <p:cNvPr id="5" name="Diagram 4" descr="1. Data-based Decision Making&#10;2. Cultural Responsiveness&#10;3. Core Instructional Program&#10;4. Ongoing assessment - Universal Screening and Progress Monitoring&#10;5. Evidenced-Based Instructional and Positive Behavioral Interventions and Supports&#10;6. District/School Leadership that Facilitates Improvement&#10;7. Parent/Family Engagement throughout the Educational Process and System&#10;">
            <a:extLst>
              <a:ext uri="{FF2B5EF4-FFF2-40B4-BE49-F238E27FC236}">
                <a16:creationId xmlns:a16="http://schemas.microsoft.com/office/drawing/2014/main" id="{A074DF60-7777-4C2B-8F35-B97D110AA85D}"/>
              </a:ext>
            </a:extLst>
          </p:cNvPr>
          <p:cNvGraphicFramePr/>
          <p:nvPr>
            <p:extLst>
              <p:ext uri="{D42A27DB-BD31-4B8C-83A1-F6EECF244321}">
                <p14:modId xmlns:p14="http://schemas.microsoft.com/office/powerpoint/2010/main" val="1952564373"/>
              </p:ext>
            </p:extLst>
          </p:nvPr>
        </p:nvGraphicFramePr>
        <p:xfrm>
          <a:off x="253285" y="301684"/>
          <a:ext cx="11685430" cy="672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2402610-F485-4CF3-AA2E-3C05A03F9AB5}"/>
              </a:ext>
            </a:extLst>
          </p:cNvPr>
          <p:cNvSpPr txBox="1"/>
          <p:nvPr/>
        </p:nvSpPr>
        <p:spPr>
          <a:xfrm>
            <a:off x="253285" y="6229350"/>
            <a:ext cx="98736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1800" b="0" i="1"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  Handbook, page 9-13</a:t>
            </a:r>
            <a:endPar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endParaRPr lang="en-US"/>
          </a:p>
        </p:txBody>
      </p:sp>
    </p:spTree>
    <p:extLst>
      <p:ext uri="{BB962C8B-B14F-4D97-AF65-F5344CB8AC3E}">
        <p14:creationId xmlns:p14="http://schemas.microsoft.com/office/powerpoint/2010/main" val="1889341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3FF4-C170-4545-AA4F-108F5516287A}"/>
              </a:ext>
            </a:extLst>
          </p:cNvPr>
          <p:cNvSpPr>
            <a:spLocks noGrp="1"/>
          </p:cNvSpPr>
          <p:nvPr>
            <p:ph type="title"/>
          </p:nvPr>
        </p:nvSpPr>
        <p:spPr/>
        <p:txBody>
          <a:bodyPr/>
          <a:lstStyle/>
          <a:p>
            <a:r>
              <a:rPr lang="en-US"/>
              <a:t>Poll</a:t>
            </a:r>
          </a:p>
        </p:txBody>
      </p:sp>
      <p:sp>
        <p:nvSpPr>
          <p:cNvPr id="3" name="Content Placeholder 2">
            <a:extLst>
              <a:ext uri="{FF2B5EF4-FFF2-40B4-BE49-F238E27FC236}">
                <a16:creationId xmlns:a16="http://schemas.microsoft.com/office/drawing/2014/main" id="{FA084D1B-C3A6-4504-831A-909BE04FD4C0}"/>
              </a:ext>
            </a:extLst>
          </p:cNvPr>
          <p:cNvSpPr>
            <a:spLocks noGrp="1"/>
          </p:cNvSpPr>
          <p:nvPr>
            <p:ph idx="1"/>
          </p:nvPr>
        </p:nvSpPr>
        <p:spPr/>
        <p:txBody>
          <a:bodyPr vert="horz" lIns="91440" tIns="45720" rIns="91440" bIns="45720" rtlCol="0" anchor="t">
            <a:noAutofit/>
          </a:bodyPr>
          <a:lstStyle/>
          <a:p>
            <a:pPr marL="0" indent="-50800">
              <a:buNone/>
            </a:pPr>
            <a:r>
              <a:rPr lang="en-US">
                <a:latin typeface="Segoe UI"/>
                <a:cs typeface="Segoe UI"/>
              </a:rPr>
              <a:t>Do you already use a planning framework? If so, which one?</a:t>
            </a:r>
          </a:p>
          <a:p>
            <a:pPr marL="679450" lvl="1" indent="-171450"/>
            <a:r>
              <a:rPr lang="en-US"/>
              <a:t>Planning for Success</a:t>
            </a:r>
          </a:p>
          <a:p>
            <a:pPr marL="679450" lvl="1" indent="-171450"/>
            <a:r>
              <a:rPr lang="en-US">
                <a:latin typeface="Segoe UI"/>
                <a:cs typeface="Segoe UI"/>
              </a:rPr>
              <a:t>Success Gap Toolkit</a:t>
            </a:r>
          </a:p>
          <a:p>
            <a:pPr marL="679450" lvl="1" indent="-171450"/>
            <a:r>
              <a:rPr lang="en-US">
                <a:latin typeface="Segoe UI"/>
                <a:cs typeface="Segoe UI"/>
              </a:rPr>
              <a:t>Active Implementation </a:t>
            </a:r>
          </a:p>
          <a:p>
            <a:pPr marL="679450" lvl="1" indent="-171450"/>
            <a:r>
              <a:rPr lang="en-US">
                <a:latin typeface="Segoe UI"/>
                <a:cs typeface="Segoe UI"/>
              </a:rPr>
              <a:t>Data Wise</a:t>
            </a:r>
          </a:p>
          <a:p>
            <a:pPr marL="679450" lvl="1" indent="-171450"/>
            <a:r>
              <a:rPr lang="en-US">
                <a:latin typeface="Segoe UI"/>
                <a:cs typeface="Segoe UI"/>
              </a:rPr>
              <a:t>Using Formative Assessment for Results (FAR)</a:t>
            </a:r>
          </a:p>
          <a:p>
            <a:pPr marL="679450" lvl="1" indent="-171450"/>
            <a:r>
              <a:rPr lang="en-US">
                <a:latin typeface="Segoe UI"/>
                <a:cs typeface="Segoe UI"/>
              </a:rPr>
              <a:t>Other</a:t>
            </a:r>
          </a:p>
          <a:p>
            <a:pPr marL="679450" lvl="1" indent="-171450"/>
            <a:r>
              <a:rPr lang="en-US">
                <a:latin typeface="Segoe UI"/>
                <a:cs typeface="Segoe UI"/>
              </a:rPr>
              <a:t>None </a:t>
            </a:r>
          </a:p>
          <a:p>
            <a:pPr marR="0" lvl="0" algn="l" defTabSz="914400" rtl="0" eaLnBrk="1" fontAlgn="auto" latinLnBrk="0" hangingPunct="1">
              <a:lnSpc>
                <a:spcPct val="100000"/>
              </a:lnSpc>
              <a:spcAft>
                <a:spcPts val="0"/>
              </a:spcAft>
              <a:buSzTx/>
              <a:tabLst/>
              <a:defRPr/>
            </a:pPr>
            <a:endParaRPr lang="en-US"/>
          </a:p>
          <a:p>
            <a:pPr marL="0" indent="0">
              <a:spcBef>
                <a:spcPts val="0"/>
              </a:spcBef>
              <a:buClrTx/>
              <a:buNone/>
            </a:pPr>
            <a:endParaRPr lang="en-US"/>
          </a:p>
          <a:p>
            <a:endParaRPr lang="en-US"/>
          </a:p>
        </p:txBody>
      </p:sp>
      <p:sp>
        <p:nvSpPr>
          <p:cNvPr id="4" name="Slide Number Placeholder 3">
            <a:extLst>
              <a:ext uri="{FF2B5EF4-FFF2-40B4-BE49-F238E27FC236}">
                <a16:creationId xmlns:a16="http://schemas.microsoft.com/office/drawing/2014/main" id="{873390E1-EB7F-4FFF-B42F-FE78CCB36C42}"/>
              </a:ext>
            </a:extLst>
          </p:cNvPr>
          <p:cNvSpPr>
            <a:spLocks noGrp="1"/>
          </p:cNvSpPr>
          <p:nvPr>
            <p:ph type="sldNum" sz="quarter" idx="12"/>
          </p:nvPr>
        </p:nvSpPr>
        <p:spPr/>
        <p:txBody>
          <a:bodyPr/>
          <a:lstStyle/>
          <a:p>
            <a:fld id="{FF27229C-EC7B-4063-A33B-28A5E87E32ED}" type="slidenum">
              <a:rPr lang="zh-CN" altLang="en-US" smtClean="0"/>
              <a:pPr/>
              <a:t>44</a:t>
            </a:fld>
            <a:endParaRPr lang="zh-CN" altLang="en-US"/>
          </a:p>
        </p:txBody>
      </p:sp>
    </p:spTree>
    <p:extLst>
      <p:ext uri="{BB962C8B-B14F-4D97-AF65-F5344CB8AC3E}">
        <p14:creationId xmlns:p14="http://schemas.microsoft.com/office/powerpoint/2010/main" val="521956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ABDF-0754-4991-82F2-A73E281797C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solidFill>
                  <a:schemeClr val="tx1"/>
                </a:solidFill>
                <a:latin typeface="+mj-lt"/>
                <a:cs typeface="+mj-cs"/>
              </a:rPr>
              <a:t>Take 10 seconds… </a:t>
            </a:r>
          </a:p>
        </p:txBody>
      </p:sp>
      <p:sp>
        <p:nvSpPr>
          <p:cNvPr id="3" name="Content Placeholder 2">
            <a:extLst>
              <a:ext uri="{FF2B5EF4-FFF2-40B4-BE49-F238E27FC236}">
                <a16:creationId xmlns:a16="http://schemas.microsoft.com/office/drawing/2014/main" id="{D77CBBB7-B12B-4727-B798-4E68BBE8BCF7}"/>
              </a:ext>
            </a:extLst>
          </p:cNvPr>
          <p:cNvSpPr>
            <a:spLocks noGrp="1"/>
          </p:cNvSpPr>
          <p:nvPr>
            <p:ph idx="1"/>
          </p:nvPr>
        </p:nvSpPr>
        <p:spPr>
          <a:xfrm>
            <a:off x="7464612" y="4750893"/>
            <a:ext cx="4087305" cy="1147863"/>
          </a:xfrm>
        </p:spPr>
        <p:txBody>
          <a:bodyPr vert="horz" lIns="91440" tIns="45720" rIns="91440" bIns="45720" rtlCol="0" anchor="t">
            <a:normAutofit/>
          </a:bodyPr>
          <a:lstStyle/>
          <a:p>
            <a:pPr marL="0" indent="0">
              <a:lnSpc>
                <a:spcPct val="90000"/>
              </a:lnSpc>
              <a:buNone/>
            </a:pPr>
            <a:r>
              <a:rPr lang="en-US" sz="2000">
                <a:solidFill>
                  <a:schemeClr val="tx1"/>
                </a:solidFill>
                <a:latin typeface="+mn-lt"/>
                <a:cs typeface="+mn-cs"/>
              </a:rPr>
              <a:t>Jot down the names of two people who can help you select a planning framework.</a:t>
            </a:r>
          </a:p>
        </p:txBody>
      </p:sp>
      <p:sp>
        <p:nvSpPr>
          <p:cNvPr id="74" name="Freeform: Shape 7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8B182A15-1A99-4E1E-BF4F-A83F9B00360F}"/>
              </a:ext>
              <a:ext uri="{C183D7F6-B498-43B3-948B-1728B52AA6E4}">
                <adec:decorative xmlns:adec="http://schemas.microsoft.com/office/drawing/2017/decorative" val="1"/>
              </a:ext>
            </a:extLst>
          </p:cNvPr>
          <p:cNvPicPr>
            <a:picLocks noChangeAspect="1"/>
          </p:cNvPicPr>
          <p:nvPr/>
        </p:nvPicPr>
        <p:blipFill rotWithShape="1">
          <a:blip r:embed="rId3"/>
          <a:srcRect t="1689"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5B73CC48-E59F-4470-ABFE-09C12B139900}"/>
              </a:ext>
            </a:extLst>
          </p:cNvPr>
          <p:cNvSpPr>
            <a:spLocks noGrp="1"/>
          </p:cNvSpPr>
          <p:nvPr>
            <p:ph type="sldNum" sz="quarter" idx="12"/>
          </p:nvPr>
        </p:nvSpPr>
        <p:spPr>
          <a:xfrm>
            <a:off x="10931041" y="6309360"/>
            <a:ext cx="548640" cy="548640"/>
          </a:xfrm>
          <a:prstGeom prst="ellipse">
            <a:avLst/>
          </a:prstGeom>
          <a:noFill/>
        </p:spPr>
        <p:txBody>
          <a:bodyPr vert="horz" lIns="91440" tIns="45720" rIns="91440" bIns="45720" rtlCol="0" anchor="ctr">
            <a:normAutofit/>
          </a:bodyPr>
          <a:lstStyle/>
          <a:p>
            <a:pPr algn="ctr">
              <a:spcAft>
                <a:spcPts val="600"/>
              </a:spcAft>
              <a:defRPr/>
            </a:pPr>
            <a:fld id="{FF27229C-EC7B-4063-A33B-28A5E87E32ED}" type="slidenum">
              <a:rPr lang="en-US" altLang="zh-CN" sz="1500" smtClean="0">
                <a:solidFill>
                  <a:srgbClr val="FFFFFF"/>
                </a:solidFill>
                <a:latin typeface="Calibri" panose="020F0502020204030204"/>
              </a:rPr>
              <a:pPr algn="ctr">
                <a:spcAft>
                  <a:spcPts val="600"/>
                </a:spcAft>
                <a:defRPr/>
              </a:pPr>
              <a:t>45</a:t>
            </a:fld>
            <a:endParaRPr lang="en-US" altLang="zh-CN" sz="1500">
              <a:solidFill>
                <a:srgbClr val="FFFFFF"/>
              </a:solidFill>
              <a:latin typeface="Calibri" panose="020F0502020204030204"/>
            </a:endParaRPr>
          </a:p>
        </p:txBody>
      </p:sp>
    </p:spTree>
    <p:extLst>
      <p:ext uri="{BB962C8B-B14F-4D97-AF65-F5344CB8AC3E}">
        <p14:creationId xmlns:p14="http://schemas.microsoft.com/office/powerpoint/2010/main" val="672611805"/>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6A70-77B9-D1B0-E637-F37F20361F10}"/>
              </a:ext>
            </a:extLst>
          </p:cNvPr>
          <p:cNvSpPr>
            <a:spLocks noGrp="1"/>
          </p:cNvSpPr>
          <p:nvPr>
            <p:ph type="title"/>
          </p:nvPr>
        </p:nvSpPr>
        <p:spPr/>
        <p:txBody>
          <a:bodyPr/>
          <a:lstStyle/>
          <a:p>
            <a:r>
              <a:rPr lang="en-US">
                <a:latin typeface="Segoe UI"/>
                <a:cs typeface="Segoe UI"/>
              </a:rPr>
              <a:t>Next Steps</a:t>
            </a:r>
          </a:p>
        </p:txBody>
      </p:sp>
      <p:graphicFrame>
        <p:nvGraphicFramePr>
          <p:cNvPr id="5" name="Diagram 4" descr="1. Identify the Gap(s)&#10;2. Assemble an Equity Data Team - with a Focus on SwD Outcomes&#10;3. Prepare, Share, and Analyze multiple sources of data&#10;4. Identify and validate root causes of the success gap &#10;5. Prioritize actionable root causes&#10;">
            <a:extLst>
              <a:ext uri="{FF2B5EF4-FFF2-40B4-BE49-F238E27FC236}">
                <a16:creationId xmlns:a16="http://schemas.microsoft.com/office/drawing/2014/main" id="{A6321E48-F7AD-466B-A1C4-7665D624EF71}"/>
              </a:ext>
            </a:extLst>
          </p:cNvPr>
          <p:cNvGraphicFramePr/>
          <p:nvPr>
            <p:extLst>
              <p:ext uri="{D42A27DB-BD31-4B8C-83A1-F6EECF244321}">
                <p14:modId xmlns:p14="http://schemas.microsoft.com/office/powerpoint/2010/main" val="1541356931"/>
              </p:ext>
            </p:extLst>
          </p:nvPr>
        </p:nvGraphicFramePr>
        <p:xfrm>
          <a:off x="253285" y="476539"/>
          <a:ext cx="11614728" cy="471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556CD6EB-C9D1-FDBD-AEAE-DEF2610F9D77}"/>
              </a:ext>
            </a:extLst>
          </p:cNvPr>
          <p:cNvSpPr>
            <a:spLocks noGrp="1"/>
          </p:cNvSpPr>
          <p:nvPr>
            <p:ph idx="1"/>
          </p:nvPr>
        </p:nvSpPr>
        <p:spPr>
          <a:xfrm>
            <a:off x="285641" y="4281055"/>
            <a:ext cx="11370972" cy="1974272"/>
          </a:xfrm>
        </p:spPr>
        <p:txBody>
          <a:bodyPr vert="horz" lIns="91440" tIns="45720" rIns="91440" bIns="45720" rtlCol="0" anchor="t">
            <a:noAutofit/>
          </a:bodyPr>
          <a:lstStyle/>
          <a:p>
            <a:r>
              <a:rPr lang="en-US" sz="2800">
                <a:latin typeface="Segoe UI"/>
                <a:cs typeface="Segoe UI"/>
              </a:rPr>
              <a:t>Then, you can:</a:t>
            </a:r>
          </a:p>
          <a:p>
            <a:pPr lvl="1">
              <a:spcBef>
                <a:spcPts val="600"/>
              </a:spcBef>
            </a:pPr>
            <a:r>
              <a:rPr lang="en-US" sz="2000">
                <a:latin typeface="Segoe UI"/>
                <a:cs typeface="Segoe UI"/>
              </a:rPr>
              <a:t>Develop Action Plan</a:t>
            </a:r>
          </a:p>
          <a:p>
            <a:pPr lvl="1">
              <a:spcBef>
                <a:spcPts val="600"/>
              </a:spcBef>
            </a:pPr>
            <a:r>
              <a:rPr lang="en-US" sz="2000">
                <a:latin typeface="Segoe UI"/>
                <a:cs typeface="Segoe UI"/>
              </a:rPr>
              <a:t>Implement Plan</a:t>
            </a:r>
          </a:p>
          <a:p>
            <a:pPr lvl="1">
              <a:spcBef>
                <a:spcPts val="600"/>
              </a:spcBef>
              <a:defRPr/>
            </a:pPr>
            <a:r>
              <a:rPr lang="en-US" sz="2000">
                <a:latin typeface="Segoe UI"/>
                <a:cs typeface="Segoe UI"/>
              </a:rPr>
              <a:t>Monitor Progress</a:t>
            </a:r>
          </a:p>
          <a:p>
            <a:pPr marL="0" indent="0">
              <a:spcBef>
                <a:spcPts val="600"/>
              </a:spcBef>
              <a:buNone/>
              <a:defRPr/>
            </a:pPr>
            <a:br>
              <a:rPr lang="en-US" sz="2400">
                <a:latin typeface="Segoe UI"/>
                <a:cs typeface="Segoe UI"/>
              </a:rPr>
            </a:br>
            <a:r>
              <a:rPr kumimoji="0" lang="en-US" sz="16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600" b="0" i="0"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  Handbook, page 15</a:t>
            </a: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endParaRPr lang="en-US" sz="2800"/>
          </a:p>
        </p:txBody>
      </p:sp>
      <p:sp>
        <p:nvSpPr>
          <p:cNvPr id="4" name="Slide Number Placeholder 3">
            <a:extLst>
              <a:ext uri="{FF2B5EF4-FFF2-40B4-BE49-F238E27FC236}">
                <a16:creationId xmlns:a16="http://schemas.microsoft.com/office/drawing/2014/main" id="{66721EBD-1DAE-7188-05DF-115B80626210}"/>
              </a:ext>
            </a:extLst>
          </p:cNvPr>
          <p:cNvSpPr>
            <a:spLocks noGrp="1"/>
          </p:cNvSpPr>
          <p:nvPr>
            <p:ph type="sldNum" sz="quarter" idx="12"/>
          </p:nvPr>
        </p:nvSpPr>
        <p:spPr/>
        <p:txBody>
          <a:bodyPr/>
          <a:lstStyle/>
          <a:p>
            <a:fld id="{FF27229C-EC7B-4063-A33B-28A5E87E32ED}" type="slidenum">
              <a:rPr lang="zh-CN" altLang="en-US" smtClean="0"/>
              <a:pPr/>
              <a:t>46</a:t>
            </a:fld>
            <a:endParaRPr lang="zh-CN" altLang="en-US"/>
          </a:p>
        </p:txBody>
      </p:sp>
    </p:spTree>
    <p:extLst>
      <p:ext uri="{BB962C8B-B14F-4D97-AF65-F5344CB8AC3E}">
        <p14:creationId xmlns:p14="http://schemas.microsoft.com/office/powerpoint/2010/main" val="4127042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FDB9-C400-4C45-81BE-DF9896BF452F}"/>
              </a:ext>
              <a:ext uri="{C183D7F6-B498-43B3-948B-1728B52AA6E4}">
                <adec:decorative xmlns:adec="http://schemas.microsoft.com/office/drawing/2017/decorative" val="0"/>
              </a:ext>
            </a:extLst>
          </p:cNvPr>
          <p:cNvSpPr>
            <a:spLocks noGrp="1"/>
          </p:cNvSpPr>
          <p:nvPr>
            <p:ph type="title"/>
          </p:nvPr>
        </p:nvSpPr>
        <p:spPr/>
        <p:txBody>
          <a:bodyPr/>
          <a:lstStyle/>
          <a:p>
            <a:r>
              <a:rPr lang="en-US"/>
              <a:t>Essential First Step: Identify the Gap(s)</a:t>
            </a:r>
          </a:p>
        </p:txBody>
      </p:sp>
      <p:sp>
        <p:nvSpPr>
          <p:cNvPr id="3" name="Content Placeholder 2">
            <a:extLst>
              <a:ext uri="{FF2B5EF4-FFF2-40B4-BE49-F238E27FC236}">
                <a16:creationId xmlns:a16="http://schemas.microsoft.com/office/drawing/2014/main" id="{970716EB-61D4-4E61-8042-D23E493510D4}"/>
              </a:ext>
            </a:extLst>
          </p:cNvPr>
          <p:cNvSpPr>
            <a:spLocks noGrp="1"/>
          </p:cNvSpPr>
          <p:nvPr>
            <p:ph idx="1"/>
          </p:nvPr>
        </p:nvSpPr>
        <p:spPr>
          <a:xfrm>
            <a:off x="567743" y="1539795"/>
            <a:ext cx="11370972" cy="5049746"/>
          </a:xfrm>
        </p:spPr>
        <p:txBody>
          <a:bodyPr/>
          <a:lstStyle/>
          <a:p>
            <a:pPr marL="0" indent="0">
              <a:buNone/>
            </a:pPr>
            <a:r>
              <a:rPr lang="en-US" sz="2800"/>
              <a:t>Create a clear statement that summarizes the important information about the gap for which the equity team will be working to identify underlying root causes. </a:t>
            </a:r>
          </a:p>
          <a:p>
            <a:pPr marL="0" indent="0">
              <a:buNone/>
            </a:pPr>
            <a:endParaRPr lang="en-US"/>
          </a:p>
        </p:txBody>
      </p:sp>
      <p:graphicFrame>
        <p:nvGraphicFramePr>
          <p:cNvPr id="9" name="Table 9">
            <a:extLst>
              <a:ext uri="{FF2B5EF4-FFF2-40B4-BE49-F238E27FC236}">
                <a16:creationId xmlns:a16="http://schemas.microsoft.com/office/drawing/2014/main" id="{3B448AF0-D0AE-48FA-8262-1E87325ED578}"/>
              </a:ext>
            </a:extLst>
          </p:cNvPr>
          <p:cNvGraphicFramePr>
            <a:graphicFrameLocks noGrp="1"/>
          </p:cNvGraphicFramePr>
          <p:nvPr>
            <p:extLst>
              <p:ext uri="{D42A27DB-BD31-4B8C-83A1-F6EECF244321}">
                <p14:modId xmlns:p14="http://schemas.microsoft.com/office/powerpoint/2010/main" val="564365068"/>
              </p:ext>
            </p:extLst>
          </p:nvPr>
        </p:nvGraphicFramePr>
        <p:xfrm>
          <a:off x="567742" y="3722280"/>
          <a:ext cx="11370972" cy="2682240"/>
        </p:xfrm>
        <a:graphic>
          <a:graphicData uri="http://schemas.openxmlformats.org/drawingml/2006/table">
            <a:tbl>
              <a:tblPr firstRow="1" bandRow="1">
                <a:tableStyleId>{5C22544A-7EE6-4342-B048-85BDC9FD1C3A}</a:tableStyleId>
              </a:tblPr>
              <a:tblGrid>
                <a:gridCol w="5032956">
                  <a:extLst>
                    <a:ext uri="{9D8B030D-6E8A-4147-A177-3AD203B41FA5}">
                      <a16:colId xmlns:a16="http://schemas.microsoft.com/office/drawing/2014/main" val="463735302"/>
                    </a:ext>
                  </a:extLst>
                </a:gridCol>
                <a:gridCol w="1314450">
                  <a:extLst>
                    <a:ext uri="{9D8B030D-6E8A-4147-A177-3AD203B41FA5}">
                      <a16:colId xmlns:a16="http://schemas.microsoft.com/office/drawing/2014/main" val="3152683778"/>
                    </a:ext>
                  </a:extLst>
                </a:gridCol>
                <a:gridCol w="5023566">
                  <a:extLst>
                    <a:ext uri="{9D8B030D-6E8A-4147-A177-3AD203B41FA5}">
                      <a16:colId xmlns:a16="http://schemas.microsoft.com/office/drawing/2014/main" val="849839329"/>
                    </a:ext>
                  </a:extLst>
                </a:gridCol>
              </a:tblGrid>
              <a:tr h="3559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solidFill>
                        </a:rPr>
                        <a:t>Impact Profile</a:t>
                      </a:r>
                    </a:p>
                  </a:txBody>
                  <a:tcPr>
                    <a:lnR w="12700" cap="flat" cmpd="sng" algn="ctr">
                      <a:noFill/>
                      <a:prstDash val="solid"/>
                      <a:round/>
                      <a:headEnd type="none" w="med" len="med"/>
                      <a:tailEnd type="none" w="med" len="med"/>
                    </a:lnR>
                    <a:solidFill>
                      <a:schemeClr val="accent2">
                        <a:lumMod val="75000"/>
                      </a:schemeClr>
                    </a:solidFill>
                  </a:tcPr>
                </a:tc>
                <a:tc>
                  <a:txBody>
                    <a:bodyPr/>
                    <a:lstStyle/>
                    <a:p>
                      <a:endParaRPr lang="en-US" sz="20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Segoe UI"/>
                        </a:rPr>
                        <a:t>Success Gaps Statement</a:t>
                      </a:r>
                      <a:endParaRPr lang="en-US" sz="2000">
                        <a:solidFill>
                          <a:schemeClr val="bg1"/>
                        </a:solidFill>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411774222"/>
                  </a:ext>
                </a:extLst>
              </a:tr>
              <a:tr h="1737360">
                <a:tc>
                  <a:txBody>
                    <a:bodyPr/>
                    <a:lstStyle/>
                    <a:p>
                      <a:pPr marL="971550" lvl="1" indent="-514350">
                        <a:buFont typeface="+mj-lt"/>
                        <a:buAutoNum type="arabicPeriod"/>
                      </a:pPr>
                      <a:r>
                        <a:rPr lang="en-US">
                          <a:solidFill>
                            <a:schemeClr val="tx1"/>
                          </a:solidFill>
                        </a:rPr>
                        <a:t>Number of students</a:t>
                      </a:r>
                    </a:p>
                    <a:p>
                      <a:pPr marL="971550" lvl="1" indent="-514350">
                        <a:buFont typeface="+mj-lt"/>
                        <a:buAutoNum type="arabicPeriod"/>
                      </a:pPr>
                      <a:r>
                        <a:rPr lang="en-US">
                          <a:solidFill>
                            <a:schemeClr val="tx1"/>
                          </a:solidFill>
                        </a:rPr>
                        <a:t>Current grades</a:t>
                      </a:r>
                    </a:p>
                    <a:p>
                      <a:pPr marL="971550" lvl="1" indent="-514350">
                        <a:buFont typeface="+mj-lt"/>
                        <a:buAutoNum type="arabicPeriod"/>
                      </a:pPr>
                      <a:r>
                        <a:rPr lang="en-US">
                          <a:solidFill>
                            <a:schemeClr val="tx1"/>
                          </a:solidFill>
                        </a:rPr>
                        <a:t>Current schools</a:t>
                      </a:r>
                    </a:p>
                    <a:p>
                      <a:pPr marL="971550" lvl="1" indent="-514350">
                        <a:buFont typeface="+mj-lt"/>
                        <a:buAutoNum type="arabicPeriod"/>
                      </a:pPr>
                      <a:r>
                        <a:rPr lang="en-US">
                          <a:solidFill>
                            <a:schemeClr val="tx1"/>
                          </a:solidFill>
                        </a:rPr>
                        <a:t>Characteristics and data trends (e.g., student achievement, chronic absenteeism, etc.)</a:t>
                      </a:r>
                    </a:p>
                    <a:p>
                      <a:pPr marL="0" lvl="0" indent="0">
                        <a:buFont typeface="+mj-lt"/>
                        <a:buNone/>
                      </a:pPr>
                      <a:endParaRPr lang="en-US">
                        <a:solidFill>
                          <a:schemeClr val="tx1"/>
                        </a:solidFill>
                      </a:endParaRPr>
                    </a:p>
                    <a:p>
                      <a:endParaRPr lang="en-US"/>
                    </a:p>
                  </a:txBody>
                  <a:tcPr>
                    <a:lnR w="12700" cap="flat" cmpd="sng" algn="ctr">
                      <a:noFill/>
                      <a:prstDash val="solid"/>
                      <a:round/>
                      <a:headEnd type="none" w="med" len="med"/>
                      <a:tailEnd type="none" w="med" len="med"/>
                    </a:ln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971550" lvl="1" indent="-514350">
                        <a:buFont typeface="+mj-lt"/>
                        <a:buAutoNum type="arabicPeriod"/>
                      </a:pPr>
                      <a:r>
                        <a:rPr lang="en-US">
                          <a:solidFill>
                            <a:schemeClr val="tx1"/>
                          </a:solidFill>
                        </a:rPr>
                        <a:t>Specific groups of students affected </a:t>
                      </a:r>
                    </a:p>
                    <a:p>
                      <a:pPr marL="971550" lvl="1" indent="-514350">
                        <a:buFont typeface="+mj-lt"/>
                        <a:buAutoNum type="arabicPeriod"/>
                      </a:pPr>
                      <a:r>
                        <a:rPr lang="en-US">
                          <a:solidFill>
                            <a:schemeClr val="tx1"/>
                          </a:solidFill>
                        </a:rPr>
                        <a:t>Specific outcome area</a:t>
                      </a:r>
                    </a:p>
                    <a:p>
                      <a:pPr marL="971550" lvl="1" indent="-514350">
                        <a:buFont typeface="+mj-lt"/>
                        <a:buAutoNum type="arabicPeriod"/>
                      </a:pPr>
                      <a:r>
                        <a:rPr lang="en-US">
                          <a:solidFill>
                            <a:schemeClr val="tx1"/>
                          </a:solidFill>
                        </a:rPr>
                        <a:t>Supporting data</a:t>
                      </a:r>
                    </a:p>
                    <a:p>
                      <a:pPr marL="0" lvl="0" indent="0">
                        <a:buFont typeface="+mj-lt"/>
                        <a:buNone/>
                      </a:pPr>
                      <a:endParaRPr lang="en-US">
                        <a:solidFill>
                          <a:schemeClr val="tx1"/>
                        </a:solidFill>
                      </a:endParaRPr>
                    </a:p>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a:hlinkClick r:id="rId3"/>
                        </a:rPr>
                        <a:t>https://ideadata.org/toolkits/#the-initial-success-gap-statement</a:t>
                      </a:r>
                      <a:r>
                        <a:rPr lang="en-US" sz="1800"/>
                        <a:t> </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5440216"/>
                  </a:ext>
                </a:extLst>
              </a:tr>
            </a:tbl>
          </a:graphicData>
        </a:graphic>
      </p:graphicFrame>
      <p:sp>
        <p:nvSpPr>
          <p:cNvPr id="10" name="Oval 9">
            <a:extLst>
              <a:ext uri="{FF2B5EF4-FFF2-40B4-BE49-F238E27FC236}">
                <a16:creationId xmlns:a16="http://schemas.microsoft.com/office/drawing/2014/main" id="{7A5D7521-081C-448D-90F6-00A067388F6D}"/>
              </a:ext>
            </a:extLst>
          </p:cNvPr>
          <p:cNvSpPr/>
          <p:nvPr/>
        </p:nvSpPr>
        <p:spPr>
          <a:xfrm>
            <a:off x="5715051" y="4213860"/>
            <a:ext cx="1076355" cy="1082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lumMod val="50000"/>
                  </a:schemeClr>
                </a:solidFill>
              </a:rPr>
              <a:t>And/Or</a:t>
            </a:r>
            <a:endParaRPr lang="en-US">
              <a:solidFill>
                <a:schemeClr val="accent1">
                  <a:lumMod val="50000"/>
                </a:schemeClr>
              </a:solidFill>
            </a:endParaRPr>
          </a:p>
        </p:txBody>
      </p:sp>
      <p:sp>
        <p:nvSpPr>
          <p:cNvPr id="4" name="Slide Number Placeholder 3">
            <a:extLst>
              <a:ext uri="{FF2B5EF4-FFF2-40B4-BE49-F238E27FC236}">
                <a16:creationId xmlns:a16="http://schemas.microsoft.com/office/drawing/2014/main" id="{EAD68DC9-838B-4B0B-95B8-63E8FDC0525F}"/>
              </a:ext>
              <a:ext uri="{C183D7F6-B498-43B3-948B-1728B52AA6E4}">
                <adec:decorative xmlns:adec="http://schemas.microsoft.com/office/drawing/2017/decorative" val="0"/>
              </a:ext>
            </a:extLst>
          </p:cNvPr>
          <p:cNvSpPr>
            <a:spLocks noGrp="1"/>
          </p:cNvSpPr>
          <p:nvPr>
            <p:ph type="sldNum" sz="quarter" idx="12"/>
          </p:nvPr>
        </p:nvSpPr>
        <p:spPr/>
        <p:txBody>
          <a:bodyPr/>
          <a:lstStyle/>
          <a:p>
            <a:fld id="{FF27229C-EC7B-4063-A33B-28A5E87E32ED}" type="slidenum">
              <a:rPr lang="zh-CN" altLang="en-US" smtClean="0"/>
              <a:pPr/>
              <a:t>47</a:t>
            </a:fld>
            <a:endParaRPr lang="zh-CN" altLang="en-US"/>
          </a:p>
        </p:txBody>
      </p:sp>
    </p:spTree>
    <p:extLst>
      <p:ext uri="{BB962C8B-B14F-4D97-AF65-F5344CB8AC3E}">
        <p14:creationId xmlns:p14="http://schemas.microsoft.com/office/powerpoint/2010/main" val="1493648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6383-DDF2-47C9-AFFF-830EFC215EB6}"/>
              </a:ext>
            </a:extLst>
          </p:cNvPr>
          <p:cNvSpPr>
            <a:spLocks noGrp="1"/>
          </p:cNvSpPr>
          <p:nvPr>
            <p:ph type="title"/>
          </p:nvPr>
        </p:nvSpPr>
        <p:spPr/>
        <p:txBody>
          <a:bodyPr/>
          <a:lstStyle/>
          <a:p>
            <a:r>
              <a:rPr lang="en-US">
                <a:latin typeface="Segoe UI"/>
                <a:cs typeface="Segoe UI"/>
              </a:rPr>
              <a:t>Gap Statement Examples:</a:t>
            </a:r>
          </a:p>
        </p:txBody>
      </p:sp>
      <p:sp>
        <p:nvSpPr>
          <p:cNvPr id="3" name="Content Placeholder 2">
            <a:extLst>
              <a:ext uri="{FF2B5EF4-FFF2-40B4-BE49-F238E27FC236}">
                <a16:creationId xmlns:a16="http://schemas.microsoft.com/office/drawing/2014/main" id="{C0A76B99-9C28-447B-9190-3C8764BD6373}"/>
              </a:ext>
            </a:extLst>
          </p:cNvPr>
          <p:cNvSpPr>
            <a:spLocks noGrp="1"/>
          </p:cNvSpPr>
          <p:nvPr>
            <p:ph idx="1"/>
          </p:nvPr>
        </p:nvSpPr>
        <p:spPr>
          <a:xfrm>
            <a:off x="190501" y="1138964"/>
            <a:ext cx="12001499" cy="5551396"/>
          </a:xfrm>
        </p:spPr>
        <p:txBody>
          <a:bodyPr/>
          <a:lstStyle/>
          <a:p>
            <a:r>
              <a:rPr lang="en-US" sz="2400"/>
              <a:t>The high school graduation rate for </a:t>
            </a:r>
            <a:r>
              <a:rPr lang="en-US" sz="2400" err="1"/>
              <a:t>SwD</a:t>
            </a:r>
            <a:r>
              <a:rPr lang="en-US" sz="2400"/>
              <a:t> who are economically disadvantaged is less than half the rate of the non-economically disadvantaged children and is in the lowest 10% in the state.</a:t>
            </a:r>
          </a:p>
          <a:p>
            <a:r>
              <a:rPr lang="en-US" sz="2400"/>
              <a:t>White children are 4 times as likely as </a:t>
            </a:r>
            <a:r>
              <a:rPr lang="en-US" sz="2400" err="1"/>
              <a:t>SwD</a:t>
            </a:r>
            <a:r>
              <a:rPr lang="en-US" sz="2400"/>
              <a:t> of other races and ethnicities to be identified with autism. </a:t>
            </a:r>
          </a:p>
          <a:p>
            <a:r>
              <a:rPr lang="en-US" sz="2400"/>
              <a:t>English learners with disabilities are 3.5 times as likely as non-English learners with disabilities to be placed in a separate school. </a:t>
            </a:r>
          </a:p>
          <a:p>
            <a:r>
              <a:rPr lang="en-US" sz="2400" err="1"/>
              <a:t>SwD</a:t>
            </a:r>
            <a:r>
              <a:rPr lang="en-US" sz="2400"/>
              <a:t> who are Black are 50 percent less likely than their peers to test proficient in English language arts and mathematics at all tested grade levels. </a:t>
            </a:r>
          </a:p>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endParaRPr kumimoji="0" lang="en-US" sz="1800" b="0" i="1" u="none" strike="noStrike" kern="1200" cap="none" spc="0" normalizeH="0" baseline="0" noProof="0">
              <a:ln>
                <a:noFill/>
              </a:ln>
              <a:solidFill>
                <a:srgbClr val="54524D"/>
              </a:solidFill>
              <a:effectLst/>
              <a:uLnTx/>
              <a:uFillTx/>
              <a:latin typeface="PT Sans" panose="020B0503020203020204"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18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  Handbook, page 15</a:t>
            </a:r>
            <a:endParaRPr kumimoji="0" lang="en-US" sz="18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marL="0" indent="0" algn="ctr">
              <a:buNone/>
            </a:pPr>
            <a:endParaRPr lang="en-US" sz="1800">
              <a:hlinkClick r:id="rId3"/>
            </a:endParaRPr>
          </a:p>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endParaRPr kumimoji="0" lang="en-US" sz="1800" b="0" i="1" u="none" strike="noStrike" kern="1200" cap="none" spc="0" normalizeH="0" baseline="0" noProof="0">
              <a:ln>
                <a:noFill/>
              </a:ln>
              <a:solidFill>
                <a:srgbClr val="54524D"/>
              </a:solidFill>
              <a:effectLst/>
              <a:uLnTx/>
              <a:uFillTx/>
              <a:latin typeface="PT Sans" panose="020B0503020203020204" pitchFamily="34" charset="0"/>
              <a:ea typeface="+mn-ea"/>
              <a:cs typeface="Segoe UI" panose="020B0502040204020203" pitchFamily="34" charset="0"/>
            </a:endParaRPr>
          </a:p>
          <a:p>
            <a:pPr marL="0" indent="0">
              <a:buNone/>
            </a:pPr>
            <a:endParaRPr lang="en-US" sz="2400"/>
          </a:p>
        </p:txBody>
      </p:sp>
      <p:sp>
        <p:nvSpPr>
          <p:cNvPr id="4" name="Slide Number Placeholder 3">
            <a:extLst>
              <a:ext uri="{FF2B5EF4-FFF2-40B4-BE49-F238E27FC236}">
                <a16:creationId xmlns:a16="http://schemas.microsoft.com/office/drawing/2014/main" id="{AAC6D716-0E5B-4F3C-A8BF-4A8284E91758}"/>
              </a:ext>
            </a:extLst>
          </p:cNvPr>
          <p:cNvSpPr>
            <a:spLocks noGrp="1"/>
          </p:cNvSpPr>
          <p:nvPr>
            <p:ph type="sldNum" sz="quarter" idx="12"/>
          </p:nvPr>
        </p:nvSpPr>
        <p:spPr/>
        <p:txBody>
          <a:bodyPr/>
          <a:lstStyle/>
          <a:p>
            <a:fld id="{FF27229C-EC7B-4063-A33B-28A5E87E32ED}" type="slidenum">
              <a:rPr lang="zh-CN" altLang="en-US" smtClean="0"/>
              <a:pPr/>
              <a:t>48</a:t>
            </a:fld>
            <a:endParaRPr lang="zh-CN" altLang="en-US"/>
          </a:p>
        </p:txBody>
      </p:sp>
    </p:spTree>
    <p:extLst>
      <p:ext uri="{BB962C8B-B14F-4D97-AF65-F5344CB8AC3E}">
        <p14:creationId xmlns:p14="http://schemas.microsoft.com/office/powerpoint/2010/main" val="3773490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23EDE4D-EECA-4105-86C1-BDA3E220B0F1}"/>
              </a:ext>
            </a:extLst>
          </p:cNvPr>
          <p:cNvSpPr txBox="1">
            <a:spLocks noGrp="1"/>
          </p:cNvSpPr>
          <p:nvPr>
            <p:ph type="title" idx="4294967295"/>
          </p:nvPr>
        </p:nvSpPr>
        <p:spPr>
          <a:xfrm>
            <a:off x="762001" y="1604989"/>
            <a:ext cx="53145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a:ln>
                  <a:noFill/>
                </a:ln>
                <a:solidFill>
                  <a:schemeClr val="tx1"/>
                </a:solidFill>
                <a:effectLst/>
                <a:uLnTx/>
                <a:uFillTx/>
                <a:latin typeface="+mj-lt"/>
                <a:ea typeface="+mj-ea"/>
                <a:cs typeface="+mj-cs"/>
              </a:rPr>
              <a:t>Take 10 seconds…  </a:t>
            </a:r>
          </a:p>
        </p:txBody>
      </p:sp>
      <p:sp>
        <p:nvSpPr>
          <p:cNvPr id="17" name="Content Placeholder 2">
            <a:extLst>
              <a:ext uri="{FF2B5EF4-FFF2-40B4-BE49-F238E27FC236}">
                <a16:creationId xmlns:a16="http://schemas.microsoft.com/office/drawing/2014/main" id="{1628ADF4-7CE4-4974-9FA3-6FA0B3A727AF}"/>
              </a:ext>
            </a:extLst>
          </p:cNvPr>
          <p:cNvSpPr txBox="1">
            <a:spLocks/>
          </p:cNvSpPr>
          <p:nvPr/>
        </p:nvSpPr>
        <p:spPr>
          <a:xfrm>
            <a:off x="762001" y="3215150"/>
            <a:ext cx="5726482" cy="337592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chemeClr val="tx1"/>
              </a:solidFill>
              <a:latin typeface="+mn-lt"/>
              <a:cs typeface="+mn-cs"/>
            </a:endParaRPr>
          </a:p>
          <a:p>
            <a:pPr marL="0" indent="0">
              <a:lnSpc>
                <a:spcPct val="90000"/>
              </a:lnSpc>
              <a:buNone/>
            </a:pPr>
            <a:r>
              <a:rPr lang="en-US" sz="2400">
                <a:solidFill>
                  <a:schemeClr val="tx1"/>
                </a:solidFill>
                <a:latin typeface="+mn-lt"/>
                <a:cs typeface="+mn-cs"/>
              </a:rPr>
              <a:t>Jot down the name of the person(s) who can help you write an initial gap statement.</a:t>
            </a:r>
          </a:p>
        </p:txBody>
      </p:sp>
      <p:sp>
        <p:nvSpPr>
          <p:cNvPr id="4" name="Slide Number Placeholder 3">
            <a:extLst>
              <a:ext uri="{FF2B5EF4-FFF2-40B4-BE49-F238E27FC236}">
                <a16:creationId xmlns:a16="http://schemas.microsoft.com/office/drawing/2014/main" id="{5B73CC48-E59F-4470-ABFE-09C12B139900}"/>
              </a:ext>
            </a:extLst>
          </p:cNvPr>
          <p:cNvSpPr>
            <a:spLocks noGrp="1"/>
          </p:cNvSpPr>
          <p:nvPr>
            <p:ph type="sldNum" sz="quarter" idx="12"/>
          </p:nvPr>
        </p:nvSpPr>
        <p:spPr>
          <a:xfrm>
            <a:off x="10937602" y="6271030"/>
            <a:ext cx="548640" cy="548640"/>
          </a:xfrm>
          <a:prstGeom prst="ellipse">
            <a:avLst/>
          </a:prstGeom>
          <a:noFill/>
        </p:spPr>
        <p:txBody>
          <a:bodyPr vert="horz" lIns="91440" tIns="45720" rIns="91440" bIns="45720" rtlCol="0" anchor="ctr">
            <a:normAutofit/>
          </a:bodyPr>
          <a:lstStyle/>
          <a:p>
            <a:pPr marL="0" marR="0" lvl="0" indent="0" algn="ctr" defTabSz="914400" rtl="0" eaLnBrk="1" fontAlgn="auto" latinLnBrk="0" hangingPunct="1">
              <a:spcBef>
                <a:spcPts val="0"/>
              </a:spcBef>
              <a:spcAft>
                <a:spcPts val="600"/>
              </a:spcAft>
              <a:buClrTx/>
              <a:buSzTx/>
              <a:buFontTx/>
              <a:buNone/>
              <a:tabLst/>
              <a:defRPr/>
            </a:pPr>
            <a:fld id="{FF27229C-EC7B-4063-A33B-28A5E87E32ED}" type="slidenum">
              <a:rPr kumimoji="0" lang="en-US" altLang="zh-CN" sz="1500" b="0" i="0" u="none" strike="noStrike" kern="1200" cap="none" spc="0" normalizeH="0" baseline="0" noProof="0" smtClean="0">
                <a:ln>
                  <a:noFill/>
                </a:ln>
                <a:effectLst/>
                <a:uLnTx/>
                <a:uFillTx/>
                <a:latin typeface="Calibri" panose="020F0502020204030204"/>
                <a:ea typeface="+mn-ea"/>
                <a:cs typeface="+mn-cs"/>
              </a:rPr>
              <a:pPr marL="0" marR="0" lvl="0" indent="0" algn="ctr" defTabSz="914400" rtl="0" eaLnBrk="1" fontAlgn="auto" latinLnBrk="0" hangingPunct="1">
                <a:spcBef>
                  <a:spcPts val="0"/>
                </a:spcBef>
                <a:spcAft>
                  <a:spcPts val="600"/>
                </a:spcAft>
                <a:buClrTx/>
                <a:buSzTx/>
                <a:buFontTx/>
                <a:buNone/>
                <a:tabLst/>
                <a:defRPr/>
              </a:pPr>
              <a:t>49</a:t>
            </a:fld>
            <a:endParaRPr kumimoji="0" lang="en-US" altLang="zh-CN" sz="1500" b="0" i="0" u="none" strike="noStrike" kern="1200" cap="none" spc="0" normalizeH="0" baseline="0" noProof="0">
              <a:ln>
                <a:noFill/>
              </a:ln>
              <a:effectLst/>
              <a:uLnTx/>
              <a:uFillTx/>
              <a:latin typeface="Calibri" panose="020F0502020204030204"/>
              <a:ea typeface="+mn-ea"/>
              <a:cs typeface="+mn-cs"/>
            </a:endParaRPr>
          </a:p>
        </p:txBody>
      </p:sp>
      <p:sp>
        <p:nvSpPr>
          <p:cNvPr id="71" name="Freeform: Shape 7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5AD0003-5774-40A0-942C-99B7AFB6B3EC}"/>
              </a:ext>
              <a:ext uri="{C183D7F6-B498-43B3-948B-1728B52AA6E4}">
                <adec:decorative xmlns:adec="http://schemas.microsoft.com/office/drawing/2017/decorative" val="1"/>
              </a:ext>
            </a:extLst>
          </p:cNvPr>
          <p:cNvPicPr>
            <a:picLocks noChangeAspect="1"/>
          </p:cNvPicPr>
          <p:nvPr/>
        </p:nvPicPr>
        <p:blipFill rotWithShape="1">
          <a:blip r:embed="rId3"/>
          <a:srcRect l="3041"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42422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E4CF30-198B-4BC0-A5E1-4D3253B678F3}"/>
              </a:ext>
            </a:extLst>
          </p:cNvPr>
          <p:cNvSpPr>
            <a:spLocks noGrp="1"/>
          </p:cNvSpPr>
          <p:nvPr>
            <p:ph type="title"/>
          </p:nvPr>
        </p:nvSpPr>
        <p:spPr>
          <a:xfrm>
            <a:off x="296780" y="453779"/>
            <a:ext cx="11638545" cy="1382805"/>
          </a:xfrm>
        </p:spPr>
        <p:txBody>
          <a:bodyPr/>
          <a:lstStyle/>
          <a:p>
            <a:r>
              <a:rPr lang="en-US" sz="4267"/>
              <a:t>Components of General Supervision</a:t>
            </a:r>
          </a:p>
        </p:txBody>
      </p:sp>
      <p:pic>
        <p:nvPicPr>
          <p:cNvPr id="6" name="Content Placeholder 5" descr="8 Key Component of General Supervisions: Fiscal management, integrated monitoring, sustaining compliance and improvement, implementation of policies and procedures, technical assistance &amp; professional development, data, SPP/APR, and dispute resolution.&#10;">
            <a:extLst>
              <a:ext uri="{FF2B5EF4-FFF2-40B4-BE49-F238E27FC236}">
                <a16:creationId xmlns:a16="http://schemas.microsoft.com/office/drawing/2014/main" id="{DCEAAEDB-E950-4AF7-9DD5-DE81E85D2B92}"/>
              </a:ext>
            </a:extLst>
          </p:cNvPr>
          <p:cNvPicPr>
            <a:picLocks noGrp="1" noChangeAspect="1"/>
          </p:cNvPicPr>
          <p:nvPr>
            <p:ph idx="1"/>
          </p:nvPr>
        </p:nvPicPr>
        <p:blipFill>
          <a:blip r:embed="rId3"/>
          <a:stretch>
            <a:fillRect/>
          </a:stretch>
        </p:blipFill>
        <p:spPr>
          <a:xfrm>
            <a:off x="954156" y="1385595"/>
            <a:ext cx="10828769" cy="4795073"/>
          </a:xfrm>
        </p:spPr>
      </p:pic>
      <p:sp>
        <p:nvSpPr>
          <p:cNvPr id="2" name="Slide Number Placeholder 1">
            <a:extLst>
              <a:ext uri="{FF2B5EF4-FFF2-40B4-BE49-F238E27FC236}">
                <a16:creationId xmlns:a16="http://schemas.microsoft.com/office/drawing/2014/main" id="{C531627B-320E-4936-8F01-E55826DCFD21}"/>
              </a:ext>
            </a:extLst>
          </p:cNvPr>
          <p:cNvSpPr>
            <a:spLocks noGrp="1"/>
          </p:cNvSpPr>
          <p:nvPr>
            <p:ph type="sldNum" sz="quarter" idx="4"/>
          </p:nvPr>
        </p:nvSpPr>
        <p:spPr>
          <a:xfrm>
            <a:off x="8314269" y="4767264"/>
            <a:ext cx="372533"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0462FEB-C181-8347-9EC4-DEDFCFCD9AD1}" type="slidenum">
              <a:rPr kumimoji="0" lang="en-US" sz="1200" b="0" i="0" u="none" strike="noStrike" kern="1200" cap="none" spc="0" normalizeH="0" baseline="0" noProof="0" smtClean="0">
                <a:ln>
                  <a:noFill/>
                </a:ln>
                <a:solidFill>
                  <a:srgbClr val="3A5898"/>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3A589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007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6A70-77B9-D1B0-E637-F37F20361F10}"/>
              </a:ext>
            </a:extLst>
          </p:cNvPr>
          <p:cNvSpPr>
            <a:spLocks noGrp="1"/>
          </p:cNvSpPr>
          <p:nvPr>
            <p:ph type="title"/>
          </p:nvPr>
        </p:nvSpPr>
        <p:spPr/>
        <p:txBody>
          <a:bodyPr/>
          <a:lstStyle/>
          <a:p>
            <a:r>
              <a:rPr lang="en-US">
                <a:latin typeface="Segoe UI"/>
                <a:cs typeface="Segoe UI"/>
              </a:rPr>
              <a:t>Step 2: Assemble an Equity Data Team - </a:t>
            </a:r>
            <a:r>
              <a:rPr lang="en-US" b="1">
                <a:latin typeface="Segoe UI"/>
                <a:cs typeface="Segoe UI"/>
              </a:rPr>
              <a:t>with a Focus on </a:t>
            </a:r>
            <a:r>
              <a:rPr lang="en-US" b="1" err="1">
                <a:latin typeface="Segoe UI"/>
                <a:cs typeface="Segoe UI"/>
              </a:rPr>
              <a:t>SwD</a:t>
            </a:r>
            <a:r>
              <a:rPr lang="en-US" b="1">
                <a:latin typeface="Segoe UI"/>
                <a:cs typeface="Segoe UI"/>
              </a:rPr>
              <a:t> Outcomes</a:t>
            </a:r>
            <a:endParaRPr lang="en-US" b="1"/>
          </a:p>
        </p:txBody>
      </p:sp>
      <p:sp>
        <p:nvSpPr>
          <p:cNvPr id="3" name="Content Placeholder 2">
            <a:extLst>
              <a:ext uri="{FF2B5EF4-FFF2-40B4-BE49-F238E27FC236}">
                <a16:creationId xmlns:a16="http://schemas.microsoft.com/office/drawing/2014/main" id="{556CD6EB-C9D1-FDBD-AEAE-DEF2610F9D77}"/>
              </a:ext>
            </a:extLst>
          </p:cNvPr>
          <p:cNvSpPr>
            <a:spLocks noGrp="1"/>
          </p:cNvSpPr>
          <p:nvPr>
            <p:ph idx="1"/>
          </p:nvPr>
        </p:nvSpPr>
        <p:spPr>
          <a:xfrm>
            <a:off x="838200" y="1137717"/>
            <a:ext cx="6065520" cy="5325228"/>
          </a:xfrm>
        </p:spPr>
        <p:txBody>
          <a:bodyPr vert="horz" lIns="91440" tIns="45720" rIns="91440" bIns="45720" rtlCol="0" anchor="t">
            <a:noAutofit/>
          </a:bodyPr>
          <a:lstStyle/>
          <a:p>
            <a:r>
              <a:rPr lang="en-US">
                <a:latin typeface="Segoe UI"/>
                <a:cs typeface="Segoe UI"/>
              </a:rPr>
              <a:t>Determine the team’s:		</a:t>
            </a:r>
          </a:p>
          <a:p>
            <a:pPr marL="457200" lvl="1" indent="0">
              <a:buNone/>
            </a:pPr>
            <a:r>
              <a:rPr lang="en-US">
                <a:latin typeface="Segoe UI"/>
                <a:cs typeface="Segoe UI"/>
              </a:rPr>
              <a:t>Mission and Goal</a:t>
            </a:r>
          </a:p>
          <a:p>
            <a:pPr marL="457200" lvl="1" indent="0">
              <a:buNone/>
            </a:pPr>
            <a:r>
              <a:rPr lang="en-US">
                <a:latin typeface="Segoe UI"/>
                <a:cs typeface="Segoe UI"/>
              </a:rPr>
              <a:t>Roles and responsibilities</a:t>
            </a:r>
          </a:p>
          <a:p>
            <a:pPr marL="457200" lvl="1" indent="0">
              <a:buNone/>
            </a:pPr>
            <a:r>
              <a:rPr lang="en-US">
                <a:latin typeface="Segoe UI"/>
                <a:cs typeface="Segoe UI"/>
              </a:rPr>
              <a:t>Effective Group Processes</a:t>
            </a:r>
          </a:p>
          <a:p>
            <a:pPr marL="457200" lvl="1" indent="0">
              <a:buNone/>
            </a:pPr>
            <a:r>
              <a:rPr lang="en-US">
                <a:latin typeface="Segoe UI"/>
                <a:cs typeface="Segoe UI"/>
              </a:rPr>
              <a:t>Group Norms</a:t>
            </a:r>
          </a:p>
          <a:p>
            <a:pPr marL="457200" lvl="1" indent="0">
              <a:buNone/>
            </a:pPr>
            <a:r>
              <a:rPr lang="en-US">
                <a:latin typeface="Segoe UI"/>
                <a:cs typeface="Segoe UI"/>
              </a:rPr>
              <a:t>Decision-making </a:t>
            </a:r>
          </a:p>
          <a:p>
            <a:r>
              <a:rPr kumimoji="0" lang="en-US" b="0" i="0" u="none" strike="noStrike" kern="1200" cap="none" spc="0" normalizeH="0" baseline="0" noProof="0">
                <a:ln>
                  <a:noFill/>
                </a:ln>
                <a:solidFill>
                  <a:srgbClr val="203B6A">
                    <a:lumMod val="50000"/>
                  </a:srgbClr>
                </a:solidFill>
                <a:effectLst/>
                <a:uLnTx/>
                <a:uFillTx/>
                <a:latin typeface="Segoe UI"/>
                <a:ea typeface="+mn-ea"/>
                <a:cs typeface="Segoe UI"/>
              </a:rPr>
              <a:t>Invite Participants</a:t>
            </a:r>
          </a:p>
        </p:txBody>
      </p:sp>
      <p:sp>
        <p:nvSpPr>
          <p:cNvPr id="4" name="Slide Number Placeholder 3">
            <a:extLst>
              <a:ext uri="{FF2B5EF4-FFF2-40B4-BE49-F238E27FC236}">
                <a16:creationId xmlns:a16="http://schemas.microsoft.com/office/drawing/2014/main" id="{66721EBD-1DAE-7188-05DF-115B80626210}"/>
              </a:ext>
            </a:extLst>
          </p:cNvPr>
          <p:cNvSpPr>
            <a:spLocks noGrp="1"/>
          </p:cNvSpPr>
          <p:nvPr>
            <p:ph type="sldNum" sz="quarter" idx="12"/>
          </p:nvPr>
        </p:nvSpPr>
        <p:spPr/>
        <p:txBody>
          <a:bodyPr/>
          <a:lstStyle/>
          <a:p>
            <a:fld id="{FF27229C-EC7B-4063-A33B-28A5E87E32ED}" type="slidenum">
              <a:rPr lang="zh-CN" altLang="en-US" smtClean="0"/>
              <a:pPr/>
              <a:t>50</a:t>
            </a:fld>
            <a:endParaRPr lang="zh-CN" altLang="en-US"/>
          </a:p>
        </p:txBody>
      </p:sp>
      <p:graphicFrame>
        <p:nvGraphicFramePr>
          <p:cNvPr id="7" name="Table 9">
            <a:extLst>
              <a:ext uri="{FF2B5EF4-FFF2-40B4-BE49-F238E27FC236}">
                <a16:creationId xmlns:a16="http://schemas.microsoft.com/office/drawing/2014/main" id="{857424BD-4F2B-4597-9F56-3A0F1FE25BC1}"/>
              </a:ext>
            </a:extLst>
          </p:cNvPr>
          <p:cNvGraphicFramePr>
            <a:graphicFrameLocks noGrp="1"/>
          </p:cNvGraphicFramePr>
          <p:nvPr>
            <p:extLst>
              <p:ext uri="{D42A27DB-BD31-4B8C-83A1-F6EECF244321}">
                <p14:modId xmlns:p14="http://schemas.microsoft.com/office/powerpoint/2010/main" val="829518128"/>
              </p:ext>
            </p:extLst>
          </p:nvPr>
        </p:nvGraphicFramePr>
        <p:xfrm>
          <a:off x="567743" y="5147333"/>
          <a:ext cx="11370972" cy="1310640"/>
        </p:xfrm>
        <a:graphic>
          <a:graphicData uri="http://schemas.openxmlformats.org/drawingml/2006/table">
            <a:tbl>
              <a:tblPr firstRow="1" bandRow="1">
                <a:tableStyleId>{5C22544A-7EE6-4342-B048-85BDC9FD1C3A}</a:tableStyleId>
              </a:tblPr>
              <a:tblGrid>
                <a:gridCol w="5032956">
                  <a:extLst>
                    <a:ext uri="{9D8B030D-6E8A-4147-A177-3AD203B41FA5}">
                      <a16:colId xmlns:a16="http://schemas.microsoft.com/office/drawing/2014/main" val="463735302"/>
                    </a:ext>
                  </a:extLst>
                </a:gridCol>
                <a:gridCol w="1314450">
                  <a:extLst>
                    <a:ext uri="{9D8B030D-6E8A-4147-A177-3AD203B41FA5}">
                      <a16:colId xmlns:a16="http://schemas.microsoft.com/office/drawing/2014/main" val="3152683778"/>
                    </a:ext>
                  </a:extLst>
                </a:gridCol>
                <a:gridCol w="5023566">
                  <a:extLst>
                    <a:ext uri="{9D8B030D-6E8A-4147-A177-3AD203B41FA5}">
                      <a16:colId xmlns:a16="http://schemas.microsoft.com/office/drawing/2014/main" val="849839329"/>
                    </a:ext>
                  </a:extLst>
                </a:gridCol>
              </a:tblGrid>
              <a:tr h="2480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err="1">
                          <a:solidFill>
                            <a:schemeClr val="bg1"/>
                          </a:solidFill>
                          <a:latin typeface="+mn-lt"/>
                          <a:cs typeface="Segoe UI"/>
                        </a:rPr>
                        <a:t>PfS</a:t>
                      </a:r>
                      <a:r>
                        <a:rPr lang="en-US" sz="2000">
                          <a:solidFill>
                            <a:schemeClr val="bg1"/>
                          </a:solidFill>
                          <a:latin typeface="+mn-lt"/>
                          <a:cs typeface="Segoe UI"/>
                        </a:rPr>
                        <a:t> Resources: </a:t>
                      </a:r>
                    </a:p>
                  </a:txBody>
                  <a:tcPr>
                    <a:lnR w="12700" cap="flat" cmpd="sng" algn="ctr">
                      <a:noFill/>
                      <a:prstDash val="solid"/>
                      <a:round/>
                      <a:headEnd type="none" w="med" len="med"/>
                      <a:tailEnd type="none" w="med" len="med"/>
                    </a:lnR>
                    <a:solidFill>
                      <a:schemeClr val="accent2">
                        <a:lumMod val="75000"/>
                      </a:schemeClr>
                    </a:solidFill>
                  </a:tcPr>
                </a:tc>
                <a:tc>
                  <a:txBody>
                    <a:bodyPr/>
                    <a:lstStyle/>
                    <a:p>
                      <a:pPr algn="ctr"/>
                      <a:endParaRPr lang="en-US" sz="20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bg1"/>
                          </a:solidFill>
                          <a:latin typeface="+mn-lt"/>
                          <a:cs typeface="Segoe UI"/>
                        </a:rPr>
                        <a:t>Success Gaps Toolkit: </a:t>
                      </a:r>
                      <a:endParaRPr lang="en-US" sz="2000">
                        <a:solidFill>
                          <a:schemeClr val="bg1"/>
                        </a:solidFill>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411774222"/>
                  </a:ext>
                </a:extLst>
              </a:tr>
              <a:tr h="834007">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a:hlinkClick r:id="rId3"/>
                        </a:rPr>
                        <a:t>Designing the Planning Process</a:t>
                      </a:r>
                      <a:endParaRPr lang="en-US" sz="180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a:latin typeface="+mn-lt"/>
                          <a:cs typeface="Segoe UI"/>
                          <a:hlinkClick r:id="rId4"/>
                        </a:rPr>
                        <a:t>Getting started with the Planning Team</a:t>
                      </a:r>
                      <a:endParaRPr lang="en-US" sz="1800">
                        <a:latin typeface="+mn-lt"/>
                        <a:cs typeface="Segoe UI"/>
                      </a:endParaRPr>
                    </a:p>
                    <a:p>
                      <a:endParaRPr lang="en-US"/>
                    </a:p>
                  </a:txBody>
                  <a:tcPr>
                    <a:lnR w="12700" cap="flat" cmpd="sng" algn="ctr">
                      <a:noFill/>
                      <a:prstDash val="solid"/>
                      <a:round/>
                      <a:headEnd type="none" w="med" len="med"/>
                      <a:tailEnd type="none" w="med" len="med"/>
                    </a:ln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mn-lt"/>
                          <a:cs typeface="Segoe UI"/>
                          <a:hlinkClick r:id="rId5"/>
                        </a:rPr>
                        <a:t>Assemble an Appropriate Team</a:t>
                      </a:r>
                      <a:endParaRPr lang="en-US" sz="2000"/>
                    </a:p>
                    <a:p>
                      <a:pPr marL="971550" lvl="1" indent="-514350">
                        <a:buFont typeface="+mj-lt"/>
                        <a:buAutoNum type="arabicPeriod"/>
                      </a:pPr>
                      <a:endParaRPr lang="en-US"/>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5440216"/>
                  </a:ext>
                </a:extLst>
              </a:tr>
            </a:tbl>
          </a:graphicData>
        </a:graphic>
      </p:graphicFrame>
      <p:sp>
        <p:nvSpPr>
          <p:cNvPr id="9" name="Oval 8">
            <a:extLst>
              <a:ext uri="{FF2B5EF4-FFF2-40B4-BE49-F238E27FC236}">
                <a16:creationId xmlns:a16="http://schemas.microsoft.com/office/drawing/2014/main" id="{ED06CAC1-DBDB-4E30-89F4-7CDABFE65BC1}"/>
              </a:ext>
            </a:extLst>
          </p:cNvPr>
          <p:cNvSpPr/>
          <p:nvPr/>
        </p:nvSpPr>
        <p:spPr>
          <a:xfrm>
            <a:off x="5715051" y="5483194"/>
            <a:ext cx="1076355" cy="1082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lumMod val="50000"/>
                  </a:schemeClr>
                </a:solidFill>
              </a:rPr>
              <a:t>And/Or</a:t>
            </a:r>
            <a:endParaRPr lang="en-US">
              <a:solidFill>
                <a:schemeClr val="accent1">
                  <a:lumMod val="50000"/>
                </a:schemeClr>
              </a:solidFill>
            </a:endParaRPr>
          </a:p>
        </p:txBody>
      </p:sp>
      <p:pic>
        <p:nvPicPr>
          <p:cNvPr id="8" name="Picture 7">
            <a:extLst>
              <a:ext uri="{FF2B5EF4-FFF2-40B4-BE49-F238E27FC236}">
                <a16:creationId xmlns:a16="http://schemas.microsoft.com/office/drawing/2014/main" id="{7D03310D-DE2F-4358-BFA3-C1C946F4D0C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911412">
            <a:off x="7707049" y="1506230"/>
            <a:ext cx="2709266" cy="3195961"/>
          </a:xfrm>
          <a:prstGeom prst="rect">
            <a:avLst/>
          </a:prstGeom>
          <a:ln>
            <a:solidFill>
              <a:schemeClr val="accent1"/>
            </a:solidFill>
          </a:ln>
        </p:spPr>
      </p:pic>
    </p:spTree>
    <p:extLst>
      <p:ext uri="{BB962C8B-B14F-4D97-AF65-F5344CB8AC3E}">
        <p14:creationId xmlns:p14="http://schemas.microsoft.com/office/powerpoint/2010/main" val="1021528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7BF669-AAB0-C945-B7F2-A3CDB46B3A82}"/>
              </a:ext>
            </a:extLst>
          </p:cNvPr>
          <p:cNvSpPr>
            <a:spLocks noGrp="1"/>
          </p:cNvSpPr>
          <p:nvPr>
            <p:ph type="title"/>
          </p:nvPr>
        </p:nvSpPr>
        <p:spPr/>
        <p:txBody>
          <a:bodyPr/>
          <a:lstStyle/>
          <a:p>
            <a:r>
              <a:rPr lang="en-US"/>
              <a:t>Taking an Inclusive Approach to Building a Team</a:t>
            </a:r>
          </a:p>
        </p:txBody>
      </p:sp>
      <p:sp>
        <p:nvSpPr>
          <p:cNvPr id="5" name="Content Placeholder 4">
            <a:extLst>
              <a:ext uri="{FF2B5EF4-FFF2-40B4-BE49-F238E27FC236}">
                <a16:creationId xmlns:a16="http://schemas.microsoft.com/office/drawing/2014/main" id="{62069524-A201-B449-8131-9A73C273E2ED}"/>
              </a:ext>
            </a:extLst>
          </p:cNvPr>
          <p:cNvSpPr>
            <a:spLocks noGrp="1"/>
          </p:cNvSpPr>
          <p:nvPr>
            <p:ph idx="1"/>
          </p:nvPr>
        </p:nvSpPr>
        <p:spPr/>
        <p:txBody>
          <a:bodyPr/>
          <a:lstStyle/>
          <a:p>
            <a:r>
              <a:rPr lang="en-US"/>
              <a:t>Diverse perspectives will strengthen the quality and effectiveness of the resulting plan </a:t>
            </a:r>
          </a:p>
          <a:p>
            <a:r>
              <a:rPr lang="en-US"/>
              <a:t>Inviting participation in the process will build ownership and advocacy for the plan among educators and the community</a:t>
            </a:r>
          </a:p>
          <a:p>
            <a:r>
              <a:rPr lang="en-US"/>
              <a:t>An inclusive approach will contribute to a positive culture, helping to build a shared understanding of the work and the relationships and trust that will support it</a:t>
            </a:r>
          </a:p>
          <a:p>
            <a:pPr marL="0" indent="0">
              <a:buNone/>
            </a:pPr>
            <a:r>
              <a:rPr lang="en-US" sz="1800" i="1"/>
              <a:t>					</a:t>
            </a:r>
          </a:p>
          <a:p>
            <a:pPr marL="0" indent="0">
              <a:buNone/>
            </a:pPr>
            <a:r>
              <a:rPr lang="en-US" sz="1800" i="1" err="1"/>
              <a:t>PfS</a:t>
            </a:r>
            <a:r>
              <a:rPr lang="en-US" sz="1800" i="1"/>
              <a:t> Designing the Planning Process and Planning Team</a:t>
            </a:r>
          </a:p>
        </p:txBody>
      </p:sp>
      <p:sp>
        <p:nvSpPr>
          <p:cNvPr id="2" name="Slide Number Placeholder 1">
            <a:extLst>
              <a:ext uri="{FF2B5EF4-FFF2-40B4-BE49-F238E27FC236}">
                <a16:creationId xmlns:a16="http://schemas.microsoft.com/office/drawing/2014/main" id="{E5091E69-C197-473C-9C7F-27B290853AD5}"/>
              </a:ext>
            </a:extLst>
          </p:cNvPr>
          <p:cNvSpPr>
            <a:spLocks noGrp="1"/>
          </p:cNvSpPr>
          <p:nvPr>
            <p:ph type="sldNum" sz="quarter" idx="12"/>
          </p:nvPr>
        </p:nvSpPr>
        <p:spPr/>
        <p:txBody>
          <a:bodyPr/>
          <a:lstStyle/>
          <a:p>
            <a:fld id="{FF27229C-EC7B-4063-A33B-28A5E87E32ED}" type="slidenum">
              <a:rPr lang="zh-CN" altLang="en-US" smtClean="0"/>
              <a:pPr/>
              <a:t>51</a:t>
            </a:fld>
            <a:endParaRPr lang="zh-CN" altLang="en-US"/>
          </a:p>
        </p:txBody>
      </p:sp>
    </p:spTree>
    <p:extLst>
      <p:ext uri="{BB962C8B-B14F-4D97-AF65-F5344CB8AC3E}">
        <p14:creationId xmlns:p14="http://schemas.microsoft.com/office/powerpoint/2010/main" val="2698449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229D-3BF6-4589-A33E-C562E6E177F2}"/>
              </a:ext>
            </a:extLst>
          </p:cNvPr>
          <p:cNvSpPr>
            <a:spLocks noGrp="1"/>
          </p:cNvSpPr>
          <p:nvPr>
            <p:ph type="title"/>
          </p:nvPr>
        </p:nvSpPr>
        <p:spPr/>
        <p:txBody>
          <a:bodyPr/>
          <a:lstStyle/>
          <a:p>
            <a:r>
              <a:rPr lang="en-US"/>
              <a:t>Additional Resources: </a:t>
            </a:r>
            <a:r>
              <a:rPr lang="en-US">
                <a:latin typeface="Segoe UI"/>
                <a:cs typeface="Segoe UI"/>
              </a:rPr>
              <a:t>Assemble an Equity Data Team </a:t>
            </a:r>
            <a:endParaRPr lang="en-US"/>
          </a:p>
        </p:txBody>
      </p:sp>
      <p:sp>
        <p:nvSpPr>
          <p:cNvPr id="3" name="Content Placeholder 2">
            <a:extLst>
              <a:ext uri="{FF2B5EF4-FFF2-40B4-BE49-F238E27FC236}">
                <a16:creationId xmlns:a16="http://schemas.microsoft.com/office/drawing/2014/main" id="{F4A66E58-632A-4E62-8F7D-47F0FFB9BFBD}"/>
              </a:ext>
            </a:extLst>
          </p:cNvPr>
          <p:cNvSpPr>
            <a:spLocks noGrp="1"/>
          </p:cNvSpPr>
          <p:nvPr>
            <p:ph idx="1"/>
          </p:nvPr>
        </p:nvSpPr>
        <p:spPr/>
        <p:txBody>
          <a:bodyPr/>
          <a:lstStyle/>
          <a:p>
            <a:pPr algn="l">
              <a:buFont typeface="Arial" panose="020B0604020202020204" pitchFamily="34" charset="0"/>
              <a:buChar char="•"/>
            </a:pPr>
            <a:r>
              <a:rPr lang="en-US" sz="2800">
                <a:effectLst/>
                <a:latin typeface="+mn-lt"/>
                <a:hlinkClick r:id="rId3"/>
              </a:rPr>
              <a:t>DESE District Data Team Toolkit</a:t>
            </a:r>
            <a:endParaRPr lang="en-US" sz="2800" u="sng">
              <a:solidFill>
                <a:srgbClr val="01579B"/>
              </a:solidFill>
              <a:latin typeface="+mn-lt"/>
            </a:endParaRPr>
          </a:p>
          <a:p>
            <a:r>
              <a:rPr lang="en-US" sz="2800" u="sng">
                <a:solidFill>
                  <a:srgbClr val="01579B"/>
                </a:solidFill>
                <a:latin typeface="+mn-lt"/>
                <a:hlinkClick r:id="rId4">
                  <a:extLst>
                    <a:ext uri="{A12FA001-AC4F-418D-AE19-62706E023703}">
                      <ahyp:hlinkClr xmlns:ahyp="http://schemas.microsoft.com/office/drawing/2018/hyperlinkcolor" val="tx"/>
                    </a:ext>
                  </a:extLst>
                </a:hlinkClick>
              </a:rPr>
              <a:t>Sample Email/Letter for Inviting Equity Team Members (Download, Word Document)</a:t>
            </a:r>
            <a:endParaRPr lang="en-US" sz="2800" u="sng">
              <a:solidFill>
                <a:srgbClr val="01579B"/>
              </a:solidFill>
              <a:latin typeface="+mn-lt"/>
            </a:endParaRPr>
          </a:p>
          <a:p>
            <a:r>
              <a:rPr lang="en-US" sz="2800" u="sng">
                <a:solidFill>
                  <a:srgbClr val="01579B"/>
                </a:solidFill>
                <a:latin typeface="+mn-lt"/>
                <a:hlinkClick r:id="rId5">
                  <a:extLst>
                    <a:ext uri="{A12FA001-AC4F-418D-AE19-62706E023703}">
                      <ahyp:hlinkClr xmlns:ahyp="http://schemas.microsoft.com/office/drawing/2018/hyperlinkcolor" val="tx"/>
                    </a:ext>
                  </a:extLst>
                </a:hlinkClick>
              </a:rPr>
              <a:t>Equity Team Member Representatives (Download, Word Document)</a:t>
            </a:r>
            <a:endParaRPr lang="en-US" sz="2800" u="sng">
              <a:solidFill>
                <a:srgbClr val="01579B"/>
              </a:solidFill>
              <a:latin typeface="+mn-lt"/>
            </a:endParaRPr>
          </a:p>
          <a:p>
            <a:r>
              <a:rPr lang="en-US" sz="2800" u="sng">
                <a:solidFill>
                  <a:srgbClr val="01579B"/>
                </a:solidFill>
                <a:latin typeface="+mn-lt"/>
                <a:hlinkClick r:id="rId6">
                  <a:extLst>
                    <a:ext uri="{A12FA001-AC4F-418D-AE19-62706E023703}">
                      <ahyp:hlinkClr xmlns:ahyp="http://schemas.microsoft.com/office/drawing/2018/hyperlinkcolor" val="tx"/>
                    </a:ext>
                  </a:extLst>
                </a:hlinkClick>
              </a:rPr>
              <a:t>Team Members: Organizational Meeting Roles and Responsibilities (Download, Word Document)</a:t>
            </a:r>
            <a:endParaRPr lang="en-US" sz="2800" u="sng">
              <a:solidFill>
                <a:srgbClr val="01579B"/>
              </a:solidFill>
              <a:latin typeface="+mn-lt"/>
            </a:endParaRPr>
          </a:p>
          <a:p>
            <a:r>
              <a:rPr lang="en-US" sz="2800" u="sng">
                <a:solidFill>
                  <a:srgbClr val="01579B"/>
                </a:solidFill>
                <a:latin typeface="+mn-lt"/>
                <a:hlinkClick r:id="rId7">
                  <a:extLst>
                    <a:ext uri="{A12FA001-AC4F-418D-AE19-62706E023703}">
                      <ahyp:hlinkClr xmlns:ahyp="http://schemas.microsoft.com/office/drawing/2018/hyperlinkcolor" val="tx"/>
                    </a:ext>
                  </a:extLst>
                </a:hlinkClick>
              </a:rPr>
              <a:t>Example: Group Norms for Equity Team Meeting (Download, PDF)</a:t>
            </a:r>
            <a:endParaRPr lang="en-US" sz="2800" u="sng">
              <a:solidFill>
                <a:srgbClr val="01579B"/>
              </a:solidFill>
              <a:latin typeface="+mn-lt"/>
            </a:endParaRPr>
          </a:p>
          <a:p>
            <a:r>
              <a:rPr lang="en-US" sz="2800" u="sng">
                <a:solidFill>
                  <a:srgbClr val="01579B"/>
                </a:solidFill>
                <a:latin typeface="+mn-lt"/>
                <a:hlinkClick r:id="rId8">
                  <a:extLst>
                    <a:ext uri="{A12FA001-AC4F-418D-AE19-62706E023703}">
                      <ahyp:hlinkClr xmlns:ahyp="http://schemas.microsoft.com/office/drawing/2018/hyperlinkcolor" val="tx"/>
                    </a:ext>
                  </a:extLst>
                </a:hlinkClick>
              </a:rPr>
              <a:t>Template for Recording Equity Team Meeting Notes </a:t>
            </a:r>
            <a:endParaRPr lang="en-US" sz="2800" u="sng">
              <a:solidFill>
                <a:srgbClr val="01579B"/>
              </a:solidFill>
              <a:latin typeface="+mn-lt"/>
            </a:endParaRPr>
          </a:p>
          <a:p>
            <a:endParaRPr lang="en-US" sz="2800">
              <a:latin typeface="+mn-lt"/>
            </a:endParaRPr>
          </a:p>
        </p:txBody>
      </p:sp>
      <p:sp>
        <p:nvSpPr>
          <p:cNvPr id="4" name="Slide Number Placeholder 3">
            <a:extLst>
              <a:ext uri="{FF2B5EF4-FFF2-40B4-BE49-F238E27FC236}">
                <a16:creationId xmlns:a16="http://schemas.microsoft.com/office/drawing/2014/main" id="{34307DA7-BB27-45C0-BF0F-98B3D1D7E43A}"/>
              </a:ext>
            </a:extLst>
          </p:cNvPr>
          <p:cNvSpPr>
            <a:spLocks noGrp="1"/>
          </p:cNvSpPr>
          <p:nvPr>
            <p:ph type="sldNum" sz="quarter" idx="12"/>
          </p:nvPr>
        </p:nvSpPr>
        <p:spPr/>
        <p:txBody>
          <a:bodyPr/>
          <a:lstStyle/>
          <a:p>
            <a:fld id="{FF27229C-EC7B-4063-A33B-28A5E87E32ED}" type="slidenum">
              <a:rPr lang="zh-CN" altLang="en-US" smtClean="0"/>
              <a:pPr/>
              <a:t>52</a:t>
            </a:fld>
            <a:endParaRPr lang="zh-CN" altLang="en-US"/>
          </a:p>
        </p:txBody>
      </p:sp>
    </p:spTree>
    <p:extLst>
      <p:ext uri="{BB962C8B-B14F-4D97-AF65-F5344CB8AC3E}">
        <p14:creationId xmlns:p14="http://schemas.microsoft.com/office/powerpoint/2010/main" val="3662674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16ED22-C75F-42C9-A506-658131AA14D5}"/>
              </a:ext>
              <a:ext uri="{C183D7F6-B498-43B3-948B-1728B52AA6E4}">
                <adec:decorative xmlns:adec="http://schemas.microsoft.com/office/drawing/2017/decorative" val="1"/>
              </a:ext>
            </a:extLst>
          </p:cNvPr>
          <p:cNvPicPr>
            <a:picLocks noChangeAspect="1"/>
          </p:cNvPicPr>
          <p:nvPr/>
        </p:nvPicPr>
        <p:blipFill rotWithShape="1">
          <a:blip r:embed="rId3"/>
          <a:srcRect l="2687" t="6693" r="16522" b="-1"/>
          <a:stretch/>
        </p:blipFill>
        <p:spPr>
          <a:xfrm>
            <a:off x="3523488" y="10"/>
            <a:ext cx="8668512" cy="6857990"/>
          </a:xfrm>
          <a:prstGeom prst="rect">
            <a:avLst/>
          </a:prstGeom>
        </p:spPr>
      </p:pic>
      <p:sp>
        <p:nvSpPr>
          <p:cNvPr id="81" name="Rectangle 8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8ABDF-0754-4991-82F2-A73E281797C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tx1"/>
                </a:solidFill>
                <a:latin typeface="+mj-lt"/>
                <a:cs typeface="+mj-cs"/>
              </a:rPr>
              <a:t>Take 10 seconds…   </a:t>
            </a:r>
          </a:p>
        </p:txBody>
      </p:sp>
      <p:sp>
        <p:nvSpPr>
          <p:cNvPr id="3" name="Content Placeholder 2">
            <a:extLst>
              <a:ext uri="{FF2B5EF4-FFF2-40B4-BE49-F238E27FC236}">
                <a16:creationId xmlns:a16="http://schemas.microsoft.com/office/drawing/2014/main" id="{D77CBBB7-B12B-4727-B798-4E68BBE8BCF7}"/>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lnSpc>
                <a:spcPct val="90000"/>
              </a:lnSpc>
              <a:buNone/>
            </a:pPr>
            <a:r>
              <a:rPr lang="en-US" sz="2000">
                <a:solidFill>
                  <a:schemeClr val="tx1"/>
                </a:solidFill>
                <a:latin typeface="+mn-lt"/>
                <a:cs typeface="+mn-cs"/>
              </a:rPr>
              <a:t>Jot down the names of three people who can help you design a team.</a:t>
            </a:r>
          </a:p>
        </p:txBody>
      </p:sp>
      <p:sp>
        <p:nvSpPr>
          <p:cNvPr id="83" name="Rectangle 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B73CC48-E59F-4470-ABFE-09C12B139900}"/>
              </a:ext>
            </a:extLst>
          </p:cNvPr>
          <p:cNvSpPr>
            <a:spLocks noGrp="1"/>
          </p:cNvSpPr>
          <p:nvPr>
            <p:ph type="sldNum" sz="quarter" idx="12"/>
          </p:nvPr>
        </p:nvSpPr>
        <p:spPr>
          <a:xfrm>
            <a:off x="8970819"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FF27229C-EC7B-4063-A33B-28A5E87E32ED}" type="slidenum">
              <a:rPr lang="en-US" altLang="zh-CN">
                <a:latin typeface="Calibri" panose="020F0502020204030204"/>
              </a:rPr>
              <a:pPr>
                <a:lnSpc>
                  <a:spcPct val="90000"/>
                </a:lnSpc>
                <a:spcAft>
                  <a:spcPts val="600"/>
                </a:spcAft>
                <a:defRPr/>
              </a:pPr>
              <a:t>53</a:t>
            </a:fld>
            <a:endParaRPr lang="en-US" altLang="zh-CN">
              <a:latin typeface="Calibri" panose="020F0502020204030204"/>
            </a:endParaRPr>
          </a:p>
        </p:txBody>
      </p:sp>
    </p:spTree>
    <p:extLst>
      <p:ext uri="{BB962C8B-B14F-4D97-AF65-F5344CB8AC3E}">
        <p14:creationId xmlns:p14="http://schemas.microsoft.com/office/powerpoint/2010/main" val="286794626"/>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950B16-C37D-2DE2-FD30-75CD65D25599}"/>
              </a:ext>
            </a:extLst>
          </p:cNvPr>
          <p:cNvSpPr txBox="1">
            <a:spLocks noGrp="1"/>
          </p:cNvSpPr>
          <p:nvPr>
            <p:ph type="title" idx="4294967295"/>
          </p:nvPr>
        </p:nvSpPr>
        <p:spPr>
          <a:xfrm>
            <a:off x="697731" y="318061"/>
            <a:ext cx="11370972" cy="6799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a:ln>
                  <a:noFill/>
                </a:ln>
                <a:solidFill>
                  <a:schemeClr val="bg1"/>
                </a:solidFill>
                <a:effectLst/>
                <a:uLnTx/>
                <a:uFillTx/>
                <a:latin typeface="Segoe UI"/>
                <a:ea typeface="+mj-ea"/>
                <a:cs typeface="Segoe UI"/>
              </a:rPr>
              <a:t>Step 3: Prepare, Share, and Analyze Multiple Sources of Data</a:t>
            </a:r>
          </a:p>
        </p:txBody>
      </p:sp>
      <p:sp>
        <p:nvSpPr>
          <p:cNvPr id="3" name="Content Placeholder 2">
            <a:extLst>
              <a:ext uri="{FF2B5EF4-FFF2-40B4-BE49-F238E27FC236}">
                <a16:creationId xmlns:a16="http://schemas.microsoft.com/office/drawing/2014/main" id="{56594CBE-E762-B19E-B9F6-020EE10925D4}"/>
              </a:ext>
            </a:extLst>
          </p:cNvPr>
          <p:cNvSpPr>
            <a:spLocks noGrp="1"/>
          </p:cNvSpPr>
          <p:nvPr>
            <p:ph idx="1"/>
          </p:nvPr>
        </p:nvSpPr>
        <p:spPr>
          <a:xfrm>
            <a:off x="567743" y="1306604"/>
            <a:ext cx="11370972" cy="5049746"/>
          </a:xfrm>
        </p:spPr>
        <p:txBody>
          <a:bodyPr vert="horz" lIns="91440" tIns="45720" rIns="91440" bIns="45720" rtlCol="0" anchor="t">
            <a:noAutofit/>
          </a:bodyPr>
          <a:lstStyle/>
          <a:p>
            <a:r>
              <a:rPr lang="en-US">
                <a:latin typeface="Segoe UI"/>
                <a:cs typeface="Segoe UI"/>
              </a:rPr>
              <a:t>When preparing your data, consider:</a:t>
            </a:r>
          </a:p>
          <a:p>
            <a:pPr lvl="2"/>
            <a:r>
              <a:rPr lang="en-US">
                <a:latin typeface="Segoe UI"/>
                <a:cs typeface="Segoe UI"/>
              </a:rPr>
              <a:t>What are your success gaps?</a:t>
            </a:r>
          </a:p>
          <a:p>
            <a:pPr lvl="2"/>
            <a:r>
              <a:rPr lang="en-US">
                <a:latin typeface="Segoe UI"/>
                <a:cs typeface="Segoe UI"/>
              </a:rPr>
              <a:t>What do your data suggest when you aggregate them at the district or school level? </a:t>
            </a:r>
          </a:p>
          <a:p>
            <a:pPr lvl="2"/>
            <a:r>
              <a:rPr lang="en-US">
                <a:latin typeface="Segoe UI"/>
                <a:cs typeface="Segoe UI"/>
              </a:rPr>
              <a:t>What are the gaps when you disaggregate the data?</a:t>
            </a:r>
          </a:p>
          <a:p>
            <a:pPr lvl="2"/>
            <a:r>
              <a:rPr lang="en-US">
                <a:latin typeface="Segoe UI"/>
                <a:cs typeface="Segoe UI"/>
              </a:rPr>
              <a:t>What different ways can you group the data?</a:t>
            </a:r>
          </a:p>
          <a:p>
            <a:pPr lvl="2"/>
            <a:r>
              <a:rPr lang="en-US">
                <a:latin typeface="Segoe UI"/>
                <a:cs typeface="Segoe UI"/>
              </a:rPr>
              <a:t>What are other data related to the data about the gaps?</a:t>
            </a:r>
          </a:p>
          <a:p>
            <a:r>
              <a:rPr lang="en-US">
                <a:latin typeface="Segoe UI"/>
                <a:cs typeface="Segoe UI"/>
              </a:rPr>
              <a:t>Hold a data meeting with your team</a:t>
            </a:r>
          </a:p>
          <a:p>
            <a:r>
              <a:rPr lang="en-US">
                <a:latin typeface="Segoe UI"/>
                <a:cs typeface="Segoe UI"/>
              </a:rPr>
              <a:t>After sharing your data, refine and finalize the gap statement</a:t>
            </a:r>
          </a:p>
        </p:txBody>
      </p:sp>
      <p:graphicFrame>
        <p:nvGraphicFramePr>
          <p:cNvPr id="7" name="Table 9">
            <a:extLst>
              <a:ext uri="{FF2B5EF4-FFF2-40B4-BE49-F238E27FC236}">
                <a16:creationId xmlns:a16="http://schemas.microsoft.com/office/drawing/2014/main" id="{6D8E66B8-0F70-4548-802D-7E4579C574C0}"/>
              </a:ext>
            </a:extLst>
          </p:cNvPr>
          <p:cNvGraphicFramePr>
            <a:graphicFrameLocks noGrp="1"/>
          </p:cNvGraphicFramePr>
          <p:nvPr>
            <p:extLst>
              <p:ext uri="{D42A27DB-BD31-4B8C-83A1-F6EECF244321}">
                <p14:modId xmlns:p14="http://schemas.microsoft.com/office/powerpoint/2010/main" val="691674249"/>
              </p:ext>
            </p:extLst>
          </p:nvPr>
        </p:nvGraphicFramePr>
        <p:xfrm>
          <a:off x="3373884" y="5723563"/>
          <a:ext cx="5444232" cy="1265574"/>
        </p:xfrm>
        <a:graphic>
          <a:graphicData uri="http://schemas.openxmlformats.org/drawingml/2006/table">
            <a:tbl>
              <a:tblPr firstRow="1" bandRow="1">
                <a:tableStyleId>{5C22544A-7EE6-4342-B048-85BDC9FD1C3A}</a:tableStyleId>
              </a:tblPr>
              <a:tblGrid>
                <a:gridCol w="5444232">
                  <a:extLst>
                    <a:ext uri="{9D8B030D-6E8A-4147-A177-3AD203B41FA5}">
                      <a16:colId xmlns:a16="http://schemas.microsoft.com/office/drawing/2014/main" val="849839329"/>
                    </a:ext>
                  </a:extLst>
                </a:gridCol>
              </a:tblGrid>
              <a:tr h="141025">
                <a:tc>
                  <a:txBody>
                    <a:bodyPr/>
                    <a:lstStyle/>
                    <a:p>
                      <a:pPr algn="ctr"/>
                      <a:r>
                        <a:rPr lang="en-US" sz="2000">
                          <a:solidFill>
                            <a:schemeClr val="bg1"/>
                          </a:solidFill>
                          <a:latin typeface="+mn-lt"/>
                          <a:cs typeface="Segoe UI"/>
                        </a:rPr>
                        <a:t>Success Gaps Toolkit: </a:t>
                      </a:r>
                      <a:endParaRPr lang="en-US" sz="2000">
                        <a:solidFill>
                          <a:schemeClr val="bg1"/>
                        </a:solidFill>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411774222"/>
                  </a:ext>
                </a:extLst>
              </a:tr>
              <a:tr h="869334">
                <a:tc>
                  <a:txBody>
                    <a:bodyPr/>
                    <a:lstStyle/>
                    <a:p>
                      <a:pPr marL="0" lvl="0" indent="0">
                        <a:buFont typeface="+mj-lt"/>
                        <a:buNone/>
                      </a:pPr>
                      <a:r>
                        <a:rPr lang="en-US">
                          <a:hlinkClick r:id="rId3"/>
                        </a:rPr>
                        <a:t>Prepare and Share Data About the Success Gaps</a:t>
                      </a:r>
                      <a:endParaRPr lang="en-US"/>
                    </a:p>
                    <a:p>
                      <a:pPr marL="971550" lvl="1" indent="-514350">
                        <a:buFont typeface="+mj-lt"/>
                        <a:buAutoNum type="arabicPeriod"/>
                      </a:pPr>
                      <a:endParaRPr lang="en-US"/>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5440216"/>
                  </a:ext>
                </a:extLst>
              </a:tr>
            </a:tbl>
          </a:graphicData>
        </a:graphic>
      </p:graphicFrame>
      <p:sp>
        <p:nvSpPr>
          <p:cNvPr id="4" name="Slide Number Placeholder 3">
            <a:extLst>
              <a:ext uri="{FF2B5EF4-FFF2-40B4-BE49-F238E27FC236}">
                <a16:creationId xmlns:a16="http://schemas.microsoft.com/office/drawing/2014/main" id="{24AF0AD3-1FE3-EE66-11AB-E94B8F9F5DE6}"/>
              </a:ext>
            </a:extLst>
          </p:cNvPr>
          <p:cNvSpPr>
            <a:spLocks noGrp="1"/>
          </p:cNvSpPr>
          <p:nvPr>
            <p:ph type="sldNum" sz="quarter" idx="12"/>
          </p:nvPr>
        </p:nvSpPr>
        <p:spPr/>
        <p:txBody>
          <a:bodyPr/>
          <a:lstStyle/>
          <a:p>
            <a:fld id="{FF27229C-EC7B-4063-A33B-28A5E87E32ED}" type="slidenum">
              <a:rPr lang="zh-CN" altLang="en-US" smtClean="0"/>
              <a:pPr/>
              <a:t>54</a:t>
            </a:fld>
            <a:endParaRPr lang="zh-CN" altLang="en-US"/>
          </a:p>
        </p:txBody>
      </p:sp>
    </p:spTree>
    <p:extLst>
      <p:ext uri="{BB962C8B-B14F-4D97-AF65-F5344CB8AC3E}">
        <p14:creationId xmlns:p14="http://schemas.microsoft.com/office/powerpoint/2010/main" val="271874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5007-546B-4E27-A81E-139E4B300C05}"/>
              </a:ext>
            </a:extLst>
          </p:cNvPr>
          <p:cNvSpPr>
            <a:spLocks noGrp="1"/>
          </p:cNvSpPr>
          <p:nvPr>
            <p:ph type="title"/>
          </p:nvPr>
        </p:nvSpPr>
        <p:spPr/>
        <p:txBody>
          <a:bodyPr/>
          <a:lstStyle/>
          <a:p>
            <a:r>
              <a:rPr lang="en-US"/>
              <a:t>Additional Resources: </a:t>
            </a:r>
            <a:r>
              <a:rPr kumimoji="0" lang="en-US" sz="3000" b="0" i="0" u="none" strike="noStrike" kern="1200" cap="none" spc="0" normalizeH="0" baseline="0" noProof="0">
                <a:ln>
                  <a:noFill/>
                </a:ln>
                <a:solidFill>
                  <a:schemeClr val="bg1"/>
                </a:solidFill>
                <a:effectLst/>
                <a:uLnTx/>
                <a:uFillTx/>
                <a:latin typeface="Segoe UI"/>
                <a:ea typeface="+mj-ea"/>
                <a:cs typeface="Segoe UI"/>
              </a:rPr>
              <a:t>Prepare, Share, and Analyze Multiple Sources of Data</a:t>
            </a:r>
            <a:endParaRPr lang="en-US"/>
          </a:p>
        </p:txBody>
      </p:sp>
      <p:sp>
        <p:nvSpPr>
          <p:cNvPr id="3" name="Content Placeholder 2">
            <a:extLst>
              <a:ext uri="{FF2B5EF4-FFF2-40B4-BE49-F238E27FC236}">
                <a16:creationId xmlns:a16="http://schemas.microsoft.com/office/drawing/2014/main" id="{9366675E-6DB5-437E-85E9-2B8AFE4E215A}"/>
              </a:ext>
            </a:extLst>
          </p:cNvPr>
          <p:cNvSpPr>
            <a:spLocks noGrp="1"/>
          </p:cNvSpPr>
          <p:nvPr>
            <p:ph idx="1"/>
          </p:nvPr>
        </p:nvSpPr>
        <p:spPr>
          <a:xfrm>
            <a:off x="112296" y="1277440"/>
            <a:ext cx="12079704" cy="6004586"/>
          </a:xfrm>
        </p:spPr>
        <p:txBody>
          <a:bodyPr/>
          <a:lstStyle/>
          <a:p>
            <a:pPr>
              <a:spcBef>
                <a:spcPts val="600"/>
              </a:spcBef>
            </a:pPr>
            <a:r>
              <a:rPr lang="en-US" sz="2400">
                <a:effectLst/>
                <a:latin typeface="+mn-lt"/>
                <a:hlinkClick r:id="rId3"/>
              </a:rPr>
              <a:t>DESE District Data Team Toolkit</a:t>
            </a:r>
            <a:endParaRPr lang="en-US" sz="2400" b="0" i="0" u="sng">
              <a:solidFill>
                <a:srgbClr val="01579B"/>
              </a:solidFill>
              <a:effectLst/>
              <a:latin typeface="+mn-lt"/>
              <a:hlinkClick r:id="rId4"/>
            </a:endParaRPr>
          </a:p>
          <a:p>
            <a:pPr algn="l">
              <a:spcBef>
                <a:spcPts val="600"/>
              </a:spcBef>
              <a:buFont typeface="Arial" panose="020B0604020202020204" pitchFamily="34" charset="0"/>
              <a:buChar char="•"/>
            </a:pPr>
            <a:r>
              <a:rPr lang="en-US" sz="2400" b="0" i="0" u="sng">
                <a:solidFill>
                  <a:srgbClr val="01579B"/>
                </a:solidFill>
                <a:effectLst/>
                <a:latin typeface="+mn-lt"/>
                <a:hlinkClick r:id="rId4"/>
              </a:rPr>
              <a:t>Template for Refining the Initial Success Gap Statement (Download, Word Document)</a:t>
            </a:r>
            <a:endParaRPr lang="en-US" sz="2400" b="0" i="0">
              <a:solidFill>
                <a:srgbClr val="54524D"/>
              </a:solidFill>
              <a:effectLst/>
              <a:latin typeface="+mn-lt"/>
            </a:endParaRPr>
          </a:p>
          <a:p>
            <a:pPr algn="l">
              <a:spcBef>
                <a:spcPts val="600"/>
              </a:spcBef>
              <a:buFont typeface="Arial" panose="020B0604020202020204" pitchFamily="34" charset="0"/>
              <a:buChar char="•"/>
            </a:pPr>
            <a:r>
              <a:rPr lang="en-US" sz="2400" b="0" i="1" u="sng">
                <a:solidFill>
                  <a:srgbClr val="01579B"/>
                </a:solidFill>
                <a:effectLst/>
                <a:latin typeface="+mn-lt"/>
                <a:hlinkClick r:id="rId5"/>
              </a:rPr>
              <a:t>Part B Indicator Data Display Wizard</a:t>
            </a:r>
            <a:r>
              <a:rPr lang="en-US" sz="2400" b="0" i="0" u="sng">
                <a:solidFill>
                  <a:srgbClr val="01579B"/>
                </a:solidFill>
                <a:effectLst/>
                <a:latin typeface="+mn-lt"/>
                <a:hlinkClick r:id="rId5"/>
              </a:rPr>
              <a:t> (external link)</a:t>
            </a:r>
            <a:r>
              <a:rPr lang="en-US" sz="2400" b="0" i="0" u="sng">
                <a:solidFill>
                  <a:srgbClr val="01579B"/>
                </a:solidFill>
                <a:effectLst/>
                <a:latin typeface="+mn-lt"/>
              </a:rPr>
              <a:t>  </a:t>
            </a:r>
          </a:p>
          <a:p>
            <a:pPr lvl="1">
              <a:spcBef>
                <a:spcPts val="600"/>
              </a:spcBef>
              <a:buFont typeface="Arial" panose="020B0604020202020204" pitchFamily="34" charset="0"/>
              <a:buChar char="•"/>
            </a:pPr>
            <a:r>
              <a:rPr lang="en-US" sz="1800">
                <a:solidFill>
                  <a:srgbClr val="54524D"/>
                </a:solidFill>
                <a:latin typeface="+mn-lt"/>
              </a:rPr>
              <a:t>Note: While this resource was designed for the SEA, most data visualization tabs can be used by LEAs.</a:t>
            </a:r>
          </a:p>
          <a:p>
            <a:pPr algn="l">
              <a:spcBef>
                <a:spcPts val="600"/>
              </a:spcBef>
              <a:buFont typeface="Arial" panose="020B0604020202020204" pitchFamily="34" charset="0"/>
              <a:buChar char="•"/>
            </a:pPr>
            <a:r>
              <a:rPr lang="en-US" sz="2400" b="0" i="0" u="sng">
                <a:solidFill>
                  <a:srgbClr val="01579B"/>
                </a:solidFill>
                <a:effectLst/>
                <a:latin typeface="+mn-lt"/>
                <a:hlinkClick r:id="rId6"/>
              </a:rPr>
              <a:t>IDEA Data Quality: Outlier Analyses Tools (external link)</a:t>
            </a:r>
            <a:endParaRPr lang="en-US" sz="2400" b="0" i="0" u="sng">
              <a:solidFill>
                <a:srgbClr val="01579B"/>
              </a:solidFill>
              <a:effectLst/>
              <a:latin typeface="+mn-lt"/>
            </a:endParaRPr>
          </a:p>
          <a:p>
            <a:pPr lvl="1">
              <a:spcBef>
                <a:spcPts val="600"/>
              </a:spcBef>
              <a:buFont typeface="Arial" panose="020B0604020202020204" pitchFamily="34" charset="0"/>
              <a:buChar char="•"/>
            </a:pPr>
            <a:r>
              <a:rPr lang="en-US" sz="1800">
                <a:solidFill>
                  <a:srgbClr val="54524D"/>
                </a:solidFill>
                <a:latin typeface="+mn-lt"/>
              </a:rPr>
              <a:t>Note: While this resource was designed for the SEA, LEAs also can use both products to analyze their local data. </a:t>
            </a:r>
          </a:p>
          <a:p>
            <a:pPr algn="l">
              <a:spcBef>
                <a:spcPts val="600"/>
              </a:spcBef>
              <a:buFont typeface="Arial" panose="020B0604020202020204" pitchFamily="34" charset="0"/>
              <a:buChar char="•"/>
            </a:pPr>
            <a:r>
              <a:rPr lang="en-US" sz="2400" b="0" i="1" u="sng">
                <a:solidFill>
                  <a:srgbClr val="01579B"/>
                </a:solidFill>
                <a:effectLst/>
                <a:latin typeface="+mn-lt"/>
                <a:hlinkClick r:id="rId7"/>
              </a:rPr>
              <a:t>Data Meeting Toolkit </a:t>
            </a:r>
            <a:r>
              <a:rPr lang="en-US" sz="2400" b="0" i="1" u="sng">
                <a:solidFill>
                  <a:srgbClr val="01579B"/>
                </a:solidFill>
                <a:effectLst/>
                <a:latin typeface="+mn-lt"/>
              </a:rPr>
              <a:t>- Protocols and templates, e.g.:</a:t>
            </a:r>
          </a:p>
          <a:p>
            <a:pPr lvl="1"/>
            <a:r>
              <a:rPr lang="en-US" sz="2000" b="0" i="0" u="none" strike="noStrike">
                <a:solidFill>
                  <a:srgbClr val="2C80AF"/>
                </a:solidFill>
                <a:effectLst/>
                <a:latin typeface="+mn-lt"/>
                <a:hlinkClick r:id="rId8" tooltip="Key Roles and Responsibilities"/>
              </a:rPr>
              <a:t>Key Roles and Responsibilities </a:t>
            </a:r>
            <a:endParaRPr lang="en-US" sz="2000" b="0" i="0">
              <a:solidFill>
                <a:srgbClr val="54524D"/>
              </a:solidFill>
              <a:effectLst/>
              <a:latin typeface="+mn-lt"/>
            </a:endParaRPr>
          </a:p>
          <a:p>
            <a:pPr lvl="1"/>
            <a:r>
              <a:rPr lang="en-US" sz="2000" b="0" i="0" u="none" strike="noStrike">
                <a:solidFill>
                  <a:srgbClr val="2C80AF"/>
                </a:solidFill>
                <a:effectLst/>
                <a:latin typeface="+mn-lt"/>
                <a:hlinkClick r:id="rId9" tooltip="Including Stakeholders in Data Meetings"/>
              </a:rPr>
              <a:t>Including Stakeholders in Data Meetings </a:t>
            </a:r>
            <a:endParaRPr lang="en-US" sz="2000" b="0" i="0" u="none" strike="noStrike">
              <a:solidFill>
                <a:srgbClr val="2C80AF"/>
              </a:solidFill>
              <a:effectLst/>
              <a:latin typeface="+mn-lt"/>
            </a:endParaRPr>
          </a:p>
          <a:p>
            <a:pPr lvl="1"/>
            <a:r>
              <a:rPr lang="en-US" sz="2000" b="0" i="0" u="none" strike="noStrike">
                <a:solidFill>
                  <a:srgbClr val="2C80AF"/>
                </a:solidFill>
                <a:effectLst/>
                <a:latin typeface="+mn-lt"/>
                <a:hlinkClick r:id="rId10" tooltip="Before the Meeting"/>
              </a:rPr>
              <a:t>Before the Meeting </a:t>
            </a:r>
            <a:r>
              <a:rPr lang="en-US" sz="2000" b="0" i="0" u="none" strike="noStrike">
                <a:solidFill>
                  <a:srgbClr val="2C80AF"/>
                </a:solidFill>
                <a:effectLst/>
                <a:latin typeface="+mn-lt"/>
              </a:rPr>
              <a:t>, </a:t>
            </a:r>
            <a:r>
              <a:rPr lang="en-US" sz="2000" b="0" i="0" u="none" strike="noStrike">
                <a:solidFill>
                  <a:srgbClr val="2C80AF"/>
                </a:solidFill>
                <a:effectLst/>
                <a:latin typeface="+mn-lt"/>
                <a:hlinkClick r:id="rId11" tooltip="During the Meeting"/>
              </a:rPr>
              <a:t>During the Meeting</a:t>
            </a:r>
            <a:r>
              <a:rPr lang="en-US" sz="2000" b="0" i="0" u="none" strike="noStrike">
                <a:solidFill>
                  <a:srgbClr val="2C80AF"/>
                </a:solidFill>
                <a:effectLst/>
                <a:latin typeface="+mn-lt"/>
              </a:rPr>
              <a:t>, </a:t>
            </a:r>
            <a:r>
              <a:rPr lang="en-US" sz="2000" b="0" i="0" u="none" strike="noStrike">
                <a:solidFill>
                  <a:srgbClr val="2C80AF"/>
                </a:solidFill>
                <a:effectLst/>
                <a:latin typeface="+mn-lt"/>
                <a:hlinkClick r:id="rId12" tooltip="After the Meeting"/>
              </a:rPr>
              <a:t>After the Meeting </a:t>
            </a:r>
            <a:endParaRPr lang="en-US" sz="2000" b="0" i="0">
              <a:solidFill>
                <a:srgbClr val="54524D"/>
              </a:solidFill>
              <a:effectLst/>
              <a:latin typeface="+mn-lt"/>
            </a:endParaRPr>
          </a:p>
          <a:p>
            <a:pPr algn="l">
              <a:buFont typeface="Arial" panose="020B0604020202020204" pitchFamily="34" charset="0"/>
              <a:buChar char="•"/>
            </a:pPr>
            <a:endParaRPr lang="en-US" sz="2800" b="0" i="0">
              <a:solidFill>
                <a:srgbClr val="54524D"/>
              </a:solidFill>
              <a:effectLst/>
              <a:latin typeface="inherit"/>
            </a:endParaRPr>
          </a:p>
          <a:p>
            <a:endParaRPr lang="en-US"/>
          </a:p>
        </p:txBody>
      </p:sp>
      <p:sp>
        <p:nvSpPr>
          <p:cNvPr id="4" name="Slide Number Placeholder 3">
            <a:extLst>
              <a:ext uri="{FF2B5EF4-FFF2-40B4-BE49-F238E27FC236}">
                <a16:creationId xmlns:a16="http://schemas.microsoft.com/office/drawing/2014/main" id="{BD5CA30E-2F9C-49A0-9FE7-3048FBC81C45}"/>
              </a:ext>
            </a:extLst>
          </p:cNvPr>
          <p:cNvSpPr>
            <a:spLocks noGrp="1"/>
          </p:cNvSpPr>
          <p:nvPr>
            <p:ph type="sldNum" sz="quarter" idx="12"/>
          </p:nvPr>
        </p:nvSpPr>
        <p:spPr/>
        <p:txBody>
          <a:bodyPr/>
          <a:lstStyle/>
          <a:p>
            <a:fld id="{FF27229C-EC7B-4063-A33B-28A5E87E32ED}" type="slidenum">
              <a:rPr lang="zh-CN" altLang="en-US" smtClean="0"/>
              <a:pPr/>
              <a:t>55</a:t>
            </a:fld>
            <a:endParaRPr lang="zh-CN" altLang="en-US"/>
          </a:p>
        </p:txBody>
      </p:sp>
    </p:spTree>
    <p:extLst>
      <p:ext uri="{BB962C8B-B14F-4D97-AF65-F5344CB8AC3E}">
        <p14:creationId xmlns:p14="http://schemas.microsoft.com/office/powerpoint/2010/main" val="3703462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FDB9-C400-4C45-81BE-DF9896BF452F}"/>
              </a:ext>
            </a:extLst>
          </p:cNvPr>
          <p:cNvSpPr>
            <a:spLocks noGrp="1"/>
          </p:cNvSpPr>
          <p:nvPr>
            <p:ph type="title"/>
          </p:nvPr>
        </p:nvSpPr>
        <p:spPr/>
        <p:txBody>
          <a:bodyPr/>
          <a:lstStyle/>
          <a:p>
            <a:r>
              <a:rPr lang="en-US"/>
              <a:t>Step 4: Analyze the Current Context</a:t>
            </a:r>
          </a:p>
        </p:txBody>
      </p:sp>
      <p:sp>
        <p:nvSpPr>
          <p:cNvPr id="3" name="Content Placeholder 2">
            <a:extLst>
              <a:ext uri="{FF2B5EF4-FFF2-40B4-BE49-F238E27FC236}">
                <a16:creationId xmlns:a16="http://schemas.microsoft.com/office/drawing/2014/main" id="{970716EB-61D4-4E61-8042-D23E493510D4}"/>
              </a:ext>
            </a:extLst>
          </p:cNvPr>
          <p:cNvSpPr>
            <a:spLocks noGrp="1"/>
          </p:cNvSpPr>
          <p:nvPr>
            <p:ph idx="1"/>
          </p:nvPr>
        </p:nvSpPr>
        <p:spPr>
          <a:xfrm>
            <a:off x="567743" y="1138963"/>
            <a:ext cx="11370972" cy="5049746"/>
          </a:xfrm>
        </p:spPr>
        <p:txBody>
          <a:bodyPr/>
          <a:lstStyle/>
          <a:p>
            <a:pPr algn="l"/>
            <a:r>
              <a:rPr lang="en-US" sz="2400">
                <a:latin typeface="+mn-lt"/>
              </a:rPr>
              <a:t>C</a:t>
            </a:r>
            <a:r>
              <a:rPr lang="en-US" sz="2400" b="0" i="0">
                <a:effectLst/>
                <a:latin typeface="+mn-lt"/>
              </a:rPr>
              <a:t>ollect information about your district’s or school’s current status from many perspectives.</a:t>
            </a:r>
          </a:p>
          <a:p>
            <a:pPr algn="l"/>
            <a:r>
              <a:rPr lang="en-US" sz="2400">
                <a:latin typeface="+mn-lt"/>
              </a:rPr>
              <a:t>U</a:t>
            </a:r>
            <a:r>
              <a:rPr lang="en-US" sz="2400" b="0" i="0">
                <a:effectLst/>
                <a:latin typeface="+mn-lt"/>
              </a:rPr>
              <a:t>se this data-based evidence to guide discussion and build consensus.</a:t>
            </a:r>
          </a:p>
          <a:p>
            <a:pPr marL="0" indent="0">
              <a:buNone/>
            </a:pPr>
            <a:endParaRPr lang="en-US">
              <a:latin typeface="+mn-lt"/>
            </a:endParaRPr>
          </a:p>
        </p:txBody>
      </p:sp>
      <p:graphicFrame>
        <p:nvGraphicFramePr>
          <p:cNvPr id="9" name="Table 9">
            <a:extLst>
              <a:ext uri="{FF2B5EF4-FFF2-40B4-BE49-F238E27FC236}">
                <a16:creationId xmlns:a16="http://schemas.microsoft.com/office/drawing/2014/main" id="{3B448AF0-D0AE-48FA-8262-1E87325ED578}"/>
              </a:ext>
            </a:extLst>
          </p:cNvPr>
          <p:cNvGraphicFramePr>
            <a:graphicFrameLocks noGrp="1"/>
          </p:cNvGraphicFramePr>
          <p:nvPr>
            <p:extLst>
              <p:ext uri="{D42A27DB-BD31-4B8C-83A1-F6EECF244321}">
                <p14:modId xmlns:p14="http://schemas.microsoft.com/office/powerpoint/2010/main" val="51117691"/>
              </p:ext>
            </p:extLst>
          </p:nvPr>
        </p:nvGraphicFramePr>
        <p:xfrm>
          <a:off x="567743" y="3346450"/>
          <a:ext cx="11370972" cy="2682240"/>
        </p:xfrm>
        <a:graphic>
          <a:graphicData uri="http://schemas.openxmlformats.org/drawingml/2006/table">
            <a:tbl>
              <a:tblPr firstRow="1" bandRow="1">
                <a:tableStyleId>{5C22544A-7EE6-4342-B048-85BDC9FD1C3A}</a:tableStyleId>
              </a:tblPr>
              <a:tblGrid>
                <a:gridCol w="5032956">
                  <a:extLst>
                    <a:ext uri="{9D8B030D-6E8A-4147-A177-3AD203B41FA5}">
                      <a16:colId xmlns:a16="http://schemas.microsoft.com/office/drawing/2014/main" val="463735302"/>
                    </a:ext>
                  </a:extLst>
                </a:gridCol>
                <a:gridCol w="1314450">
                  <a:extLst>
                    <a:ext uri="{9D8B030D-6E8A-4147-A177-3AD203B41FA5}">
                      <a16:colId xmlns:a16="http://schemas.microsoft.com/office/drawing/2014/main" val="3152683778"/>
                    </a:ext>
                  </a:extLst>
                </a:gridCol>
                <a:gridCol w="5023566">
                  <a:extLst>
                    <a:ext uri="{9D8B030D-6E8A-4147-A177-3AD203B41FA5}">
                      <a16:colId xmlns:a16="http://schemas.microsoft.com/office/drawing/2014/main" val="84983932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err="1">
                          <a:latin typeface="+mn-lt"/>
                          <a:cs typeface="Segoe UI"/>
                        </a:rPr>
                        <a:t>PfS</a:t>
                      </a:r>
                      <a:r>
                        <a:rPr lang="en-US" sz="2000">
                          <a:latin typeface="+mn-lt"/>
                          <a:cs typeface="Segoe UI"/>
                        </a:rPr>
                        <a:t> Resources:</a:t>
                      </a:r>
                    </a:p>
                  </a:txBody>
                  <a:tcPr>
                    <a:lnR w="12700" cap="flat" cmpd="sng" algn="ctr">
                      <a:noFill/>
                      <a:prstDash val="solid"/>
                      <a:round/>
                      <a:headEnd type="none" w="med" len="med"/>
                      <a:tailEnd type="none" w="med" len="med"/>
                    </a:lnR>
                    <a:solidFill>
                      <a:schemeClr val="accent2">
                        <a:lumMod val="75000"/>
                      </a:schemeClr>
                    </a:solidFill>
                  </a:tcPr>
                </a:tc>
                <a:tc>
                  <a:txBody>
                    <a:bodyPr/>
                    <a:lstStyle/>
                    <a:p>
                      <a:endParaRPr lang="en-US" sz="2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t>Success Gaps Toolkit:</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411774222"/>
                  </a:ext>
                </a:extLst>
              </a:tr>
              <a:tr h="2286000">
                <a:tc>
                  <a:txBody>
                    <a:bodyPr/>
                    <a:lstStyle/>
                    <a:p>
                      <a:pPr marL="971550" lvl="1" indent="-514350">
                        <a:buFont typeface="+mj-lt"/>
                        <a:buAutoNum type="arabicPeriod"/>
                      </a:pPr>
                      <a:r>
                        <a:rPr lang="en-US">
                          <a:solidFill>
                            <a:schemeClr val="tx1"/>
                          </a:solidFill>
                          <a:hlinkClick r:id="rId3"/>
                        </a:rPr>
                        <a:t>SWOT Analysis</a:t>
                      </a:r>
                      <a:endParaRPr lang="en-US">
                        <a:solidFill>
                          <a:schemeClr val="tx1"/>
                        </a:solidFill>
                      </a:endParaRPr>
                    </a:p>
                    <a:p>
                      <a:pPr marL="971550" lvl="1" indent="-514350">
                        <a:buFont typeface="+mj-lt"/>
                        <a:buAutoNum type="arabicPeriod"/>
                      </a:pPr>
                      <a:r>
                        <a:rPr lang="en-US">
                          <a:solidFill>
                            <a:schemeClr val="tx1"/>
                          </a:solidFill>
                          <a:hlinkClick r:id="rId4"/>
                        </a:rPr>
                        <a:t>Root Cause Analysis</a:t>
                      </a:r>
                      <a:endParaRPr lang="en-US">
                        <a:solidFill>
                          <a:schemeClr val="tx1"/>
                        </a:solidFill>
                      </a:endParaRPr>
                    </a:p>
                    <a:p>
                      <a:pPr marL="0" marR="0" lvl="0" indent="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1800" b="0" i="0" u="none" strike="noStrike" kern="1200" cap="none" spc="0" normalizeH="0" baseline="0" noProof="0" err="1">
                          <a:ln>
                            <a:noFill/>
                          </a:ln>
                          <a:solidFill>
                            <a:srgbClr val="203B6A">
                              <a:lumMod val="50000"/>
                            </a:srgbClr>
                          </a:solidFill>
                          <a:effectLst/>
                          <a:uLnTx/>
                          <a:uFillTx/>
                          <a:latin typeface="+mn-lt"/>
                          <a:ea typeface="+mn-ea"/>
                          <a:cs typeface="Segoe UI"/>
                        </a:rPr>
                        <a:t>PfS</a:t>
                      </a:r>
                      <a:r>
                        <a:rPr kumimoji="0" lang="en-US" sz="1800" b="0" i="0" u="none" strike="noStrike" kern="1200" cap="none" spc="0" normalizeH="0" baseline="0" noProof="0">
                          <a:ln>
                            <a:noFill/>
                          </a:ln>
                          <a:solidFill>
                            <a:srgbClr val="203B6A">
                              <a:lumMod val="50000"/>
                            </a:srgbClr>
                          </a:solidFill>
                          <a:effectLst/>
                          <a:uLnTx/>
                          <a:uFillTx/>
                          <a:latin typeface="+mn-lt"/>
                          <a:ea typeface="+mn-ea"/>
                          <a:cs typeface="Segoe UI"/>
                        </a:rPr>
                        <a:t> Resources: </a:t>
                      </a:r>
                      <a:r>
                        <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hlinkClick r:id="rId5"/>
                        </a:rPr>
                        <a:t>Analyzing the Current Context</a:t>
                      </a:r>
                      <a:endPar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endPar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endParaRPr lang="en-US"/>
                    </a:p>
                  </a:txBody>
                  <a:tcPr>
                    <a:lnR w="12700" cap="flat" cmpd="sng" algn="ctr">
                      <a:noFill/>
                      <a:prstDash val="solid"/>
                      <a:round/>
                      <a:headEnd type="none" w="med" len="med"/>
                      <a:tailEnd type="none" w="med" len="med"/>
                    </a:ln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971550" lvl="1" indent="-514350">
                        <a:buFont typeface="+mj-lt"/>
                        <a:buAutoNum type="arabicPeriod"/>
                      </a:pPr>
                      <a:r>
                        <a:rPr lang="en-US">
                          <a:solidFill>
                            <a:schemeClr val="tx1"/>
                          </a:solidFill>
                        </a:rPr>
                        <a:t>Data-Based Decision Making</a:t>
                      </a:r>
                    </a:p>
                    <a:p>
                      <a:pPr marL="971550" lvl="1" indent="-514350">
                        <a:buFont typeface="+mj-lt"/>
                        <a:buAutoNum type="arabicPeriod"/>
                      </a:pPr>
                      <a:r>
                        <a:rPr lang="en-US">
                          <a:solidFill>
                            <a:schemeClr val="tx1"/>
                          </a:solidFill>
                        </a:rPr>
                        <a:t>Cultural Responsiveness</a:t>
                      </a:r>
                    </a:p>
                    <a:p>
                      <a:pPr marL="971550" lvl="1" indent="-514350">
                        <a:buFont typeface="+mj-lt"/>
                        <a:buAutoNum type="arabicPeriod"/>
                      </a:pPr>
                      <a:r>
                        <a:rPr lang="en-US">
                          <a:solidFill>
                            <a:schemeClr val="tx1"/>
                          </a:solidFill>
                        </a:rPr>
                        <a:t>Core Instructional Program</a:t>
                      </a:r>
                    </a:p>
                    <a:p>
                      <a:pPr marL="971550" lvl="1" indent="-514350">
                        <a:buFont typeface="+mj-lt"/>
                        <a:buAutoNum type="arabicPeriod"/>
                      </a:pPr>
                      <a:r>
                        <a:rPr lang="en-US">
                          <a:solidFill>
                            <a:schemeClr val="tx1"/>
                          </a:solidFill>
                        </a:rPr>
                        <a:t>Ongoing assessment </a:t>
                      </a:r>
                    </a:p>
                    <a:p>
                      <a:pPr marL="971550" lvl="1" indent="-514350">
                        <a:buFont typeface="+mj-lt"/>
                        <a:buAutoNum type="arabicPeriod"/>
                      </a:pPr>
                      <a:r>
                        <a:rPr lang="en-US">
                          <a:solidFill>
                            <a:schemeClr val="tx1"/>
                          </a:solidFill>
                        </a:rPr>
                        <a:t>Evidenced-Based Instruction,  Interventions and Supports</a:t>
                      </a:r>
                    </a:p>
                    <a:p>
                      <a:pPr marL="457200" lvl="1" indent="0">
                        <a:buFont typeface="Courier New" panose="02070309020205020404" pitchFamily="49" charset="0"/>
                        <a:buNone/>
                      </a:pPr>
                      <a:endParaRPr kumimoji="0" lang="en-US" sz="1800" b="0" i="0" u="none" strike="noStrike" kern="1200" cap="none" spc="0" normalizeH="0" baseline="0" noProof="0">
                        <a:ln>
                          <a:noFill/>
                        </a:ln>
                        <a:solidFill>
                          <a:srgbClr val="203B6A">
                            <a:lumMod val="50000"/>
                          </a:srgbClr>
                        </a:solidFill>
                        <a:effectLst/>
                        <a:uLnTx/>
                        <a:uFillTx/>
                        <a:latin typeface="+mn-lt"/>
                        <a:ea typeface="+mn-ea"/>
                        <a:cs typeface="Segoe UI"/>
                      </a:endParaRPr>
                    </a:p>
                    <a:p>
                      <a:pPr marL="457200" lvl="1" indent="0">
                        <a:buFont typeface="Courier New" panose="02070309020205020404" pitchFamily="49" charset="0"/>
                        <a:buNone/>
                      </a:pPr>
                      <a:r>
                        <a:rPr kumimoji="0" lang="en-US" sz="1800" b="0" i="0" u="none" strike="noStrike" kern="1200" cap="none" spc="0" normalizeH="0" baseline="0" noProof="0">
                          <a:ln>
                            <a:noFill/>
                          </a:ln>
                          <a:solidFill>
                            <a:srgbClr val="203B6A">
                              <a:lumMod val="50000"/>
                            </a:srgbClr>
                          </a:solidFill>
                          <a:effectLst/>
                          <a:uLnTx/>
                          <a:uFillTx/>
                          <a:latin typeface="+mn-lt"/>
                          <a:ea typeface="+mn-ea"/>
                          <a:cs typeface="Segoe UI"/>
                        </a:rPr>
                        <a:t>Success Gaps Resources: </a:t>
                      </a:r>
                      <a:r>
                        <a:rPr kumimoji="0" lang="en-US" sz="1800" b="0" i="0" u="none" strike="noStrike" kern="1200" cap="none" spc="0" normalizeH="0" baseline="0" noProof="0">
                          <a:ln>
                            <a:noFill/>
                          </a:ln>
                          <a:solidFill>
                            <a:srgbClr val="203B6A">
                              <a:lumMod val="50000"/>
                            </a:srgbClr>
                          </a:solidFill>
                          <a:effectLst/>
                          <a:uLnTx/>
                          <a:uFillTx/>
                          <a:latin typeface="+mn-lt"/>
                          <a:ea typeface="+mn-ea"/>
                          <a:cs typeface="Segoe UI"/>
                          <a:hlinkClick r:id="rId6"/>
                        </a:rPr>
                        <a:t>Rubric</a:t>
                      </a:r>
                      <a:endParaRPr lang="en-US"/>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5440216"/>
                  </a:ext>
                </a:extLst>
              </a:tr>
            </a:tbl>
          </a:graphicData>
        </a:graphic>
      </p:graphicFrame>
      <p:sp>
        <p:nvSpPr>
          <p:cNvPr id="10" name="Oval 9">
            <a:extLst>
              <a:ext uri="{FF2B5EF4-FFF2-40B4-BE49-F238E27FC236}">
                <a16:creationId xmlns:a16="http://schemas.microsoft.com/office/drawing/2014/main" id="{7A5D7521-081C-448D-90F6-00A067388F6D}"/>
              </a:ext>
            </a:extLst>
          </p:cNvPr>
          <p:cNvSpPr/>
          <p:nvPr/>
        </p:nvSpPr>
        <p:spPr>
          <a:xfrm>
            <a:off x="5715051" y="4213860"/>
            <a:ext cx="1076355" cy="1082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lumMod val="50000"/>
                  </a:schemeClr>
                </a:solidFill>
              </a:rPr>
              <a:t>And/Or</a:t>
            </a:r>
            <a:endParaRPr lang="en-US">
              <a:solidFill>
                <a:schemeClr val="accent1">
                  <a:lumMod val="50000"/>
                </a:schemeClr>
              </a:solidFill>
            </a:endParaRPr>
          </a:p>
        </p:txBody>
      </p:sp>
      <p:sp>
        <p:nvSpPr>
          <p:cNvPr id="4" name="Slide Number Placeholder 3">
            <a:extLst>
              <a:ext uri="{FF2B5EF4-FFF2-40B4-BE49-F238E27FC236}">
                <a16:creationId xmlns:a16="http://schemas.microsoft.com/office/drawing/2014/main" id="{EAD68DC9-838B-4B0B-95B8-63E8FDC0525F}"/>
              </a:ext>
              <a:ext uri="{C183D7F6-B498-43B3-948B-1728B52AA6E4}">
                <adec:decorative xmlns:adec="http://schemas.microsoft.com/office/drawing/2017/decorative" val="0"/>
              </a:ext>
            </a:extLst>
          </p:cNvPr>
          <p:cNvSpPr>
            <a:spLocks noGrp="1"/>
          </p:cNvSpPr>
          <p:nvPr>
            <p:ph type="sldNum" sz="quarter" idx="12"/>
          </p:nvPr>
        </p:nvSpPr>
        <p:spPr/>
        <p:txBody>
          <a:bodyPr/>
          <a:lstStyle/>
          <a:p>
            <a:fld id="{FF27229C-EC7B-4063-A33B-28A5E87E32ED}" type="slidenum">
              <a:rPr lang="zh-CN" altLang="en-US" smtClean="0"/>
              <a:pPr/>
              <a:t>56</a:t>
            </a:fld>
            <a:endParaRPr lang="zh-CN" altLang="en-US"/>
          </a:p>
        </p:txBody>
      </p:sp>
    </p:spTree>
    <p:extLst>
      <p:ext uri="{BB962C8B-B14F-4D97-AF65-F5344CB8AC3E}">
        <p14:creationId xmlns:p14="http://schemas.microsoft.com/office/powerpoint/2010/main" val="662050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12E6C3-AC01-CE43-8F7D-8DFE1B6D4D41}"/>
              </a:ext>
            </a:extLst>
          </p:cNvPr>
          <p:cNvSpPr>
            <a:spLocks noGrp="1"/>
          </p:cNvSpPr>
          <p:nvPr>
            <p:ph type="title"/>
          </p:nvPr>
        </p:nvSpPr>
        <p:spPr>
          <a:xfrm>
            <a:off x="838200" y="365126"/>
            <a:ext cx="10515600" cy="638632"/>
          </a:xfrm>
        </p:spPr>
        <p:txBody>
          <a:bodyPr/>
          <a:lstStyle/>
          <a:p>
            <a:r>
              <a:rPr lang="en-US">
                <a:solidFill>
                  <a:schemeClr val="bg1"/>
                </a:solidFill>
              </a:rPr>
              <a:t>Analyzing the Current Context: Root Cause Analysis</a:t>
            </a:r>
          </a:p>
        </p:txBody>
      </p:sp>
      <p:sp>
        <p:nvSpPr>
          <p:cNvPr id="2" name="Content Placeholder 1">
            <a:extLst>
              <a:ext uri="{FF2B5EF4-FFF2-40B4-BE49-F238E27FC236}">
                <a16:creationId xmlns:a16="http://schemas.microsoft.com/office/drawing/2014/main" id="{E9381F45-CB8A-8644-9A1A-10D44FB891B8}"/>
              </a:ext>
            </a:extLst>
          </p:cNvPr>
          <p:cNvSpPr>
            <a:spLocks noGrp="1"/>
          </p:cNvSpPr>
          <p:nvPr>
            <p:ph idx="1"/>
          </p:nvPr>
        </p:nvSpPr>
        <p:spPr/>
        <p:txBody>
          <a:bodyPr/>
          <a:lstStyle/>
          <a:p>
            <a:r>
              <a:rPr lang="en-US"/>
              <a:t>What is a root cause?</a:t>
            </a:r>
          </a:p>
          <a:p>
            <a:pPr lvl="1"/>
            <a:r>
              <a:rPr lang="en-US"/>
              <a:t>“an underlying factor or condition that creates a problem and that, if addressed, would eliminate or dramatically alleviate the problem. A root cause analysis can help a group with widely varying opinions narrow the field of contributing factors until it agrees on what one(s) will yield the biggest bang for the buck if it acts on it.”    </a:t>
            </a:r>
          </a:p>
          <a:p>
            <a:pPr>
              <a:buNone/>
            </a:pPr>
            <a:r>
              <a:rPr kumimoji="0" lang="en-US" sz="1800" b="0" i="1"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DESE District Data Team Toolkit</a:t>
            </a:r>
            <a:r>
              <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Module 4, p. 4 </a:t>
            </a:r>
            <a:r>
              <a:rPr lang="en-US"/>
              <a:t>				</a:t>
            </a:r>
          </a:p>
          <a:p>
            <a:pPr lvl="2">
              <a:buNone/>
            </a:pPr>
            <a:r>
              <a:rPr lang="en-US"/>
              <a:t>			</a:t>
            </a:r>
          </a:p>
        </p:txBody>
      </p:sp>
      <p:sp>
        <p:nvSpPr>
          <p:cNvPr id="3" name="Slide Number Placeholder 2">
            <a:extLst>
              <a:ext uri="{FF2B5EF4-FFF2-40B4-BE49-F238E27FC236}">
                <a16:creationId xmlns:a16="http://schemas.microsoft.com/office/drawing/2014/main" id="{96F16DCC-A536-ED4E-A6F8-7003B981F831}"/>
              </a:ext>
            </a:extLst>
          </p:cNvPr>
          <p:cNvSpPr>
            <a:spLocks noGrp="1"/>
          </p:cNvSpPr>
          <p:nvPr>
            <p:ph type="sldNum" sz="quarter" idx="12"/>
          </p:nvPr>
        </p:nvSpPr>
        <p:spPr/>
        <p:txBody>
          <a:bodyPr/>
          <a:lstStyle/>
          <a:p>
            <a:fld id="{FF27229C-EC7B-4063-A33B-28A5E87E32ED}" type="slidenum">
              <a:rPr lang="zh-CN" altLang="en-US" smtClean="0"/>
              <a:pPr/>
              <a:t>57</a:t>
            </a:fld>
            <a:endParaRPr lang="zh-CN" altLang="en-US"/>
          </a:p>
        </p:txBody>
      </p:sp>
    </p:spTree>
    <p:extLst>
      <p:ext uri="{BB962C8B-B14F-4D97-AF65-F5344CB8AC3E}">
        <p14:creationId xmlns:p14="http://schemas.microsoft.com/office/powerpoint/2010/main" val="835381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FF9A-DCB3-408C-9EC2-22C04EEE77B7}"/>
              </a:ext>
            </a:extLst>
          </p:cNvPr>
          <p:cNvSpPr>
            <a:spLocks noGrp="1"/>
          </p:cNvSpPr>
          <p:nvPr>
            <p:ph type="title"/>
          </p:nvPr>
        </p:nvSpPr>
        <p:spPr/>
        <p:txBody>
          <a:bodyPr/>
          <a:lstStyle/>
          <a:p>
            <a:r>
              <a:rPr lang="en-US">
                <a:solidFill>
                  <a:schemeClr val="bg1"/>
                </a:solidFill>
              </a:rPr>
              <a:t>The Added Value of Root Cause Analysis: An example</a:t>
            </a:r>
            <a:endParaRPr lang="en-US"/>
          </a:p>
        </p:txBody>
      </p:sp>
      <p:sp>
        <p:nvSpPr>
          <p:cNvPr id="3" name="Content Placeholder 2">
            <a:extLst>
              <a:ext uri="{FF2B5EF4-FFF2-40B4-BE49-F238E27FC236}">
                <a16:creationId xmlns:a16="http://schemas.microsoft.com/office/drawing/2014/main" id="{243B3326-EEAF-4663-965A-DF5C20F4D16B}"/>
              </a:ext>
            </a:extLst>
          </p:cNvPr>
          <p:cNvSpPr>
            <a:spLocks noGrp="1"/>
          </p:cNvSpPr>
          <p:nvPr>
            <p:ph idx="1"/>
          </p:nvPr>
        </p:nvSpPr>
        <p:spPr/>
        <p:txBody>
          <a:bodyPr/>
          <a:lstStyle/>
          <a:p>
            <a:pPr marL="0" indent="0">
              <a:buNone/>
            </a:pPr>
            <a:r>
              <a:rPr lang="en-US" sz="2000"/>
              <a:t>Gap statement: The high school graduation rate for </a:t>
            </a:r>
            <a:r>
              <a:rPr lang="en-US" sz="2000" err="1"/>
              <a:t>SwD</a:t>
            </a:r>
            <a:r>
              <a:rPr lang="en-US" sz="2000"/>
              <a:t> who are economically disadvantaged is less than half the rate of the non-economically disadvantaged children and is in the lowest 10% in the state.</a:t>
            </a:r>
          </a:p>
          <a:p>
            <a:r>
              <a:rPr lang="en-US" sz="2000"/>
              <a:t>If a school has a large number of students who are not meeting proficiency targets in mathematics, school staff could choose to provide additional minutes of mathematics instruction to those students.</a:t>
            </a:r>
          </a:p>
          <a:p>
            <a:r>
              <a:rPr lang="en-US" sz="2000"/>
              <a:t>While this approach may improve outcomes in the short term, each year, the school may find it has to continue providing this additional instruction for a large group of its students. This issue may persist because the school has treated a symptom of the problem rather than the root cause. </a:t>
            </a:r>
          </a:p>
          <a:p>
            <a:r>
              <a:rPr lang="en-US" sz="2000"/>
              <a:t>A closer inspection of the school’s historical data could reveal that the core instructional approach is not a good fit for the students who are English learners.</a:t>
            </a:r>
          </a:p>
          <a:p>
            <a:r>
              <a:rPr lang="en-US" sz="2000"/>
              <a:t>When the school intervenes by implementing instructional methods that meet the needs of this group of students, as well as other students, it will find that far fewer children need supplemental support going forward.</a:t>
            </a:r>
          </a:p>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1800" b="0" i="1"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  Handbook, page 31</a:t>
            </a:r>
            <a:endPar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pPr marL="0" indent="0">
              <a:buNone/>
            </a:pPr>
            <a:endParaRPr lang="en-US" sz="2000"/>
          </a:p>
        </p:txBody>
      </p:sp>
      <p:sp>
        <p:nvSpPr>
          <p:cNvPr id="4" name="Slide Number Placeholder 3">
            <a:extLst>
              <a:ext uri="{FF2B5EF4-FFF2-40B4-BE49-F238E27FC236}">
                <a16:creationId xmlns:a16="http://schemas.microsoft.com/office/drawing/2014/main" id="{5E7E2114-FFCC-4F88-8D85-E2A31A82CE9F}"/>
              </a:ext>
            </a:extLst>
          </p:cNvPr>
          <p:cNvSpPr>
            <a:spLocks noGrp="1"/>
          </p:cNvSpPr>
          <p:nvPr>
            <p:ph type="sldNum" sz="quarter" idx="12"/>
          </p:nvPr>
        </p:nvSpPr>
        <p:spPr/>
        <p:txBody>
          <a:bodyPr/>
          <a:lstStyle/>
          <a:p>
            <a:fld id="{FF27229C-EC7B-4063-A33B-28A5E87E32ED}" type="slidenum">
              <a:rPr lang="zh-CN" altLang="en-US" smtClean="0"/>
              <a:pPr/>
              <a:t>58</a:t>
            </a:fld>
            <a:endParaRPr lang="zh-CN" altLang="en-US"/>
          </a:p>
        </p:txBody>
      </p:sp>
    </p:spTree>
    <p:extLst>
      <p:ext uri="{BB962C8B-B14F-4D97-AF65-F5344CB8AC3E}">
        <p14:creationId xmlns:p14="http://schemas.microsoft.com/office/powerpoint/2010/main" val="4044146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5007-546B-4E27-A81E-139E4B300C05}"/>
              </a:ext>
            </a:extLst>
          </p:cNvPr>
          <p:cNvSpPr>
            <a:spLocks noGrp="1"/>
          </p:cNvSpPr>
          <p:nvPr>
            <p:ph type="title"/>
          </p:nvPr>
        </p:nvSpPr>
        <p:spPr/>
        <p:txBody>
          <a:bodyPr/>
          <a:lstStyle/>
          <a:p>
            <a:r>
              <a:rPr lang="en-US"/>
              <a:t>Additional Resources: Analyze the Current Context</a:t>
            </a:r>
          </a:p>
        </p:txBody>
      </p:sp>
      <p:sp>
        <p:nvSpPr>
          <p:cNvPr id="3" name="Content Placeholder 2">
            <a:extLst>
              <a:ext uri="{FF2B5EF4-FFF2-40B4-BE49-F238E27FC236}">
                <a16:creationId xmlns:a16="http://schemas.microsoft.com/office/drawing/2014/main" id="{9366675E-6DB5-437E-85E9-2B8AFE4E215A}"/>
              </a:ext>
            </a:extLst>
          </p:cNvPr>
          <p:cNvSpPr>
            <a:spLocks noGrp="1"/>
          </p:cNvSpPr>
          <p:nvPr>
            <p:ph idx="1"/>
          </p:nvPr>
        </p:nvSpPr>
        <p:spPr>
          <a:xfrm>
            <a:off x="567743" y="1017043"/>
            <a:ext cx="11370972" cy="5704432"/>
          </a:xfrm>
        </p:spPr>
        <p:txBody>
          <a:bodyPr/>
          <a:lstStyle/>
          <a:p>
            <a:r>
              <a:rPr lang="en-US" sz="2800">
                <a:latin typeface="+mn-lt"/>
                <a:hlinkClick r:id="rId3"/>
              </a:rPr>
              <a:t>Five Whys Protocol</a:t>
            </a:r>
            <a:endParaRPr lang="en-US" sz="2800">
              <a:latin typeface="+mn-lt"/>
            </a:endParaRPr>
          </a:p>
          <a:p>
            <a:r>
              <a:rPr lang="en-US" sz="2800" u="sng">
                <a:solidFill>
                  <a:srgbClr val="01579B"/>
                </a:solidFill>
                <a:latin typeface="+mn-lt"/>
                <a:hlinkClick r:id="rId4"/>
              </a:rPr>
              <a:t>Root Cause Analysis Worksheet and Dimensions Bullseye of Improvement</a:t>
            </a:r>
            <a:endParaRPr lang="en-US" sz="2800" u="sng">
              <a:solidFill>
                <a:srgbClr val="01579B"/>
              </a:solidFill>
              <a:latin typeface="+mn-lt"/>
            </a:endParaRPr>
          </a:p>
          <a:p>
            <a:pPr algn="l">
              <a:buFont typeface="Arial" panose="020B0604020202020204" pitchFamily="34" charset="0"/>
              <a:buChar char="•"/>
            </a:pPr>
            <a:r>
              <a:rPr lang="en-US" sz="2800" b="0" i="0" u="sng">
                <a:solidFill>
                  <a:srgbClr val="01579B"/>
                </a:solidFill>
                <a:effectLst/>
                <a:latin typeface="+mn-lt"/>
                <a:hlinkClick r:id="rId5"/>
              </a:rPr>
              <a:t>Completing the </a:t>
            </a:r>
            <a:r>
              <a:rPr lang="en-US" sz="2800" b="0" i="1" u="sng">
                <a:solidFill>
                  <a:srgbClr val="01579B"/>
                </a:solidFill>
                <a:effectLst/>
                <a:latin typeface="+mn-lt"/>
                <a:hlinkClick r:id="rId5"/>
              </a:rPr>
              <a:t>Success Gaps Rubric</a:t>
            </a:r>
            <a:r>
              <a:rPr lang="en-US" sz="2800" b="0" i="0" u="sng">
                <a:solidFill>
                  <a:srgbClr val="01579B"/>
                </a:solidFill>
                <a:effectLst/>
                <a:latin typeface="+mn-lt"/>
                <a:hlinkClick r:id="rId5"/>
              </a:rPr>
              <a:t> </a:t>
            </a:r>
            <a:endParaRPr lang="en-US" sz="2800" b="0" i="0">
              <a:solidFill>
                <a:srgbClr val="54524D"/>
              </a:solidFill>
              <a:effectLst/>
              <a:latin typeface="+mn-lt"/>
            </a:endParaRPr>
          </a:p>
          <a:p>
            <a:pPr algn="l">
              <a:buFont typeface="Arial" panose="020B0604020202020204" pitchFamily="34" charset="0"/>
              <a:buChar char="•"/>
            </a:pPr>
            <a:r>
              <a:rPr lang="en-US" sz="2800" b="0" i="1" u="sng">
                <a:solidFill>
                  <a:srgbClr val="01579B"/>
                </a:solidFill>
                <a:effectLst/>
                <a:latin typeface="+mn-lt"/>
                <a:hlinkClick r:id="rId6"/>
              </a:rPr>
              <a:t>Priority Setting Tool</a:t>
            </a:r>
            <a:r>
              <a:rPr lang="en-US" sz="2800" b="0" i="0" u="sng">
                <a:solidFill>
                  <a:srgbClr val="01579B"/>
                </a:solidFill>
                <a:effectLst/>
                <a:latin typeface="+mn-lt"/>
                <a:hlinkClick r:id="rId6"/>
              </a:rPr>
              <a:t> </a:t>
            </a:r>
            <a:endParaRPr lang="en-US" sz="2800" b="0" i="0" u="sng">
              <a:solidFill>
                <a:srgbClr val="01579B"/>
              </a:solidFill>
              <a:effectLst/>
              <a:latin typeface="+mn-lt"/>
            </a:endParaRPr>
          </a:p>
          <a:p>
            <a:pPr algn="l">
              <a:buFont typeface="Arial" panose="020B0604020202020204" pitchFamily="34" charset="0"/>
              <a:buChar char="•"/>
            </a:pPr>
            <a:endParaRPr lang="en-US" sz="2800" b="0" i="0" u="sng">
              <a:solidFill>
                <a:srgbClr val="01579B"/>
              </a:solidFill>
              <a:effectLst/>
              <a:latin typeface="+mn-lt"/>
            </a:endParaRPr>
          </a:p>
          <a:p>
            <a:pPr algn="l">
              <a:buFont typeface="Arial" panose="020B0604020202020204" pitchFamily="34" charset="0"/>
              <a:buChar char="•"/>
            </a:pPr>
            <a:endParaRPr lang="en-US" sz="2800" b="0" i="0">
              <a:solidFill>
                <a:srgbClr val="54524D"/>
              </a:solidFill>
              <a:effectLst/>
              <a:latin typeface="+mn-lt"/>
            </a:endParaRPr>
          </a:p>
          <a:p>
            <a:endParaRPr lang="en-US" sz="2800">
              <a:latin typeface="+mn-lt"/>
            </a:endParaRPr>
          </a:p>
        </p:txBody>
      </p:sp>
      <p:sp>
        <p:nvSpPr>
          <p:cNvPr id="4" name="Slide Number Placeholder 3">
            <a:extLst>
              <a:ext uri="{FF2B5EF4-FFF2-40B4-BE49-F238E27FC236}">
                <a16:creationId xmlns:a16="http://schemas.microsoft.com/office/drawing/2014/main" id="{BD5CA30E-2F9C-49A0-9FE7-3048FBC81C45}"/>
              </a:ext>
            </a:extLst>
          </p:cNvPr>
          <p:cNvSpPr>
            <a:spLocks noGrp="1"/>
          </p:cNvSpPr>
          <p:nvPr>
            <p:ph type="sldNum" sz="quarter" idx="12"/>
          </p:nvPr>
        </p:nvSpPr>
        <p:spPr/>
        <p:txBody>
          <a:bodyPr/>
          <a:lstStyle/>
          <a:p>
            <a:fld id="{FF27229C-EC7B-4063-A33B-28A5E87E32ED}" type="slidenum">
              <a:rPr lang="zh-CN" altLang="en-US" smtClean="0"/>
              <a:pPr/>
              <a:t>59</a:t>
            </a:fld>
            <a:endParaRPr lang="zh-CN" altLang="en-US"/>
          </a:p>
        </p:txBody>
      </p:sp>
    </p:spTree>
    <p:extLst>
      <p:ext uri="{BB962C8B-B14F-4D97-AF65-F5344CB8AC3E}">
        <p14:creationId xmlns:p14="http://schemas.microsoft.com/office/powerpoint/2010/main" val="152185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4BA3-FF4B-4364-8648-0A7492BDF4B3}"/>
              </a:ext>
            </a:extLst>
          </p:cNvPr>
          <p:cNvSpPr>
            <a:spLocks noGrp="1"/>
          </p:cNvSpPr>
          <p:nvPr>
            <p:ph type="title"/>
          </p:nvPr>
        </p:nvSpPr>
        <p:spPr/>
        <p:txBody>
          <a:bodyPr/>
          <a:lstStyle/>
          <a:p>
            <a:r>
              <a:rPr lang="en-US">
                <a:latin typeface="Segoe UI Semibold"/>
                <a:cs typeface="Segoe UI Semibold"/>
              </a:rPr>
              <a:t> General Supervision</a:t>
            </a:r>
          </a:p>
        </p:txBody>
      </p:sp>
      <p:sp>
        <p:nvSpPr>
          <p:cNvPr id="3" name="Content Placeholder 2">
            <a:extLst>
              <a:ext uri="{FF2B5EF4-FFF2-40B4-BE49-F238E27FC236}">
                <a16:creationId xmlns:a16="http://schemas.microsoft.com/office/drawing/2014/main" id="{959B29BE-F3AF-4A35-89CC-80EE67A2CF57}"/>
              </a:ext>
            </a:extLst>
          </p:cNvPr>
          <p:cNvSpPr>
            <a:spLocks noGrp="1"/>
          </p:cNvSpPr>
          <p:nvPr>
            <p:ph idx="1"/>
          </p:nvPr>
        </p:nvSpPr>
        <p:spPr>
          <a:xfrm>
            <a:off x="567743" y="1230403"/>
            <a:ext cx="11370972" cy="5338672"/>
          </a:xfrm>
        </p:spPr>
        <p:txBody>
          <a:bodyPr/>
          <a:lstStyle/>
          <a:p>
            <a:r>
              <a:rPr lang="en-US"/>
              <a:t>Primary focus:</a:t>
            </a:r>
          </a:p>
          <a:p>
            <a:pPr lvl="1"/>
            <a:r>
              <a:rPr lang="en-US"/>
              <a:t>Educational Results</a:t>
            </a:r>
          </a:p>
          <a:p>
            <a:pPr lvl="1"/>
            <a:r>
              <a:rPr lang="en-US"/>
              <a:t>Functional Outcomes</a:t>
            </a:r>
          </a:p>
          <a:p>
            <a:pPr lvl="1"/>
            <a:endParaRPr lang="en-US"/>
          </a:p>
          <a:p>
            <a:pPr lvl="1"/>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ED7D31">
                    <a:lumMod val="50000"/>
                  </a:srgbClr>
                </a:solidFill>
                <a:effectLst/>
                <a:uLnTx/>
                <a:uFillTx/>
                <a:latin typeface="-apple-system"/>
                <a:ea typeface="+mn-ea"/>
                <a:cs typeface="+mn-cs"/>
              </a:rPr>
              <a:t>“…so that every student is </a:t>
            </a:r>
            <a:r>
              <a:rPr kumimoji="0" lang="en-US" sz="2800" b="1" i="0" u="none" strike="noStrike" kern="1200" cap="none" spc="0" normalizeH="0" baseline="0" noProof="0">
                <a:ln>
                  <a:noFill/>
                </a:ln>
                <a:solidFill>
                  <a:srgbClr val="ED7D31">
                    <a:lumMod val="50000"/>
                  </a:srgbClr>
                </a:solidFill>
                <a:effectLst/>
                <a:uLnTx/>
                <a:uFillTx/>
                <a:latin typeface="-apple-system"/>
                <a:ea typeface="+mn-ea"/>
                <a:cs typeface="+mn-cs"/>
              </a:rPr>
              <a:t>prepared to succeed </a:t>
            </a:r>
            <a:r>
              <a:rPr kumimoji="0" lang="en-US" sz="2800" b="0" i="0" u="none" strike="noStrike" kern="1200" cap="none" spc="0" normalizeH="0" baseline="0" noProof="0">
                <a:ln>
                  <a:noFill/>
                </a:ln>
                <a:solidFill>
                  <a:srgbClr val="ED7D31">
                    <a:lumMod val="50000"/>
                  </a:srgbClr>
                </a:solidFill>
                <a:effectLst/>
                <a:uLnTx/>
                <a:uFillTx/>
                <a:latin typeface="-apple-system"/>
                <a:ea typeface="+mn-ea"/>
                <a:cs typeface="+mn-cs"/>
              </a:rPr>
              <a:t>in postsecondary education, compete in the global economy, and understand the rights and responsibilities of American citizens, and in so doing, to close all proficiency gaps.”</a:t>
            </a:r>
            <a:endParaRPr kumimoji="0" lang="en-US" sz="2800" b="0" i="0" u="none" strike="noStrike" kern="1200" cap="none" spc="0" normalizeH="0" baseline="0" noProof="0">
              <a:ln>
                <a:noFill/>
              </a:ln>
              <a:solidFill>
                <a:srgbClr val="ED7D31">
                  <a:lumMod val="50000"/>
                </a:srgbClr>
              </a:solidFill>
              <a:effectLst/>
              <a:uLnTx/>
              <a:uFillTx/>
              <a:latin typeface="Segoe UI"/>
              <a:ea typeface="+mn-ea"/>
              <a:cs typeface="+mn-cs"/>
            </a:endParaRPr>
          </a:p>
          <a:p>
            <a:pPr lvl="1"/>
            <a:endParaRPr lang="en-US"/>
          </a:p>
        </p:txBody>
      </p:sp>
      <p:sp>
        <p:nvSpPr>
          <p:cNvPr id="4" name="Slide Number Placeholder 3">
            <a:extLst>
              <a:ext uri="{FF2B5EF4-FFF2-40B4-BE49-F238E27FC236}">
                <a16:creationId xmlns:a16="http://schemas.microsoft.com/office/drawing/2014/main" id="{960F0A05-CD73-49E0-A164-42529F78150A}"/>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2612943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 name="Rectangle 25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A08ABDF-0754-4991-82F2-A73E281797C5}"/>
              </a:ext>
            </a:extLst>
          </p:cNvPr>
          <p:cNvSpPr>
            <a:spLocks noGrp="1"/>
          </p:cNvSpPr>
          <p:nvPr>
            <p:ph type="title"/>
          </p:nvPr>
        </p:nvSpPr>
        <p:spPr>
          <a:xfrm>
            <a:off x="1295400" y="669925"/>
            <a:ext cx="4800600" cy="1325563"/>
          </a:xfrm>
        </p:spPr>
        <p:txBody>
          <a:bodyPr vert="horz" lIns="91440" tIns="45720" rIns="91440" bIns="45720" rtlCol="0" anchor="b">
            <a:noAutofit/>
          </a:bodyPr>
          <a:lstStyle/>
          <a:p>
            <a:r>
              <a:rPr lang="en-US" sz="4800">
                <a:latin typeface="+mj-lt"/>
                <a:cs typeface="+mj-cs"/>
              </a:rPr>
              <a:t>Take 10 seconds…    </a:t>
            </a:r>
          </a:p>
        </p:txBody>
      </p:sp>
      <p:cxnSp>
        <p:nvCxnSpPr>
          <p:cNvPr id="253" name="Straight Connector 25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7CBBB7-B12B-4727-B798-4E68BBE8BCF7}"/>
              </a:ext>
            </a:extLst>
          </p:cNvPr>
          <p:cNvSpPr>
            <a:spLocks noGrp="1"/>
          </p:cNvSpPr>
          <p:nvPr>
            <p:ph idx="1"/>
          </p:nvPr>
        </p:nvSpPr>
        <p:spPr>
          <a:xfrm>
            <a:off x="1295400" y="2288833"/>
            <a:ext cx="4800600" cy="3711571"/>
          </a:xfrm>
        </p:spPr>
        <p:txBody>
          <a:bodyPr vert="horz" lIns="91440" tIns="45720" rIns="91440" bIns="45720" rtlCol="0">
            <a:normAutofit/>
          </a:bodyPr>
          <a:lstStyle/>
          <a:p>
            <a:pPr marL="0" indent="0">
              <a:buNone/>
            </a:pPr>
            <a:r>
              <a:rPr lang="en-US" sz="2400">
                <a:solidFill>
                  <a:schemeClr val="bg1"/>
                </a:solidFill>
                <a:latin typeface="+mn-lt"/>
                <a:cs typeface="+mn-cs"/>
              </a:rPr>
              <a:t>Jot down any Thoughts? Questions? Epiphanies?</a:t>
            </a:r>
          </a:p>
          <a:p>
            <a:pPr marL="0" indent="0">
              <a:buNone/>
            </a:pPr>
            <a:r>
              <a:rPr lang="en-US" sz="2400">
                <a:solidFill>
                  <a:schemeClr val="bg1"/>
                </a:solidFill>
                <a:latin typeface="+mn-lt"/>
                <a:cs typeface="+mn-cs"/>
              </a:rPr>
              <a:t>.</a:t>
            </a:r>
          </a:p>
        </p:txBody>
      </p:sp>
      <p:pic>
        <p:nvPicPr>
          <p:cNvPr id="6" name="Picture 5">
            <a:extLst>
              <a:ext uri="{FF2B5EF4-FFF2-40B4-BE49-F238E27FC236}">
                <a16:creationId xmlns:a16="http://schemas.microsoft.com/office/drawing/2014/main" id="{FF44744D-4BDA-42D6-A48A-B285BD1C89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97746" y="3761868"/>
            <a:ext cx="2742235" cy="2784532"/>
          </a:xfrm>
          <a:prstGeom prst="rect">
            <a:avLst/>
          </a:prstGeom>
        </p:spPr>
      </p:pic>
      <p:sp>
        <p:nvSpPr>
          <p:cNvPr id="255" name="Rectangle 254">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2889830-4A33-4954-B926-212BDE15F7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87824" y="379341"/>
            <a:ext cx="3019844" cy="2784532"/>
          </a:xfrm>
          <a:prstGeom prst="rect">
            <a:avLst/>
          </a:prstGeom>
        </p:spPr>
      </p:pic>
      <p:sp>
        <p:nvSpPr>
          <p:cNvPr id="4" name="Slide Number Placeholder 3">
            <a:extLst>
              <a:ext uri="{FF2B5EF4-FFF2-40B4-BE49-F238E27FC236}">
                <a16:creationId xmlns:a16="http://schemas.microsoft.com/office/drawing/2014/main" id="{5B73CC48-E59F-4470-ABFE-09C12B139900}"/>
              </a:ext>
            </a:extLst>
          </p:cNvPr>
          <p:cNvSpPr>
            <a:spLocks noGrp="1"/>
          </p:cNvSpPr>
          <p:nvPr>
            <p:ph type="sldNum" sz="quarter" idx="12"/>
          </p:nvPr>
        </p:nvSpPr>
        <p:spPr>
          <a:xfrm>
            <a:off x="9303026" y="6356350"/>
            <a:ext cx="2050774"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FF27229C-EC7B-4063-A33B-28A5E87E32ED}" type="slidenum">
              <a:rPr kumimoji="0" lang="en-US" altLang="zh-CN" b="0" i="0" u="none" strike="noStrike" kern="1200" cap="none" spc="0" normalizeH="0" baseline="0" noProof="0">
                <a:ln>
                  <a:noFill/>
                </a:ln>
                <a:solidFill>
                  <a:schemeClr val="bg1">
                    <a:lumMod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60</a:t>
            </a:fld>
            <a:endParaRPr kumimoji="0" lang="en-US" altLang="zh-CN" b="0" i="0" u="none" strike="noStrike" kern="1200" cap="none" spc="0" normalizeH="0" baseline="0" noProof="0">
              <a:ln>
                <a:noFill/>
              </a:ln>
              <a:solidFill>
                <a:schemeClr val="bg1">
                  <a:lumMod val="50000"/>
                </a:schemeClr>
              </a:solidFill>
              <a:effectLst/>
              <a:uLnTx/>
              <a:uFillTx/>
              <a:latin typeface="Calibri" panose="020F0502020204030204"/>
              <a:ea typeface="+mn-ea"/>
              <a:cs typeface="+mn-cs"/>
            </a:endParaRPr>
          </a:p>
        </p:txBody>
      </p:sp>
      <p:sp>
        <p:nvSpPr>
          <p:cNvPr id="257" name="Rectangle 256">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894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54937A-1CB2-EEA1-4E4C-454DE72652D1}"/>
              </a:ext>
            </a:extLst>
          </p:cNvPr>
          <p:cNvSpPr>
            <a:spLocks noGrp="1"/>
          </p:cNvSpPr>
          <p:nvPr>
            <p:ph type="title"/>
          </p:nvPr>
        </p:nvSpPr>
        <p:spPr/>
        <p:txBody>
          <a:bodyPr/>
          <a:lstStyle/>
          <a:p>
            <a:r>
              <a:rPr lang="en-US">
                <a:latin typeface="Segoe UI Semibold"/>
                <a:cs typeface="Segoe UI Semibold"/>
              </a:rPr>
              <a:t>Fiscal Considerations to Serve Your Students Better</a:t>
            </a: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4EDBA096-6913-97A1-9282-AEE25C80F2ED}"/>
                  </a:ext>
                </a:extLst>
              </p:cNvPr>
              <p:cNvSpPr txBox="1">
                <a:spLocks/>
              </p:cNvSpPr>
              <p:nvPr/>
            </p:nvSpPr>
            <p:spPr>
              <a:xfrm>
                <a:off x="447398" y="1381702"/>
                <a:ext cx="5430889" cy="713201"/>
              </a:xfrm>
              <a:prstGeom prst="rect">
                <a:avLst/>
              </a:prstGeom>
              <a:solidFill>
                <a:schemeClr val="accent2">
                  <a:lumMod val="75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atin typeface="Segoe UI"/>
                    <a:cs typeface="Segoe UI"/>
                  </a:rPr>
                  <a:t>Making Money Matter (</a:t>
                </a:r>
                <a14:m>
                  <m:oMath xmlns:m="http://schemas.openxmlformats.org/officeDocument/2006/math">
                    <m:sSup>
                      <m:sSupPr>
                        <m:ctrlPr>
                          <a:rPr lang="en-US" i="1" smtClean="0">
                            <a:latin typeface="Cambria Math" panose="02040503050406030204" pitchFamily="18" charset="0"/>
                            <a:cs typeface="Segoe UI"/>
                          </a:rPr>
                        </m:ctrlPr>
                      </m:sSupPr>
                      <m:e>
                        <m:r>
                          <a:rPr lang="en-US" smtClean="0">
                            <a:latin typeface="Cambria Math" panose="02040503050406030204" pitchFamily="18" charset="0"/>
                            <a:cs typeface="Segoe UI"/>
                          </a:rPr>
                          <m:t>𝐌</m:t>
                        </m:r>
                      </m:e>
                      <m:sup>
                        <m:r>
                          <a:rPr lang="en-US" smtClean="0">
                            <a:latin typeface="Cambria Math" panose="02040503050406030204" pitchFamily="18" charset="0"/>
                            <a:cs typeface="Segoe UI"/>
                          </a:rPr>
                          <m:t>𝟑</m:t>
                        </m:r>
                      </m:sup>
                    </m:sSup>
                  </m:oMath>
                </a14:m>
                <a:r>
                  <a:rPr lang="en-US"/>
                  <a:t>)</a:t>
                </a:r>
              </a:p>
            </p:txBody>
          </p:sp>
        </mc:Choice>
        <mc:Fallback xmlns="">
          <p:sp>
            <p:nvSpPr>
              <p:cNvPr id="9" name="Text Placeholder 4">
                <a:extLst>
                  <a:ext uri="{FF2B5EF4-FFF2-40B4-BE49-F238E27FC236}">
                    <a16:creationId xmlns:a16="http://schemas.microsoft.com/office/drawing/2014/main" id="{4EDBA096-6913-97A1-9282-AEE25C80F2ED}"/>
                  </a:ext>
                </a:extLst>
              </p:cNvPr>
              <p:cNvSpPr txBox="1">
                <a:spLocks noRot="1" noChangeAspect="1" noMove="1" noResize="1" noEditPoints="1" noAdjustHandles="1" noChangeArrowheads="1" noChangeShapeType="1" noTextEdit="1"/>
              </p:cNvSpPr>
              <p:nvPr/>
            </p:nvSpPr>
            <p:spPr>
              <a:xfrm>
                <a:off x="447398" y="1381702"/>
                <a:ext cx="5430889" cy="713201"/>
              </a:xfrm>
              <a:prstGeom prst="rect">
                <a:avLst/>
              </a:prstGeom>
              <a:blipFill>
                <a:blip r:embed="rId3"/>
                <a:stretch>
                  <a:fillRect l="-2245" b="-6838"/>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CC8EC04C-9A13-6150-E58B-24A509C1ACCF}"/>
              </a:ext>
            </a:extLst>
          </p:cNvPr>
          <p:cNvSpPr>
            <a:spLocks noGrp="1"/>
          </p:cNvSpPr>
          <p:nvPr>
            <p:ph idx="13"/>
          </p:nvPr>
        </p:nvSpPr>
        <p:spPr>
          <a:xfrm>
            <a:off x="419385" y="2197654"/>
            <a:ext cx="5676615" cy="4169684"/>
          </a:xfrm>
        </p:spPr>
        <p:txBody>
          <a:bodyPr vert="horz" lIns="91440" tIns="45720" rIns="91440" bIns="45720" rtlCol="0" anchor="t">
            <a:noAutofit/>
          </a:bodyPr>
          <a:lstStyle/>
          <a:p>
            <a:r>
              <a:rPr lang="en-US" sz="2000" dirty="0">
                <a:latin typeface="Segoe UI"/>
                <a:cs typeface="Segoe UI"/>
              </a:rPr>
              <a:t>At least 2% of IDEA set aside required for systemic improvements at LEAs with </a:t>
            </a:r>
            <a:r>
              <a:rPr lang="en-US" sz="2000" i="1" dirty="0">
                <a:latin typeface="Segoe UI"/>
                <a:cs typeface="Segoe UI"/>
              </a:rPr>
              <a:t>Needs Intervention </a:t>
            </a:r>
            <a:r>
              <a:rPr lang="en-US" sz="2000" dirty="0">
                <a:latin typeface="Segoe UI"/>
                <a:cs typeface="Segoe UI"/>
              </a:rPr>
              <a:t>Special Education Determination</a:t>
            </a:r>
          </a:p>
          <a:p>
            <a:r>
              <a:rPr lang="en-US" sz="2000" dirty="0">
                <a:latin typeface="Segoe UI"/>
                <a:cs typeface="Segoe UI"/>
              </a:rPr>
              <a:t>Supports systemic activities and strategic planning, such as data collection, root cause analysis, action planning, &amp; implementation of systemic interventions, with emphasis on equity, gap closing, and culturally responsive &amp; inclusive practices.</a:t>
            </a:r>
          </a:p>
          <a:p>
            <a:r>
              <a:rPr lang="en-US" sz="2000" dirty="0">
                <a:latin typeface="Segoe UI"/>
                <a:cs typeface="Segoe UI"/>
              </a:rPr>
              <a:t>For more information:</a:t>
            </a:r>
          </a:p>
          <a:p>
            <a:pPr lvl="1"/>
            <a:r>
              <a:rPr lang="en-US" sz="1600" dirty="0">
                <a:latin typeface="Segoe UI"/>
                <a:cs typeface="Segoe UI"/>
                <a:hlinkClick r:id="rId4"/>
              </a:rPr>
              <a:t>https://www.doe.mass.edu/turnaround/redesign/m3/</a:t>
            </a:r>
            <a:r>
              <a:rPr lang="en-US" sz="1600" dirty="0">
                <a:latin typeface="Segoe UI"/>
                <a:cs typeface="Segoe UI"/>
              </a:rPr>
              <a:t> </a:t>
            </a:r>
            <a:r>
              <a:rPr lang="en-US" sz="2000" dirty="0">
                <a:latin typeface="Segoe UI"/>
                <a:cs typeface="Segoe UI"/>
              </a:rPr>
              <a:t> </a:t>
            </a:r>
          </a:p>
          <a:p>
            <a:pPr lvl="1"/>
            <a:r>
              <a:rPr lang="en-US" sz="1600" dirty="0">
                <a:latin typeface="Segoe UI"/>
                <a:cs typeface="Segoe UI"/>
              </a:rPr>
              <a:t>Email: </a:t>
            </a:r>
            <a:r>
              <a:rPr lang="en-US" sz="1600" dirty="0">
                <a:latin typeface="Segoe UI"/>
                <a:cs typeface="Segoe UI"/>
                <a:hlinkClick r:id="rId5"/>
              </a:rPr>
              <a:t>Abigail.T.Slayton@mass.gov</a:t>
            </a:r>
            <a:endParaRPr lang="en-US" sz="1600" dirty="0"/>
          </a:p>
        </p:txBody>
      </p:sp>
      <p:sp>
        <p:nvSpPr>
          <p:cNvPr id="5" name="Text Placeholder 4">
            <a:extLst>
              <a:ext uri="{FF2B5EF4-FFF2-40B4-BE49-F238E27FC236}">
                <a16:creationId xmlns:a16="http://schemas.microsoft.com/office/drawing/2014/main" id="{C3742596-DBDC-94DA-8025-0CE1B6223AA4}"/>
              </a:ext>
            </a:extLst>
          </p:cNvPr>
          <p:cNvSpPr>
            <a:spLocks noGrp="1"/>
          </p:cNvSpPr>
          <p:nvPr>
            <p:ph type="body" idx="15"/>
          </p:nvPr>
        </p:nvSpPr>
        <p:spPr>
          <a:solidFill>
            <a:schemeClr val="accent2">
              <a:lumMod val="75000"/>
            </a:schemeClr>
          </a:solidFill>
        </p:spPr>
        <p:txBody>
          <a:bodyPr/>
          <a:lstStyle/>
          <a:p>
            <a:r>
              <a:rPr lang="en-US">
                <a:latin typeface="Segoe UI Semibold"/>
                <a:cs typeface="Segoe UI Semibold"/>
              </a:rPr>
              <a:t>Coordinated Early Intervening Services (CEIS)</a:t>
            </a:r>
          </a:p>
        </p:txBody>
      </p:sp>
      <p:sp>
        <p:nvSpPr>
          <p:cNvPr id="7" name="Content Placeholder 6">
            <a:extLst>
              <a:ext uri="{FF2B5EF4-FFF2-40B4-BE49-F238E27FC236}">
                <a16:creationId xmlns:a16="http://schemas.microsoft.com/office/drawing/2014/main" id="{DC9E42E3-BBFC-AFDF-85E2-A5024BF3A714}"/>
              </a:ext>
            </a:extLst>
          </p:cNvPr>
          <p:cNvSpPr>
            <a:spLocks noGrp="1"/>
          </p:cNvSpPr>
          <p:nvPr>
            <p:ph idx="16"/>
          </p:nvPr>
        </p:nvSpPr>
        <p:spPr>
          <a:xfrm>
            <a:off x="6291627" y="2204358"/>
            <a:ext cx="5474143" cy="4174745"/>
          </a:xfrm>
        </p:spPr>
        <p:txBody>
          <a:bodyPr vert="horz" lIns="91440" tIns="45720" rIns="91440" bIns="45720" rtlCol="0" anchor="t">
            <a:noAutofit/>
          </a:bodyPr>
          <a:lstStyle/>
          <a:p>
            <a:r>
              <a:rPr lang="en-US" sz="2000" dirty="0">
                <a:latin typeface="Segoe UI"/>
                <a:cs typeface="Segoe UI"/>
              </a:rPr>
              <a:t>Services provided to students in K-12 </a:t>
            </a:r>
            <a:r>
              <a:rPr lang="en-US" sz="2000" i="1" dirty="0">
                <a:latin typeface="Segoe UI"/>
                <a:cs typeface="Segoe UI"/>
              </a:rPr>
              <a:t>who</a:t>
            </a:r>
            <a:r>
              <a:rPr lang="en-US" sz="2000" dirty="0">
                <a:latin typeface="Segoe UI"/>
                <a:cs typeface="Segoe UI"/>
              </a:rPr>
              <a:t> </a:t>
            </a:r>
            <a:r>
              <a:rPr lang="en-US" sz="2000" i="1" dirty="0">
                <a:latin typeface="Segoe UI"/>
                <a:cs typeface="Segoe UI"/>
              </a:rPr>
              <a:t>are not identified as needing special education or related services</a:t>
            </a:r>
            <a:r>
              <a:rPr lang="en-US" sz="2000" dirty="0">
                <a:latin typeface="Segoe UI"/>
                <a:cs typeface="Segoe UI"/>
              </a:rPr>
              <a:t>, but who need additional academic or behavioral support to succeed in general education. </a:t>
            </a:r>
          </a:p>
          <a:p>
            <a:r>
              <a:rPr lang="en-US" sz="2000" dirty="0">
                <a:latin typeface="Segoe UI"/>
                <a:cs typeface="Segoe UI"/>
              </a:rPr>
              <a:t>Allows any LEA to reserve up to 15 percent of their IDEA Part B for CEIS services to address needs of students.</a:t>
            </a:r>
          </a:p>
          <a:p>
            <a:r>
              <a:rPr lang="en-US" sz="2000" dirty="0">
                <a:latin typeface="Segoe UI"/>
                <a:cs typeface="Segoe UI"/>
              </a:rPr>
              <a:t>For more information:</a:t>
            </a:r>
          </a:p>
          <a:p>
            <a:pPr lvl="1"/>
            <a:r>
              <a:rPr lang="en-US" sz="1600">
                <a:latin typeface="Segoe UI"/>
                <a:cs typeface="Segoe UI"/>
                <a:hlinkClick r:id="rId6"/>
              </a:rPr>
              <a:t>https://ideadata.org/sites/default/files/media/documents/2017-09/idc_ceis_chart.pdf</a:t>
            </a:r>
            <a:r>
              <a:rPr lang="en-US" sz="1600">
                <a:latin typeface="Segoe UI"/>
                <a:cs typeface="Segoe UI"/>
              </a:rPr>
              <a:t> </a:t>
            </a:r>
            <a:endParaRPr lang="en-US"/>
          </a:p>
          <a:p>
            <a:pPr lvl="1"/>
            <a:r>
              <a:rPr lang="en-US" sz="1600" dirty="0">
                <a:latin typeface="Segoe UI"/>
                <a:cs typeface="Segoe UI"/>
              </a:rPr>
              <a:t>Email: </a:t>
            </a:r>
            <a:r>
              <a:rPr lang="en-US" sz="1600" dirty="0">
                <a:latin typeface="Segoe UI"/>
                <a:cs typeface="Segoe UI"/>
                <a:hlinkClick r:id="rId7"/>
              </a:rPr>
              <a:t>specialeducation@doe.mass.edu</a:t>
            </a:r>
            <a:r>
              <a:rPr lang="en-US" sz="1600" dirty="0">
                <a:latin typeface="Segoe UI"/>
                <a:cs typeface="Segoe UI"/>
              </a:rPr>
              <a:t> </a:t>
            </a:r>
            <a:endParaRPr lang="en-US" dirty="0"/>
          </a:p>
          <a:p>
            <a:endParaRPr lang="en-US" dirty="0"/>
          </a:p>
        </p:txBody>
      </p:sp>
      <p:sp>
        <p:nvSpPr>
          <p:cNvPr id="2" name="Slide Number Placeholder 1">
            <a:extLst>
              <a:ext uri="{FF2B5EF4-FFF2-40B4-BE49-F238E27FC236}">
                <a16:creationId xmlns:a16="http://schemas.microsoft.com/office/drawing/2014/main" id="{7651B9A0-5353-5EBA-2D13-05FBEEF6873E}"/>
              </a:ext>
            </a:extLst>
          </p:cNvPr>
          <p:cNvSpPr>
            <a:spLocks noGrp="1"/>
          </p:cNvSpPr>
          <p:nvPr>
            <p:ph type="sldNum" sz="quarter" idx="12"/>
          </p:nvPr>
        </p:nvSpPr>
        <p:spPr/>
        <p:txBody>
          <a:bodyPr/>
          <a:lstStyle/>
          <a:p>
            <a:fld id="{FF27229C-EC7B-4063-A33B-28A5E87E32ED}" type="slidenum">
              <a:rPr lang="zh-CN" altLang="en-US" smtClean="0"/>
              <a:pPr/>
              <a:t>61</a:t>
            </a:fld>
            <a:endParaRPr lang="zh-CN" altLang="en-US"/>
          </a:p>
        </p:txBody>
      </p:sp>
    </p:spTree>
    <p:extLst>
      <p:ext uri="{BB962C8B-B14F-4D97-AF65-F5344CB8AC3E}">
        <p14:creationId xmlns:p14="http://schemas.microsoft.com/office/powerpoint/2010/main" val="125326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Questions?  </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4261340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4A70-E3BE-4F66-8905-969F0E25531D}"/>
              </a:ext>
            </a:extLst>
          </p:cNvPr>
          <p:cNvSpPr>
            <a:spLocks noGrp="1"/>
          </p:cNvSpPr>
          <p:nvPr>
            <p:ph type="title"/>
          </p:nvPr>
        </p:nvSpPr>
        <p:spPr/>
        <p:txBody>
          <a:bodyPr/>
          <a:lstStyle/>
          <a:p>
            <a:r>
              <a:rPr lang="en-US"/>
              <a:t>Supports and Resources</a:t>
            </a:r>
          </a:p>
        </p:txBody>
      </p:sp>
      <p:sp>
        <p:nvSpPr>
          <p:cNvPr id="3" name="Content Placeholder 2">
            <a:extLst>
              <a:ext uri="{FF2B5EF4-FFF2-40B4-BE49-F238E27FC236}">
                <a16:creationId xmlns:a16="http://schemas.microsoft.com/office/drawing/2014/main" id="{E218D961-741A-4EDC-B5C2-D6D902958805}"/>
              </a:ext>
            </a:extLst>
          </p:cNvPr>
          <p:cNvSpPr>
            <a:spLocks noGrp="1"/>
          </p:cNvSpPr>
          <p:nvPr>
            <p:ph idx="1"/>
          </p:nvPr>
        </p:nvSpPr>
        <p:spPr>
          <a:xfrm>
            <a:off x="567743" y="979882"/>
            <a:ext cx="11624257" cy="5878118"/>
          </a:xfrm>
        </p:spPr>
        <p:txBody>
          <a:bodyPr vert="horz" lIns="91440" tIns="45720" rIns="91440" bIns="45720" rtlCol="0" anchor="t">
            <a:noAutofit/>
          </a:bodyPr>
          <a:lstStyle/>
          <a:p>
            <a:pPr marL="342900" indent="-342900">
              <a:buFont typeface="Arial" panose="020B0604020202020204" pitchFamily="34" charset="0"/>
              <a:buChar char="•"/>
            </a:pPr>
            <a:r>
              <a:rPr lang="en-US" sz="1900">
                <a:solidFill>
                  <a:srgbClr val="222222"/>
                </a:solidFill>
                <a:latin typeface="+mn-lt"/>
                <a:cs typeface="Segoe UI"/>
                <a:hlinkClick r:id="rId3"/>
              </a:rPr>
              <a:t>Center for Strategic Initiatives Resources</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hlinkClick r:id="rId4"/>
              </a:rPr>
              <a:t>Center for Systemic Improvement (NCSI) </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hlinkClick r:id="rId5"/>
              </a:rPr>
              <a:t>Center to Improve Social and Emotional Learning and School Safety (SEL) </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cs typeface="Segoe UI"/>
                <a:hlinkClick r:id="rId6"/>
              </a:rPr>
              <a:t>Culturally Responsive Teaching &amp; Leading</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cs typeface="Segoe UI"/>
                <a:hlinkClick r:id="rId7"/>
              </a:rPr>
              <a:t>Curate</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cs typeface="Segoe UI"/>
                <a:hlinkClick r:id="rId8"/>
              </a:rPr>
              <a:t>CSDP Targeted Partnership Program Catalog — SY 2022-2023</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cs typeface="Segoe UI"/>
                <a:hlinkClick r:id="rId9"/>
              </a:rPr>
              <a:t>DESE Newsletters, Updates, and Livestreams</a:t>
            </a:r>
            <a:endParaRPr lang="en-US" sz="1900">
              <a:solidFill>
                <a:srgbClr val="222222"/>
              </a:solidFill>
              <a:latin typeface="+mn-lt"/>
              <a:cs typeface="Segoe UI"/>
              <a:hlinkClick r:id="rId10"/>
            </a:endParaRPr>
          </a:p>
          <a:p>
            <a:pPr marL="342900" indent="-342900">
              <a:buFont typeface="Arial" panose="020B0604020202020204" pitchFamily="34" charset="0"/>
              <a:buChar char="•"/>
            </a:pPr>
            <a:r>
              <a:rPr lang="en-US" sz="1900">
                <a:solidFill>
                  <a:srgbClr val="222222"/>
                </a:solidFill>
                <a:latin typeface="+mn-lt"/>
                <a:cs typeface="Segoe UI"/>
                <a:hlinkClick r:id="rId11"/>
              </a:rPr>
              <a:t>IDEA Data Center Significant Disproportionality Resources</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cs typeface="Segoe UI"/>
                <a:hlinkClick r:id="rId10"/>
              </a:rPr>
              <a:t>Kaleidoscope Collective for Learning</a:t>
            </a:r>
            <a:endParaRPr lang="en-US" sz="1900">
              <a:solidFill>
                <a:srgbClr val="222222"/>
              </a:solidFill>
              <a:latin typeface="+mn-lt"/>
              <a:cs typeface="Segoe UI"/>
            </a:endParaRPr>
          </a:p>
          <a:p>
            <a:pPr marL="342900" indent="-342900">
              <a:buFont typeface="Arial" panose="020B0604020202020204" pitchFamily="34" charset="0"/>
              <a:buChar char="•"/>
            </a:pPr>
            <a:r>
              <a:rPr lang="en-US" sz="1900">
                <a:latin typeface="+mn-lt"/>
                <a:hlinkClick r:id="rId12"/>
              </a:rPr>
              <a:t>Making Money Matter (M3) - Grants - Special Education (mass.edu)</a:t>
            </a:r>
            <a:endParaRPr lang="en-US" sz="1900">
              <a:solidFill>
                <a:srgbClr val="222222"/>
              </a:solidFill>
              <a:latin typeface="+mn-lt"/>
              <a:cs typeface="Segoe UI"/>
              <a:hlinkClick r:id="rId13"/>
            </a:endParaRPr>
          </a:p>
          <a:p>
            <a:pPr marL="342900" indent="-342900">
              <a:buFont typeface="Arial" panose="020B0604020202020204" pitchFamily="34" charset="0"/>
              <a:buChar char="•"/>
            </a:pPr>
            <a:r>
              <a:rPr lang="en-US" sz="1900">
                <a:solidFill>
                  <a:srgbClr val="222222"/>
                </a:solidFill>
                <a:latin typeface="+mn-lt"/>
                <a:cs typeface="Segoe UI"/>
                <a:hlinkClick r:id="rId13"/>
              </a:rPr>
              <a:t>MTSS</a:t>
            </a:r>
            <a:endParaRPr lang="en-US" sz="1900">
              <a:solidFill>
                <a:srgbClr val="222222"/>
              </a:solidFill>
              <a:latin typeface="+mn-lt"/>
              <a:cs typeface="Segoe UI"/>
            </a:endParaRPr>
          </a:p>
          <a:p>
            <a:pPr marL="514350" lvl="1" indent="-342900">
              <a:buFont typeface="Arial" panose="020B0604020202020204" pitchFamily="34" charset="0"/>
              <a:buChar char="•"/>
            </a:pPr>
            <a:r>
              <a:rPr lang="en-US" sz="1900">
                <a:solidFill>
                  <a:srgbClr val="222222"/>
                </a:solidFill>
                <a:latin typeface="+mn-lt"/>
                <a:cs typeface="Segoe UI"/>
                <a:hlinkClick r:id="rId14"/>
              </a:rPr>
              <a:t>MTSS Blueprint</a:t>
            </a:r>
            <a:endParaRPr lang="en-US" sz="1900">
              <a:solidFill>
                <a:srgbClr val="222222"/>
              </a:solidFill>
              <a:latin typeface="+mn-lt"/>
              <a:cs typeface="Segoe UI"/>
            </a:endParaRPr>
          </a:p>
          <a:p>
            <a:pPr marL="342900" indent="-342900">
              <a:buFont typeface="Arial" panose="020B0604020202020204" pitchFamily="34" charset="0"/>
              <a:buChar char="•"/>
            </a:pPr>
            <a:r>
              <a:rPr lang="en-US" sz="1900" b="0" i="0">
                <a:solidFill>
                  <a:srgbClr val="222222"/>
                </a:solidFill>
                <a:effectLst/>
                <a:latin typeface="+mn-lt"/>
                <a:cs typeface="Segoe UI"/>
                <a:hlinkClick r:id="rId15"/>
              </a:rPr>
              <a:t>Significant Disproportionality Fiscal Implications Reference Guide</a:t>
            </a:r>
            <a:endParaRPr lang="en-US" sz="1900" b="0" i="0">
              <a:solidFill>
                <a:srgbClr val="222222"/>
              </a:solidFill>
              <a:effectLst/>
              <a:latin typeface="+mn-lt"/>
              <a:cs typeface="Segoe UI"/>
            </a:endParaRPr>
          </a:p>
          <a:p>
            <a:pPr marL="342900" indent="-342900">
              <a:buFont typeface="Arial" panose="020B0604020202020204" pitchFamily="34" charset="0"/>
              <a:buChar char="•"/>
            </a:pPr>
            <a:r>
              <a:rPr lang="en-US" sz="1900" b="0" i="0">
                <a:solidFill>
                  <a:srgbClr val="222222"/>
                </a:solidFill>
                <a:effectLst/>
                <a:latin typeface="+mn-lt"/>
                <a:cs typeface="Segoe UI"/>
                <a:hlinkClick r:id="rId16"/>
              </a:rPr>
              <a:t>Search Registered PD Providers</a:t>
            </a:r>
            <a:endParaRPr lang="en-US" sz="1900" b="0" i="0">
              <a:solidFill>
                <a:srgbClr val="222222"/>
              </a:solidFill>
              <a:effectLst/>
              <a:latin typeface="+mn-lt"/>
              <a:cs typeface="Segoe UI"/>
            </a:endParaRPr>
          </a:p>
          <a:p>
            <a:pPr marL="342900" indent="-342900">
              <a:buFont typeface="Arial" panose="020B0604020202020204" pitchFamily="34" charset="0"/>
              <a:buChar char="•"/>
            </a:pPr>
            <a:r>
              <a:rPr lang="en-US" sz="1900" b="0" i="0" u="none" strike="noStrike">
                <a:solidFill>
                  <a:srgbClr val="0060C7"/>
                </a:solidFill>
                <a:effectLst/>
                <a:latin typeface="+mn-lt"/>
                <a:cs typeface="Segoe UI"/>
                <a:hlinkClick r:id="rId17"/>
              </a:rPr>
              <a:t>What is Significant Disproportionality Quick Reference Guide</a:t>
            </a:r>
            <a:endParaRPr lang="en-US" sz="1900" b="0" i="0" u="none" strike="noStrike">
              <a:solidFill>
                <a:srgbClr val="0060C7"/>
              </a:solidFill>
              <a:effectLst/>
              <a:latin typeface="+mn-lt"/>
              <a:cs typeface="Segoe UI"/>
            </a:endParaRPr>
          </a:p>
          <a:p>
            <a:pPr marL="342900" indent="-342900">
              <a:buFont typeface="Arial" panose="020B0604020202020204" pitchFamily="34" charset="0"/>
              <a:buChar char="•"/>
            </a:pPr>
            <a:endParaRPr lang="en-US" sz="800" b="0" i="0" u="none" strike="noStrike">
              <a:solidFill>
                <a:srgbClr val="0060C7"/>
              </a:solidFill>
              <a:effectLst/>
              <a:latin typeface="+mn-lt"/>
              <a:cs typeface="Segoe UI"/>
            </a:endParaRPr>
          </a:p>
          <a:p>
            <a:pPr marL="0" marR="0" lvl="0" indent="-2286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r>
              <a:rPr kumimoji="0" lang="en-US" sz="1900" b="0" i="0" u="sng" strike="noStrike" kern="1200" cap="none" spc="0" normalizeH="0" baseline="0" noProof="0">
                <a:ln>
                  <a:noFill/>
                </a:ln>
                <a:solidFill>
                  <a:srgbClr val="0563C1"/>
                </a:solidFill>
                <a:effectLst/>
                <a:uLnTx/>
                <a:uFillTx/>
                <a:latin typeface="Segoe UI"/>
                <a:ea typeface="Calibri" panose="020F0502020204030204" pitchFamily="34" charset="0"/>
                <a:cs typeface="Segoe UI" panose="020B0502040204020203" pitchFamily="34" charset="0"/>
                <a:hlinkClick r:id="rId18"/>
              </a:rPr>
              <a:t>Clarifying the Relationship Between HLPs and EBPs | High-Leverage Practices (highleveragepractices.org)</a:t>
            </a:r>
            <a:endParaRPr kumimoji="0" lang="en-US" sz="1900" b="0" i="0" u="none" strike="noStrike" kern="1200" cap="none" spc="0" normalizeH="0" baseline="0" noProof="0">
              <a:ln>
                <a:noFill/>
              </a:ln>
              <a:solidFill>
                <a:srgbClr val="203B6A">
                  <a:lumMod val="50000"/>
                </a:srgbClr>
              </a:solidFill>
              <a:effectLst/>
              <a:uLnTx/>
              <a:uFillTx/>
              <a:latin typeface="Segoe UI"/>
              <a:ea typeface="Calibri" panose="020F0502020204030204" pitchFamily="34" charset="0"/>
              <a:cs typeface="Segoe UI" panose="020B0502040204020203" pitchFamily="34" charset="0"/>
            </a:endParaRPr>
          </a:p>
          <a:p>
            <a:pPr marL="0" marR="0" lvl="0" indent="-2286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r>
              <a:rPr kumimoji="0" lang="en-US" sz="1900" b="0" i="0" u="none" strike="noStrike" kern="1200" cap="none" spc="0" normalizeH="0" baseline="0" noProof="0">
                <a:ln>
                  <a:noFill/>
                </a:ln>
                <a:solidFill>
                  <a:srgbClr val="203B6A">
                    <a:lumMod val="50000"/>
                  </a:srgbClr>
                </a:solidFill>
                <a:effectLst/>
                <a:uLnTx/>
                <a:uFillTx/>
                <a:latin typeface="Segoe UI"/>
                <a:ea typeface="Calibri" panose="020F0502020204030204" pitchFamily="34" charset="0"/>
                <a:cs typeface="Segoe UI" panose="020B0502040204020203" pitchFamily="34" charset="0"/>
              </a:rPr>
              <a:t> </a:t>
            </a:r>
            <a:r>
              <a:rPr kumimoji="0" lang="en-US" sz="1900" b="0" i="0" u="sng" strike="noStrike" kern="1200" cap="none" spc="0" normalizeH="0" baseline="0" noProof="0">
                <a:ln>
                  <a:noFill/>
                </a:ln>
                <a:solidFill>
                  <a:srgbClr val="0563C1"/>
                </a:solidFill>
                <a:effectLst/>
                <a:uLnTx/>
                <a:uFillTx/>
                <a:latin typeface="Segoe UI"/>
                <a:ea typeface="Calibri" panose="020F0502020204030204" pitchFamily="34" charset="0"/>
                <a:cs typeface="Segoe UI" panose="020B0502040204020203" pitchFamily="34" charset="0"/>
                <a:hlinkClick r:id="rId19"/>
              </a:rPr>
              <a:t>High-Leverage Practices | High-Leverage Practices (highleveragepractices.org)</a:t>
            </a:r>
            <a:endParaRPr kumimoji="0" lang="en-US" sz="1900" b="0" i="0" u="none" strike="noStrike" kern="1200" cap="none" spc="0" normalizeH="0" baseline="0" noProof="0">
              <a:ln>
                <a:noFill/>
              </a:ln>
              <a:solidFill>
                <a:srgbClr val="203B6A">
                  <a:lumMod val="50000"/>
                </a:srgbClr>
              </a:solidFill>
              <a:effectLst/>
              <a:uLnTx/>
              <a:uFillTx/>
              <a:latin typeface="Segoe UI"/>
              <a:ea typeface="Calibri" panose="020F0502020204030204" pitchFamily="34" charset="0"/>
              <a:cs typeface="Segoe UI" panose="020B0502040204020203" pitchFamily="34" charset="0"/>
            </a:endParaRPr>
          </a:p>
          <a:p>
            <a:pPr marL="0" marR="0" lvl="0" indent="-2286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r>
              <a:rPr kumimoji="0" lang="en-US" sz="1900" b="0" i="0" u="none" strike="noStrike" kern="1200" cap="none" spc="0" normalizeH="0" baseline="0" noProof="0">
                <a:ln>
                  <a:noFill/>
                </a:ln>
                <a:solidFill>
                  <a:srgbClr val="203B6A">
                    <a:lumMod val="50000"/>
                  </a:srgbClr>
                </a:solidFill>
                <a:effectLst/>
                <a:uLnTx/>
                <a:uFillTx/>
                <a:latin typeface="Segoe UI"/>
                <a:ea typeface="Calibri" panose="020F0502020204030204" pitchFamily="34" charset="0"/>
                <a:cs typeface="Segoe UI" panose="020B0502040204020203" pitchFamily="34" charset="0"/>
              </a:rPr>
              <a:t> </a:t>
            </a:r>
            <a:r>
              <a:rPr kumimoji="0" lang="en-US" sz="1900" b="0" i="0" u="sng" strike="noStrike" kern="1200" cap="none" spc="0" normalizeH="0" baseline="0" noProof="0">
                <a:ln>
                  <a:noFill/>
                </a:ln>
                <a:solidFill>
                  <a:srgbClr val="0563C1"/>
                </a:solidFill>
                <a:effectLst/>
                <a:uLnTx/>
                <a:uFillTx/>
                <a:latin typeface="Segoe UI"/>
                <a:ea typeface="Calibri" panose="020F0502020204030204" pitchFamily="34" charset="0"/>
                <a:cs typeface="Segoe UI" panose="020B0502040204020203" pitchFamily="34" charset="0"/>
                <a:hlinkClick r:id="rId20"/>
              </a:rPr>
              <a:t>HLP Leadership Guides | High-Leverage Practices (highleveragepractices.org)</a:t>
            </a:r>
            <a:r>
              <a:rPr kumimoji="0" lang="en-US" sz="1900" b="0" i="0" u="none" strike="noStrike" kern="1200" cap="none" spc="0" normalizeH="0" baseline="0" noProof="0">
                <a:ln>
                  <a:noFill/>
                </a:ln>
                <a:solidFill>
                  <a:srgbClr val="203B6A">
                    <a:lumMod val="50000"/>
                  </a:srgbClr>
                </a:solidFill>
                <a:effectLst/>
                <a:uLnTx/>
                <a:uFillTx/>
                <a:latin typeface="Segoe UI"/>
                <a:ea typeface="Calibri" panose="020F0502020204030204" pitchFamily="34" charset="0"/>
                <a:cs typeface="Segoe UI" panose="020B0502040204020203" pitchFamily="34" charset="0"/>
              </a:rPr>
              <a:t> </a:t>
            </a:r>
            <a:endParaRPr lang="en-US" sz="1900">
              <a:solidFill>
                <a:srgbClr val="222222"/>
              </a:solidFill>
              <a:latin typeface="+mn-lt"/>
            </a:endParaRPr>
          </a:p>
          <a:p>
            <a:pPr marL="342900" indent="-342900">
              <a:buFont typeface="Arial" panose="020B0604020202020204" pitchFamily="34" charset="0"/>
              <a:buChar char="•"/>
            </a:pPr>
            <a:endParaRPr lang="en-US" sz="1900" b="0" i="0">
              <a:solidFill>
                <a:srgbClr val="222222"/>
              </a:solidFill>
              <a:effectLst/>
              <a:latin typeface="+mn-lt"/>
              <a:cs typeface="Segoe UI"/>
            </a:endParaRPr>
          </a:p>
        </p:txBody>
      </p:sp>
      <p:sp>
        <p:nvSpPr>
          <p:cNvPr id="4" name="Slide Number Placeholder 3">
            <a:extLst>
              <a:ext uri="{FF2B5EF4-FFF2-40B4-BE49-F238E27FC236}">
                <a16:creationId xmlns:a16="http://schemas.microsoft.com/office/drawing/2014/main" id="{DDD7D65A-D0F9-413B-89DF-15538B56DD7E}"/>
              </a:ext>
            </a:extLst>
          </p:cNvPr>
          <p:cNvSpPr>
            <a:spLocks noGrp="1"/>
          </p:cNvSpPr>
          <p:nvPr>
            <p:ph type="sldNum" sz="quarter" idx="12"/>
          </p:nvPr>
        </p:nvSpPr>
        <p:spPr/>
        <p:txBody>
          <a:bodyPr/>
          <a:lstStyle/>
          <a:p>
            <a:fld id="{FF27229C-EC7B-4063-A33B-28A5E87E32ED}" type="slidenum">
              <a:rPr lang="zh-CN" altLang="en-US" smtClean="0"/>
              <a:pPr/>
              <a:t>64</a:t>
            </a:fld>
            <a:endParaRPr lang="zh-CN" altLang="en-US"/>
          </a:p>
        </p:txBody>
      </p:sp>
    </p:spTree>
    <p:extLst>
      <p:ext uri="{BB962C8B-B14F-4D97-AF65-F5344CB8AC3E}">
        <p14:creationId xmlns:p14="http://schemas.microsoft.com/office/powerpoint/2010/main" val="619392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4A70-E3BE-4F66-8905-969F0E25531D}"/>
              </a:ext>
            </a:extLst>
          </p:cNvPr>
          <p:cNvSpPr>
            <a:spLocks noGrp="1"/>
          </p:cNvSpPr>
          <p:nvPr>
            <p:ph type="title"/>
          </p:nvPr>
        </p:nvSpPr>
        <p:spPr/>
        <p:txBody>
          <a:bodyPr/>
          <a:lstStyle/>
          <a:p>
            <a:r>
              <a:rPr lang="en-US"/>
              <a:t>Discipline and Student Behavior Resources</a:t>
            </a:r>
          </a:p>
        </p:txBody>
      </p:sp>
      <p:sp>
        <p:nvSpPr>
          <p:cNvPr id="3" name="Content Placeholder 2">
            <a:extLst>
              <a:ext uri="{FF2B5EF4-FFF2-40B4-BE49-F238E27FC236}">
                <a16:creationId xmlns:a16="http://schemas.microsoft.com/office/drawing/2014/main" id="{E218D961-741A-4EDC-B5C2-D6D902958805}"/>
              </a:ext>
            </a:extLst>
          </p:cNvPr>
          <p:cNvSpPr>
            <a:spLocks noGrp="1"/>
          </p:cNvSpPr>
          <p:nvPr>
            <p:ph idx="1"/>
          </p:nvPr>
        </p:nvSpPr>
        <p:spPr>
          <a:xfrm>
            <a:off x="567743" y="1230402"/>
            <a:ext cx="11370972" cy="5125947"/>
          </a:xfrm>
        </p:spPr>
        <p:txBody>
          <a:bodyPr vert="horz" lIns="91440" tIns="45720" rIns="91440" bIns="45720" rtlCol="0" anchor="t">
            <a:normAutofit lnSpcReduction="10000"/>
          </a:bodyPr>
          <a:lstStyle/>
          <a:p>
            <a:pPr>
              <a:buFont typeface="Arial" panose="020B0604020202020204" pitchFamily="34" charset="0"/>
              <a:buChar char="•"/>
            </a:pPr>
            <a:r>
              <a:rPr lang="en-US" sz="2000">
                <a:latin typeface="+mn-lt"/>
                <a:cs typeface="Segoe UI"/>
                <a:hlinkClick r:id="rId3"/>
              </a:rPr>
              <a:t>Rethinking Discipline Initiative </a:t>
            </a:r>
            <a:r>
              <a:rPr lang="en-US" sz="2000">
                <a:latin typeface="+mn-lt"/>
                <a:cs typeface="Segoe UI"/>
              </a:rPr>
              <a:t>– More resources available here</a:t>
            </a:r>
          </a:p>
          <a:p>
            <a:pPr>
              <a:buFont typeface="Arial" panose="020B0604020202020204" pitchFamily="34" charset="0"/>
              <a:buChar char="•"/>
            </a:pPr>
            <a:r>
              <a:rPr lang="en-US" sz="2000" b="0" i="0" u="none" strike="noStrike">
                <a:solidFill>
                  <a:srgbClr val="0060C7"/>
                </a:solidFill>
                <a:effectLst/>
                <a:latin typeface="+mn-lt"/>
                <a:cs typeface="Segoe UI"/>
                <a:hlinkClick r:id="rId4" tooltip="External Link, Opens in New Window"/>
              </a:rPr>
              <a:t>Addressing the Root Causes of Disciplinary Disparities: An Educator's Action Planning Guide</a:t>
            </a:r>
            <a:r>
              <a:rPr lang="en-US" sz="2000" b="0" i="0">
                <a:solidFill>
                  <a:srgbClr val="222222"/>
                </a:solidFill>
                <a:effectLst/>
                <a:latin typeface="+mn-lt"/>
                <a:cs typeface="Segoe UI"/>
              </a:rPr>
              <a:t> — from the National Center on Safe Supportive Learning Environments</a:t>
            </a:r>
          </a:p>
          <a:p>
            <a:pPr>
              <a:buFont typeface="Arial" panose="020B0604020202020204" pitchFamily="34" charset="0"/>
              <a:buChar char="•"/>
            </a:pPr>
            <a:r>
              <a:rPr lang="en-US" sz="2000" b="0" i="0" u="none" strike="noStrike">
                <a:solidFill>
                  <a:srgbClr val="0060C7"/>
                </a:solidFill>
                <a:effectLst/>
                <a:latin typeface="+mn-lt"/>
                <a:cs typeface="Segoe UI"/>
                <a:hlinkClick r:id="rId5" tooltip="External Link, Opens in New Window"/>
              </a:rPr>
              <a:t>Rethink School Discipline: Resource Guide for Superintendent Action</a:t>
            </a:r>
            <a:r>
              <a:rPr lang="en-US" sz="2000" b="0" i="0">
                <a:solidFill>
                  <a:srgbClr val="222222"/>
                </a:solidFill>
                <a:effectLst/>
                <a:latin typeface="+mn-lt"/>
                <a:cs typeface="Segoe UI"/>
              </a:rPr>
              <a:t> — from the U.S. Department of Education</a:t>
            </a:r>
          </a:p>
          <a:p>
            <a:pPr>
              <a:buFont typeface="Arial" panose="020B0604020202020204" pitchFamily="34" charset="0"/>
              <a:buChar char="•"/>
            </a:pPr>
            <a:r>
              <a:rPr lang="en-US" sz="2000">
                <a:latin typeface="+mn-lt"/>
                <a:cs typeface="Segoe UI"/>
                <a:hlinkClick r:id="rId6"/>
              </a:rPr>
              <a:t>Guiding Principles: A resource Guide for improving School Climate and Discipline</a:t>
            </a:r>
            <a:endParaRPr lang="en-US" sz="2000">
              <a:latin typeface="+mn-lt"/>
              <a:cs typeface="Segoe UI"/>
            </a:endParaRPr>
          </a:p>
          <a:p>
            <a:pPr>
              <a:buFont typeface="Arial" panose="020B0604020202020204" pitchFamily="34" charset="0"/>
              <a:buChar char="•"/>
            </a:pPr>
            <a:r>
              <a:rPr lang="en-US" sz="2000" b="0" i="0" u="sng">
                <a:solidFill>
                  <a:srgbClr val="0056B3"/>
                </a:solidFill>
                <a:effectLst/>
                <a:latin typeface="+mn-lt"/>
                <a:cs typeface="Segoe UI"/>
                <a:hlinkClick r:id="rId7"/>
              </a:rPr>
              <a:t>Foundations for Inclusive Practice: Online Courses for PDPs</a:t>
            </a:r>
            <a:endParaRPr lang="en-US" sz="2000" b="0" i="0" u="sng">
              <a:solidFill>
                <a:srgbClr val="0056B3"/>
              </a:solidFill>
              <a:effectLst/>
              <a:latin typeface="+mn-lt"/>
              <a:cs typeface="Segoe UI"/>
              <a:hlinkClick r:id="rId8" tooltip="External Link, Opens in New Window"/>
            </a:endParaRPr>
          </a:p>
          <a:p>
            <a:pPr>
              <a:buFont typeface="Arial" panose="020B0604020202020204" pitchFamily="34" charset="0"/>
              <a:buChar char="•"/>
            </a:pPr>
            <a:r>
              <a:rPr lang="en-US" sz="2000" b="0" i="0" u="sng">
                <a:solidFill>
                  <a:srgbClr val="0056B3"/>
                </a:solidFill>
                <a:effectLst/>
                <a:latin typeface="+mn-lt"/>
                <a:cs typeface="Segoe UI"/>
                <a:hlinkClick r:id="rId8" tooltip="External Link, Opens in New Window"/>
              </a:rPr>
              <a:t>Toolkit for Educators: How We Can Fix School Discipline</a:t>
            </a:r>
            <a:endParaRPr lang="en-US" sz="2000" b="0" i="0" u="sng">
              <a:solidFill>
                <a:srgbClr val="0056B3"/>
              </a:solidFill>
              <a:effectLst/>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9" tooltip="External Link, Opens in New Window"/>
              </a:rPr>
              <a:t>Positive School Discipline Interactive Course for School Leaders</a:t>
            </a:r>
            <a:endParaRPr lang="en-US" sz="2000" u="sng" strike="noStrike">
              <a:solidFill>
                <a:srgbClr val="0056B3"/>
              </a:solidFill>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10" tooltip="External Link, Opens in New Window"/>
              </a:rPr>
              <a:t>Positive Behavior Interventions and Supports (PBIS) Self-Assessment</a:t>
            </a:r>
            <a:endParaRPr lang="en-US" sz="2000">
              <a:solidFill>
                <a:srgbClr val="0060C7"/>
              </a:solidFill>
              <a:latin typeface="+mn-lt"/>
              <a:cs typeface="Segoe UI"/>
            </a:endParaRPr>
          </a:p>
          <a:p>
            <a:pPr>
              <a:buFont typeface="Arial" panose="020B0604020202020204" pitchFamily="34" charset="0"/>
              <a:buChar char="•"/>
            </a:pPr>
            <a:r>
              <a:rPr lang="en-US" sz="2000" b="0" i="0" u="none" strike="noStrike">
                <a:effectLst/>
                <a:latin typeface="+mn-lt"/>
                <a:hlinkClick r:id="rId11"/>
              </a:rPr>
              <a:t>Examples of MA DESE SEL Guidance Documents, Resources, and PD</a:t>
            </a:r>
            <a:br>
              <a:rPr lang="en-US" sz="2000" b="0" i="0" u="none" strike="noStrike">
                <a:effectLst/>
                <a:latin typeface="+mn-lt"/>
              </a:rPr>
            </a:br>
            <a:br>
              <a:rPr lang="en-US" sz="2000" b="0" i="0" u="none" strike="noStrike">
                <a:effectLst/>
                <a:latin typeface="+mn-lt"/>
              </a:rPr>
            </a:br>
            <a:r>
              <a:rPr lang="en-US" sz="2000" b="0" u="none" strike="noStrike">
                <a:solidFill>
                  <a:srgbClr val="000000"/>
                </a:solidFill>
                <a:effectLst/>
                <a:latin typeface="+mn-lt"/>
                <a:cs typeface="Segoe UI"/>
              </a:rPr>
              <a:t>Charter School Resources</a:t>
            </a:r>
            <a:endParaRPr lang="en-US" sz="2000" b="0" i="1" u="none" strike="noStrike">
              <a:solidFill>
                <a:srgbClr val="000000"/>
              </a:solidFill>
              <a:effectLst/>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12" tooltip="External Link, Opens in New Window"/>
              </a:rPr>
              <a:t>Charter School Discipline: Examples of Policies and School Climate Efforts from the Field</a:t>
            </a:r>
            <a:endParaRPr lang="en-US" sz="2000" b="0" i="0" u="none" strike="noStrike">
              <a:solidFill>
                <a:srgbClr val="0060C7"/>
              </a:solidFill>
              <a:effectLst/>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13" tooltip="External Link, Opens in New Window"/>
              </a:rPr>
              <a:t>Student Discipline Best Practices for Charter Schools to Employ</a:t>
            </a:r>
            <a:endParaRPr lang="en-US" sz="2000" b="0" i="0" u="none" strike="noStrike">
              <a:solidFill>
                <a:srgbClr val="0060C7"/>
              </a:solidFill>
              <a:effectLst/>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12" tooltip="External Link, Opens in New Window"/>
              </a:rPr>
              <a:t>Discipline Tool Kit for Charter Schools to implement Discipline Reform</a:t>
            </a:r>
            <a:endParaRPr lang="en-US" sz="2000">
              <a:solidFill>
                <a:srgbClr val="0060C7"/>
              </a:solidFill>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14" tooltip="External Link, Opens in New Window"/>
              </a:rPr>
              <a:t>Charter Schools, Civil Rights, and School Discipline</a:t>
            </a:r>
            <a:endParaRPr lang="en-US" sz="2000" b="0" i="0">
              <a:solidFill>
                <a:srgbClr val="222222"/>
              </a:solidFill>
              <a:effectLst/>
              <a:latin typeface="+mn-lt"/>
              <a:cs typeface="Segoe UI"/>
            </a:endParaRPr>
          </a:p>
          <a:p>
            <a:pPr marL="0" indent="0">
              <a:buNone/>
            </a:pPr>
            <a:endParaRPr lang="en-US" sz="2000" b="0" i="0">
              <a:solidFill>
                <a:srgbClr val="222222"/>
              </a:solidFill>
              <a:effectLst/>
              <a:latin typeface="+mn-lt"/>
            </a:endParaRPr>
          </a:p>
        </p:txBody>
      </p:sp>
      <p:sp>
        <p:nvSpPr>
          <p:cNvPr id="4" name="Slide Number Placeholder 3">
            <a:extLst>
              <a:ext uri="{FF2B5EF4-FFF2-40B4-BE49-F238E27FC236}">
                <a16:creationId xmlns:a16="http://schemas.microsoft.com/office/drawing/2014/main" id="{DDD7D65A-D0F9-413B-89DF-15538B56DD7E}"/>
              </a:ext>
            </a:extLst>
          </p:cNvPr>
          <p:cNvSpPr>
            <a:spLocks noGrp="1"/>
          </p:cNvSpPr>
          <p:nvPr>
            <p:ph type="sldNum" sz="quarter" idx="12"/>
          </p:nvPr>
        </p:nvSpPr>
        <p:spPr/>
        <p:txBody>
          <a:bodyPr/>
          <a:lstStyle/>
          <a:p>
            <a:fld id="{FF27229C-EC7B-4063-A33B-28A5E87E32ED}" type="slidenum">
              <a:rPr lang="zh-CN" altLang="en-US" smtClean="0"/>
              <a:pPr/>
              <a:t>65</a:t>
            </a:fld>
            <a:endParaRPr lang="zh-CN" altLang="en-US"/>
          </a:p>
        </p:txBody>
      </p:sp>
    </p:spTree>
    <p:extLst>
      <p:ext uri="{BB962C8B-B14F-4D97-AF65-F5344CB8AC3E}">
        <p14:creationId xmlns:p14="http://schemas.microsoft.com/office/powerpoint/2010/main" val="205369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3A46-FEF5-4F9F-B999-0BCCBDA28635}"/>
              </a:ext>
            </a:extLst>
          </p:cNvPr>
          <p:cNvSpPr>
            <a:spLocks noGrp="1"/>
          </p:cNvSpPr>
          <p:nvPr>
            <p:ph type="title"/>
          </p:nvPr>
        </p:nvSpPr>
        <p:spPr/>
        <p:txBody>
          <a:bodyPr/>
          <a:lstStyle/>
          <a:p>
            <a:r>
              <a:rPr lang="en-US"/>
              <a:t>Special Education Determinations</a:t>
            </a:r>
          </a:p>
        </p:txBody>
      </p:sp>
      <p:sp>
        <p:nvSpPr>
          <p:cNvPr id="3" name="Content Placeholder 2">
            <a:extLst>
              <a:ext uri="{FF2B5EF4-FFF2-40B4-BE49-F238E27FC236}">
                <a16:creationId xmlns:a16="http://schemas.microsoft.com/office/drawing/2014/main" id="{9CD5A1D4-1BC2-432A-B35E-02F5AA7C6784}"/>
              </a:ext>
            </a:extLst>
          </p:cNvPr>
          <p:cNvSpPr>
            <a:spLocks noGrp="1"/>
          </p:cNvSpPr>
          <p:nvPr>
            <p:ph idx="1"/>
          </p:nvPr>
        </p:nvSpPr>
        <p:spPr>
          <a:xfrm>
            <a:off x="567743" y="1700667"/>
            <a:ext cx="11370972" cy="5049746"/>
          </a:xfrm>
        </p:spPr>
        <p:txBody>
          <a:bodyPr/>
          <a:lstStyle/>
          <a:p>
            <a:r>
              <a:rPr lang="en-US"/>
              <a:t>IDEA requires the Department to make annual special education determinations. </a:t>
            </a:r>
            <a:endParaRPr lang="en-US" sz="2000"/>
          </a:p>
          <a:p>
            <a:pPr lvl="1">
              <a:buFont typeface="Arial" panose="020B0604020202020204" pitchFamily="34" charset="0"/>
              <a:buChar char="•"/>
            </a:pPr>
            <a:r>
              <a:rPr lang="en-US" b="1"/>
              <a:t>Meets Requirements (MR)</a:t>
            </a:r>
          </a:p>
          <a:p>
            <a:pPr lvl="1">
              <a:buFont typeface="Arial" panose="020B0604020202020204" pitchFamily="34" charset="0"/>
              <a:buChar char="•"/>
            </a:pPr>
            <a:r>
              <a:rPr lang="en-US" b="1"/>
              <a:t>Needs Assistance (NA)</a:t>
            </a:r>
          </a:p>
          <a:p>
            <a:pPr lvl="1">
              <a:buFont typeface="Arial" panose="020B0604020202020204" pitchFamily="34" charset="0"/>
              <a:buChar char="•"/>
            </a:pPr>
            <a:r>
              <a:rPr lang="en-US" b="1"/>
              <a:t>Needs Intervention (NI)</a:t>
            </a:r>
          </a:p>
          <a:p>
            <a:pPr lvl="1">
              <a:buFont typeface="Arial" panose="020B0604020202020204" pitchFamily="34" charset="0"/>
              <a:buChar char="•"/>
            </a:pPr>
            <a:r>
              <a:rPr lang="en-US" b="1"/>
              <a:t>Needs Substantial Intervention (NSI)</a:t>
            </a:r>
          </a:p>
          <a:p>
            <a:endParaRPr lang="en-US"/>
          </a:p>
        </p:txBody>
      </p:sp>
      <p:sp>
        <p:nvSpPr>
          <p:cNvPr id="4" name="Slide Number Placeholder 3">
            <a:extLst>
              <a:ext uri="{FF2B5EF4-FFF2-40B4-BE49-F238E27FC236}">
                <a16:creationId xmlns:a16="http://schemas.microsoft.com/office/drawing/2014/main" id="{1633EFB8-B903-43B8-A401-07B962A535BB}"/>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50432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Understanding Determination Calculations </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26786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A766-0F34-4E87-93EE-040CE1FE92B1}"/>
              </a:ext>
            </a:extLst>
          </p:cNvPr>
          <p:cNvSpPr>
            <a:spLocks noGrp="1"/>
          </p:cNvSpPr>
          <p:nvPr>
            <p:ph type="title"/>
          </p:nvPr>
        </p:nvSpPr>
        <p:spPr/>
        <p:txBody>
          <a:bodyPr/>
          <a:lstStyle/>
          <a:p>
            <a:r>
              <a:rPr lang="en-US"/>
              <a:t>Special Education Determination Rubric </a:t>
            </a:r>
            <a:r>
              <a:rPr lang="en-US">
                <a:solidFill>
                  <a:schemeClr val="tx1">
                    <a:lumMod val="50000"/>
                  </a:schemeClr>
                </a:solidFill>
              </a:rPr>
              <a:t>- 1</a:t>
            </a:r>
          </a:p>
        </p:txBody>
      </p:sp>
      <p:sp>
        <p:nvSpPr>
          <p:cNvPr id="3" name="Content Placeholder 2">
            <a:extLst>
              <a:ext uri="{FF2B5EF4-FFF2-40B4-BE49-F238E27FC236}">
                <a16:creationId xmlns:a16="http://schemas.microsoft.com/office/drawing/2014/main" id="{1C8B4306-7BFC-415A-A280-5C3259D28B0B}"/>
              </a:ext>
            </a:extLst>
          </p:cNvPr>
          <p:cNvSpPr>
            <a:spLocks noGrp="1"/>
          </p:cNvSpPr>
          <p:nvPr>
            <p:ph idx="1"/>
          </p:nvPr>
        </p:nvSpPr>
        <p:spPr>
          <a:xfrm>
            <a:off x="567743" y="1137717"/>
            <a:ext cx="11370972" cy="5049746"/>
          </a:xfrm>
        </p:spPr>
        <p:txBody>
          <a:bodyPr vert="horz" lIns="91440" tIns="45720" rIns="91440" bIns="45720" rtlCol="0" anchor="t">
            <a:noAutofit/>
          </a:bodyPr>
          <a:lstStyle/>
          <a:p>
            <a:pPr marL="0" indent="0">
              <a:buNone/>
            </a:pPr>
            <a:r>
              <a:rPr lang="en-US" sz="2800">
                <a:latin typeface="Segoe UI"/>
                <a:cs typeface="Segoe UI"/>
              </a:rPr>
              <a:t>Determinations are made using the following seven measures: </a:t>
            </a:r>
            <a:endParaRPr lang="en-US" sz="2800"/>
          </a:p>
          <a:p>
            <a:r>
              <a:rPr lang="en-US" sz="2400">
                <a:latin typeface="Segoe UI"/>
                <a:cs typeface="Segoe UI"/>
              </a:rPr>
              <a:t>Accountability for all students</a:t>
            </a:r>
          </a:p>
          <a:p>
            <a:pPr marL="1320800" lvl="2" indent="-457200"/>
            <a:r>
              <a:rPr lang="en-US" sz="1800">
                <a:latin typeface="Segoe UI"/>
                <a:cs typeface="Segoe UI"/>
              </a:rPr>
              <a:t>Annual Dropout Rate (2020) </a:t>
            </a:r>
            <a:endParaRPr lang="en-US" sz="1800"/>
          </a:p>
          <a:p>
            <a:pPr marL="1320800" lvl="2" indent="-457200"/>
            <a:r>
              <a:rPr lang="en-US" sz="1800">
                <a:latin typeface="Segoe UI"/>
                <a:cs typeface="Segoe UI"/>
              </a:rPr>
              <a:t>5-Year Cohort Graduation Rate (2019) </a:t>
            </a:r>
            <a:endParaRPr lang="en-US" sz="1800"/>
          </a:p>
          <a:p>
            <a:r>
              <a:rPr lang="en-US" sz="2400">
                <a:latin typeface="Segoe UI"/>
                <a:cs typeface="Segoe UI"/>
              </a:rPr>
              <a:t>Special Education Compliance</a:t>
            </a:r>
            <a:endParaRPr lang="en-US" sz="2400"/>
          </a:p>
          <a:p>
            <a:pPr marL="1320800" lvl="2" indent="-457200"/>
            <a:r>
              <a:rPr lang="en-US" sz="1800">
                <a:latin typeface="Segoe UI"/>
                <a:cs typeface="Segoe UI"/>
              </a:rPr>
              <a:t>Public School Monitoring Compliance (SY2020-2021) </a:t>
            </a:r>
            <a:endParaRPr lang="en-US" sz="1800"/>
          </a:p>
          <a:p>
            <a:pPr marL="1320800" lvl="2" indent="-457200"/>
            <a:r>
              <a:rPr lang="en-US" sz="1800">
                <a:latin typeface="Segoe UI"/>
                <a:cs typeface="Segoe UI"/>
              </a:rPr>
              <a:t>Problem Resolution System Complaints (SY2020-2021) </a:t>
            </a:r>
            <a:endParaRPr lang="en-US" sz="1800"/>
          </a:p>
          <a:p>
            <a:r>
              <a:rPr lang="en-US" sz="2400">
                <a:latin typeface="Segoe UI"/>
                <a:cs typeface="Segoe UI"/>
              </a:rPr>
              <a:t>State Performance Plan/Annual Performance Report (SPP/APR)</a:t>
            </a:r>
            <a:endParaRPr lang="en-US" sz="2400"/>
          </a:p>
          <a:p>
            <a:pPr marL="1320800" lvl="2" indent="-457200"/>
            <a:r>
              <a:rPr lang="en-US" sz="1800">
                <a:latin typeface="Segoe UI"/>
                <a:cs typeface="Segoe UI"/>
              </a:rPr>
              <a:t>Special Education SPP/APR Compliance Indicators (4B, 9, &amp; 10) (SY2020) </a:t>
            </a:r>
            <a:endParaRPr lang="en-US" sz="1800"/>
          </a:p>
          <a:p>
            <a:pPr marL="1320800" lvl="2" indent="-457200"/>
            <a:r>
              <a:rPr lang="en-US" sz="1800">
                <a:latin typeface="Segoe UI"/>
                <a:cs typeface="Segoe UI"/>
              </a:rPr>
              <a:t>Special Education SPP/APR Performance Indicators (5 &amp; 6) (SY2020-2021) </a:t>
            </a:r>
            <a:endParaRPr lang="en-US" sz="1800"/>
          </a:p>
          <a:p>
            <a:r>
              <a:rPr lang="en-US" sz="2400">
                <a:latin typeface="Segoe UI"/>
                <a:cs typeface="Segoe UI"/>
              </a:rPr>
              <a:t>Other</a:t>
            </a:r>
            <a:endParaRPr lang="en-US" sz="2400"/>
          </a:p>
          <a:p>
            <a:pPr marL="1320800" lvl="2" indent="-457200"/>
            <a:r>
              <a:rPr lang="en-US" sz="1800">
                <a:latin typeface="Segoe UI"/>
                <a:cs typeface="Segoe UI"/>
              </a:rPr>
              <a:t>Significant Disproportionality Data (SY2020-2021 &amp; SY2021-2022) </a:t>
            </a:r>
            <a:endParaRPr lang="en-US" sz="2800">
              <a:latin typeface="Segoe UI"/>
              <a:cs typeface="Segoe UI"/>
            </a:endParaRPr>
          </a:p>
          <a:p>
            <a:endParaRPr lang="en-US"/>
          </a:p>
        </p:txBody>
      </p:sp>
      <p:sp>
        <p:nvSpPr>
          <p:cNvPr id="4" name="Slide Number Placeholder 3">
            <a:extLst>
              <a:ext uri="{FF2B5EF4-FFF2-40B4-BE49-F238E27FC236}">
                <a16:creationId xmlns:a16="http://schemas.microsoft.com/office/drawing/2014/main" id="{6472E6CD-3AF7-4AFA-AAD3-AEFCE09EF2F5}"/>
              </a:ext>
            </a:extLst>
          </p:cNvPr>
          <p:cNvSpPr>
            <a:spLocks noGrp="1"/>
          </p:cNvSpPr>
          <p:nvPr>
            <p:ph type="sldNum" sz="quarter" idx="12"/>
          </p:nvPr>
        </p:nvSpPr>
        <p:spPr/>
        <p:txBody>
          <a:bodyPr/>
          <a:lstStyle/>
          <a:p>
            <a:pPr lvl="0"/>
            <a:fld id="{FF27229C-EC7B-4063-A33B-28A5E87E32ED}" type="slidenum">
              <a:rPr lang="zh-CN" altLang="en-US" noProof="0" smtClean="0"/>
              <a:pPr lvl="0"/>
              <a:t>9</a:t>
            </a:fld>
            <a:endParaRPr lang="zh-CN" altLang="en-US" noProof="0"/>
          </a:p>
        </p:txBody>
      </p:sp>
    </p:spTree>
    <p:custDataLst>
      <p:tags r:id="rId1"/>
    </p:custDataLst>
    <p:extLst>
      <p:ext uri="{BB962C8B-B14F-4D97-AF65-F5344CB8AC3E}">
        <p14:creationId xmlns:p14="http://schemas.microsoft.com/office/powerpoint/2010/main" val="3196866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5966e0c-939d-4bbf-90b4-42061a5e5694">
      <UserInfo>
        <DisplayName>Chin, Kenzie (DESE)</DisplayName>
        <AccountId>73</AccountId>
        <AccountType/>
      </UserInfo>
      <UserInfo>
        <DisplayName>Camacho, Jamie L. (DESE)</DisplayName>
        <AccountId>24</AccountId>
        <AccountType/>
      </UserInfo>
      <UserInfo>
        <DisplayName>Hanafin, Bob (DESE)</DisplayName>
        <AccountId>25</AccountId>
        <AccountType/>
      </UserInfo>
      <UserInfo>
        <DisplayName>Daigle, Martha (DESE)</DisplayName>
        <AccountId>26</AccountId>
        <AccountType/>
      </UserInfo>
      <UserInfo>
        <DisplayName>Jain, Marnie (DESE)</DisplayName>
        <AccountId>107</AccountId>
        <AccountType/>
      </UserInfo>
      <UserInfo>
        <DisplayName>SharingLinks.1e6c2a57-a68d-44ec-9bba-06beebe840c0.Flexible.b1575f58-0eb0-48a0-99f8-b559b34f838a</DisplayName>
        <AccountId>108</AccountId>
        <AccountType/>
      </UserInfo>
      <UserInfo>
        <DisplayName>SharingLinks.d302540e-846a-4ad0-85a7-00b8307d6ddb.Flexible.9d123fa0-5ba3-48ac-b8c8-bf6d8ec6052b</DisplayName>
        <AccountId>69</AccountId>
        <AccountType/>
      </UserInfo>
      <UserInfo>
        <DisplayName>SharingLinks.07083f04-fff5-43b7-ae52-e94cbec1f210.Flexible.84fb2a67-1d91-4189-ac7b-852b5841426f</DisplayName>
        <AccountId>65</AccountId>
        <AccountType/>
      </UserInfo>
      <UserInfo>
        <DisplayName>Tobey, Gregory (DESE)</DisplayName>
        <AccountId>325</AccountId>
        <AccountType/>
      </UserInfo>
      <UserInfo>
        <DisplayName>Neal, Holly-Anne (DESE)</DisplayName>
        <AccountId>27</AccountId>
        <AccountType/>
      </UserInfo>
      <UserInfo>
        <DisplayName>Viviani, Lauren (DESE)</DisplayName>
        <AccountId>23</AccountId>
        <AccountType/>
      </UserInfo>
      <UserInfo>
        <DisplayName>Gonzales, Erica (DESE)</DisplayName>
        <AccountId>369</AccountId>
        <AccountType/>
      </UserInfo>
      <UserInfo>
        <DisplayName>Hogan, Caitlin (DESE)</DisplayName>
        <AccountId>30</AccountId>
        <AccountType/>
      </UserInfo>
      <UserInfo>
        <DisplayName>Rounds-Bloom, Eleanor (DESE)</DisplayName>
        <AccountId>195</AccountId>
        <AccountType/>
      </UserInfo>
      <UserInfo>
        <DisplayName>Harney, Lisa (DESE)</DisplayName>
        <AccountId>64</AccountId>
        <AccountType/>
      </UserInfo>
      <UserInfo>
        <DisplayName>Rastogi-Kelly, Vandana (DESE)</DisplayName>
        <AccountId>169</AccountId>
        <AccountType/>
      </UserInfo>
      <UserInfo>
        <DisplayName>Paulin, Amy (DESE)</DisplayName>
        <AccountId>41</AccountId>
        <AccountType/>
      </UserInfo>
      <UserInfo>
        <DisplayName>Coonley, Brian (DESE)</DisplayName>
        <AccountId>20</AccountId>
        <AccountType/>
      </UserInfo>
      <UserInfo>
        <DisplayName>Liu, Yi-Juin (DESE)</DisplayName>
        <AccountId>99</AccountId>
        <AccountType/>
      </UserInfo>
      <UserInfo>
        <DisplayName>Slayton, Abigail T (DESE)</DisplayName>
        <AccountId>380</AccountId>
        <AccountType/>
      </UserInfo>
      <UserInfo>
        <DisplayName>Langdon, Shannon (DESE)</DisplayName>
        <AccountId>312</AccountId>
        <AccountType/>
      </UserInfo>
      <UserInfo>
        <DisplayName>Cote, Andrea (DESE)</DisplayName>
        <AccountId>17</AccountId>
        <AccountType/>
      </UserInfo>
      <UserInfo>
        <DisplayName>Johnston, Russell (DESE)</DisplayName>
        <AccountId>48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1" ma:contentTypeDescription="Create a new document." ma:contentTypeScope="" ma:versionID="04841e15069e1320190aeb32384c1f6c">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6feab1529cbb954d8841a6b199929956"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163624-F102-48A3-BF83-524480A44CE1}">
  <ds:schemaRefs>
    <ds:schemaRef ds:uri="http://schemas.microsoft.com/office/2006/documentManagement/types"/>
    <ds:schemaRef ds:uri="http://purl.org/dc/dcmitype/"/>
    <ds:schemaRef ds:uri="cc23f7d9-a29c-42d6-b193-fa0a263dd66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55966e0c-939d-4bbf-90b4-42061a5e5694"/>
    <ds:schemaRef ds:uri="http://www.w3.org/XML/1998/namespace"/>
    <ds:schemaRef ds:uri="http://purl.org/dc/terms/"/>
  </ds:schemaRefs>
</ds:datastoreItem>
</file>

<file path=customXml/itemProps2.xml><?xml version="1.0" encoding="utf-8"?>
<ds:datastoreItem xmlns:ds="http://schemas.openxmlformats.org/officeDocument/2006/customXml" ds:itemID="{B7BE9506-3B62-435D-A5FD-1A3CDC86232F}">
  <ds:schemaRefs>
    <ds:schemaRef ds:uri="55966e0c-939d-4bbf-90b4-42061a5e5694"/>
    <ds:schemaRef ds:uri="cc23f7d9-a29c-42d6-b193-fa0a263dd6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F8FE2F-4F00-4F13-9CCD-DA33166748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TotalTime>
  <Words>5552</Words>
  <Application>Microsoft Office PowerPoint</Application>
  <PresentationFormat>Widescreen</PresentationFormat>
  <Paragraphs>704</Paragraphs>
  <Slides>65</Slides>
  <Notes>65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65</vt:i4>
      </vt:variant>
    </vt:vector>
  </HeadingPairs>
  <TitlesOfParts>
    <vt:vector size="83" baseType="lpstr">
      <vt:lpstr>等线</vt:lpstr>
      <vt:lpstr>-apple-system</vt:lpstr>
      <vt:lpstr>Arial</vt:lpstr>
      <vt:lpstr>Calibri</vt:lpstr>
      <vt:lpstr>Calibri Light</vt:lpstr>
      <vt:lpstr>Cambria Math</vt:lpstr>
      <vt:lpstr>Courier New</vt:lpstr>
      <vt:lpstr>Courier New,monospace</vt:lpstr>
      <vt:lpstr>inherit</vt:lpstr>
      <vt:lpstr>PT Sans</vt:lpstr>
      <vt:lpstr>Segoe</vt:lpstr>
      <vt:lpstr>Segoe SemiBold</vt:lpstr>
      <vt:lpstr>Segoe UI</vt:lpstr>
      <vt:lpstr>Segoe UI Semibold</vt:lpstr>
      <vt:lpstr>Symbol</vt:lpstr>
      <vt:lpstr>Wingdings</vt:lpstr>
      <vt:lpstr>ESE​​</vt:lpstr>
      <vt:lpstr>Office Theme</vt:lpstr>
      <vt:lpstr>Special Education Assistance Webinar</vt:lpstr>
      <vt:lpstr>Webinar Objectives</vt:lpstr>
      <vt:lpstr>CONTENTS</vt:lpstr>
      <vt:lpstr>Special Education Accountability and Assistance – The Big Picture</vt:lpstr>
      <vt:lpstr>Components of General Supervision</vt:lpstr>
      <vt:lpstr> General Supervision</vt:lpstr>
      <vt:lpstr>Special Education Determinations</vt:lpstr>
      <vt:lpstr>Understanding Determination Calculations </vt:lpstr>
      <vt:lpstr>Special Education Determination Rubric - 1</vt:lpstr>
      <vt:lpstr>Special Education Determination Rubric - 2 </vt:lpstr>
      <vt:lpstr>Special Education Determination Rubric - 3 </vt:lpstr>
      <vt:lpstr>Calculation</vt:lpstr>
      <vt:lpstr>Data Resources</vt:lpstr>
      <vt:lpstr>Who do I Contact with Additional Data Questions?</vt:lpstr>
      <vt:lpstr>Maintenance of Effort (MOE) </vt:lpstr>
      <vt:lpstr>Special Education Determinations and MOE ….</vt:lpstr>
      <vt:lpstr>Special Considerations for MOE</vt:lpstr>
      <vt:lpstr>Special Education Determinations and MOE</vt:lpstr>
      <vt:lpstr>Eligibility Standard – MOE levels for budgeting (Collected in the IDEA Consolidated Grant Application)</vt:lpstr>
      <vt:lpstr>Compliance Standard – MOE levels for spending (Collected in the End of Year Financial Report)</vt:lpstr>
      <vt:lpstr>Exceptions to MOE</vt:lpstr>
      <vt:lpstr>Adjustments to MOE</vt:lpstr>
      <vt:lpstr>Fiscal Review and Consequences for Failing to Meet MOE: Eligibility Standard</vt:lpstr>
      <vt:lpstr>Fiscal Review and Consequences for Failing to Meet MOE: Compliance Standard</vt:lpstr>
      <vt:lpstr>Resources for MOE</vt:lpstr>
      <vt:lpstr>Tiered Focused Monitoring</vt:lpstr>
      <vt:lpstr>Tiered Focused Monitoring </vt:lpstr>
      <vt:lpstr>Resources - PSM</vt:lpstr>
      <vt:lpstr>PRS / Complaints </vt:lpstr>
      <vt:lpstr>State Regulations: Special Education and General Education</vt:lpstr>
      <vt:lpstr>What is PRS?</vt:lpstr>
      <vt:lpstr>Minimum State Complaint Procedures </vt:lpstr>
      <vt:lpstr>What Types of Issues Might PRS Address?</vt:lpstr>
      <vt:lpstr>Contacting PRS</vt:lpstr>
      <vt:lpstr>Questions?</vt:lpstr>
      <vt:lpstr>Closing Gaps</vt:lpstr>
      <vt:lpstr>What does the Research Show?</vt:lpstr>
      <vt:lpstr>Take 10 seconds…</vt:lpstr>
      <vt:lpstr>What is a gap?</vt:lpstr>
      <vt:lpstr>Overarching Framework for Data Analysis</vt:lpstr>
      <vt:lpstr>Three Goals for Engaging in Closing Gaps</vt:lpstr>
      <vt:lpstr>Research-based Planning Framework</vt:lpstr>
      <vt:lpstr>Essential Elements of Improvement Planning</vt:lpstr>
      <vt:lpstr>Poll</vt:lpstr>
      <vt:lpstr>Take 10 seconds… </vt:lpstr>
      <vt:lpstr>Next Steps</vt:lpstr>
      <vt:lpstr>Essential First Step: Identify the Gap(s)</vt:lpstr>
      <vt:lpstr>Gap Statement Examples:</vt:lpstr>
      <vt:lpstr>Take 10 seconds…  </vt:lpstr>
      <vt:lpstr>Step 2: Assemble an Equity Data Team - with a Focus on SwD Outcomes</vt:lpstr>
      <vt:lpstr>Taking an Inclusive Approach to Building a Team</vt:lpstr>
      <vt:lpstr>Additional Resources: Assemble an Equity Data Team </vt:lpstr>
      <vt:lpstr>Take 10 seconds…   </vt:lpstr>
      <vt:lpstr>Step 3: Prepare, Share, and Analyze Multiple Sources of Data</vt:lpstr>
      <vt:lpstr>Additional Resources: Prepare, Share, and Analyze Multiple Sources of Data</vt:lpstr>
      <vt:lpstr>Step 4: Analyze the Current Context</vt:lpstr>
      <vt:lpstr>Analyzing the Current Context: Root Cause Analysis</vt:lpstr>
      <vt:lpstr>The Added Value of Root Cause Analysis: An example</vt:lpstr>
      <vt:lpstr>Additional Resources: Analyze the Current Context</vt:lpstr>
      <vt:lpstr>Take 10 seconds…    </vt:lpstr>
      <vt:lpstr>Fiscal Considerations to Serve Your Students Better</vt:lpstr>
      <vt:lpstr>Questions?  </vt:lpstr>
      <vt:lpstr>THANK YOU</vt:lpstr>
      <vt:lpstr>Supports and Resources</vt:lpstr>
      <vt:lpstr>Discipline and Student Behavior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Assistance Webinar, April 28, 2022</dc:title>
  <dc:creator>DESE</dc:creator>
  <cp:lastModifiedBy>Zou, Dong (EOE)</cp:lastModifiedBy>
  <cp:revision>5</cp:revision>
  <cp:lastPrinted>2022-04-26T16:42:58Z</cp:lastPrinted>
  <dcterms:created xsi:type="dcterms:W3CDTF">2020-11-20T13:45:11Z</dcterms:created>
  <dcterms:modified xsi:type="dcterms:W3CDTF">2022-05-10T16:59:56Z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10 2022</vt:lpwstr>
  </property>
</Properties>
</file>