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23"/>
  </p:notesMasterIdLst>
  <p:handoutMasterIdLst>
    <p:handoutMasterId r:id="rId24"/>
  </p:handoutMasterIdLst>
  <p:sldIdLst>
    <p:sldId id="256" r:id="rId6"/>
    <p:sldId id="394" r:id="rId7"/>
    <p:sldId id="264" r:id="rId8"/>
    <p:sldId id="401" r:id="rId9"/>
    <p:sldId id="403" r:id="rId10"/>
    <p:sldId id="402" r:id="rId11"/>
    <p:sldId id="392" r:id="rId12"/>
    <p:sldId id="378" r:id="rId13"/>
    <p:sldId id="400" r:id="rId14"/>
    <p:sldId id="406" r:id="rId15"/>
    <p:sldId id="407" r:id="rId16"/>
    <p:sldId id="390" r:id="rId17"/>
    <p:sldId id="393" r:id="rId18"/>
    <p:sldId id="404" r:id="rId19"/>
    <p:sldId id="405" r:id="rId20"/>
    <p:sldId id="379" r:id="rId21"/>
    <p:sldId id="389" r:id="rId22"/>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j" initials="x" lastIdx="9" clrIdx="0"/>
  <p:cmAuthor id="1" name="Jennifer" initials="" lastIdx="6" clrIdx="1"/>
  <p:cmAuthor id="2" name="ecl" initials="e"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797" autoAdjust="0"/>
  </p:normalViewPr>
  <p:slideViewPr>
    <p:cSldViewPr snapToGrid="0" snapToObjects="1">
      <p:cViewPr>
        <p:scale>
          <a:sx n="90" d="100"/>
          <a:sy n="90" d="100"/>
        </p:scale>
        <p:origin x="-2160"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1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r>
              <a:rPr lang="en-US"/>
              <a:t>Performance Assessment for Leaders (PAL) </a:t>
            </a:r>
          </a:p>
        </p:txBody>
      </p:sp>
      <p:sp>
        <p:nvSpPr>
          <p:cNvPr id="3" name="Date Placeholder 2"/>
          <p:cNvSpPr>
            <a:spLocks noGrp="1"/>
          </p:cNvSpPr>
          <p:nvPr>
            <p:ph type="dt" sz="quarter" idx="1"/>
          </p:nvPr>
        </p:nvSpPr>
        <p:spPr>
          <a:xfrm>
            <a:off x="3970938" y="0"/>
            <a:ext cx="3037840"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r>
              <a:rPr lang="en-US"/>
              <a:t>11/9/2015</a:t>
            </a:r>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DC0927B9-363E-4959-8E73-8DB98357237D}" type="slidenum">
              <a:rPr lang="en-US"/>
              <a:pPr>
                <a:defRPr/>
              </a:pPr>
              <a:t>‹#›</a:t>
            </a:fld>
            <a:endParaRPr lang="en-US"/>
          </a:p>
        </p:txBody>
      </p:sp>
    </p:spTree>
    <p:extLst>
      <p:ext uri="{BB962C8B-B14F-4D97-AF65-F5344CB8AC3E}">
        <p14:creationId xmlns="" xmlns:p14="http://schemas.microsoft.com/office/powerpoint/2010/main" val="23324626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r>
              <a:rPr lang="en-US"/>
              <a:t>Performance Assessment for Leaders (PAL) </a:t>
            </a:r>
          </a:p>
        </p:txBody>
      </p:sp>
      <p:sp>
        <p:nvSpPr>
          <p:cNvPr id="3" name="Date Placeholder 2"/>
          <p:cNvSpPr>
            <a:spLocks noGrp="1"/>
          </p:cNvSpPr>
          <p:nvPr>
            <p:ph type="dt" idx="1"/>
          </p:nvPr>
        </p:nvSpPr>
        <p:spPr>
          <a:xfrm>
            <a:off x="3970938" y="0"/>
            <a:ext cx="3037840"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r>
              <a:rPr lang="en-US"/>
              <a:t>11/9/2015</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C283214C-D270-4E48-9BED-A0EAB6666FD1}" type="slidenum">
              <a:rPr lang="en-US"/>
              <a:pPr>
                <a:defRPr/>
              </a:pPr>
              <a:t>‹#›</a:t>
            </a:fld>
            <a:endParaRPr lang="en-US"/>
          </a:p>
        </p:txBody>
      </p:sp>
    </p:spTree>
    <p:extLst>
      <p:ext uri="{BB962C8B-B14F-4D97-AF65-F5344CB8AC3E}">
        <p14:creationId xmlns="" xmlns:p14="http://schemas.microsoft.com/office/powerpoint/2010/main" val="2976588616"/>
      </p:ext>
    </p:extLst>
  </p:cSld>
  <p:clrMap bg1="lt1" tx1="dk1" bg2="lt2" tx2="dk2" accent1="accent1" accent2="accent2" accent3="accent3" accent4="accent4" accent5="accent5" accent6="accent6" hlink="hlink" folHlink="folHlink"/>
  <p:hf ftr="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Liz:  </a:t>
            </a:r>
            <a:r>
              <a:rPr lang="en-US" dirty="0" smtClean="0"/>
              <a:t>1-3</a:t>
            </a:r>
            <a:endParaRPr lang="en-US" dirty="0"/>
          </a:p>
        </p:txBody>
      </p:sp>
      <p:sp>
        <p:nvSpPr>
          <p:cNvPr id="4" name="Slide Number Placeholder 3"/>
          <p:cNvSpPr>
            <a:spLocks noGrp="1"/>
          </p:cNvSpPr>
          <p:nvPr>
            <p:ph type="sldNum" sz="quarter" idx="10"/>
          </p:nvPr>
        </p:nvSpPr>
        <p:spPr/>
        <p:txBody>
          <a:bodyPr/>
          <a:lstStyle/>
          <a:p>
            <a:pPr>
              <a:defRPr/>
            </a:pPr>
            <a:fld id="{C283214C-D270-4E48-9BED-A0EAB6666FD1}" type="slidenum">
              <a:rPr lang="en-US" smtClean="0"/>
              <a:pPr>
                <a:defRPr/>
              </a:pPr>
              <a:t>1</a:t>
            </a:fld>
            <a:endParaRPr lang="en-US"/>
          </a:p>
        </p:txBody>
      </p:sp>
      <p:sp>
        <p:nvSpPr>
          <p:cNvPr id="5" name="Header Placeholder 4"/>
          <p:cNvSpPr>
            <a:spLocks noGrp="1"/>
          </p:cNvSpPr>
          <p:nvPr>
            <p:ph type="hdr" sz="quarter" idx="11"/>
          </p:nvPr>
        </p:nvSpPr>
        <p:spPr/>
        <p:txBody>
          <a:bodyPr/>
          <a:lstStyle/>
          <a:p>
            <a:pPr>
              <a:defRPr/>
            </a:pPr>
            <a:r>
              <a:rPr lang="en-US"/>
              <a:t>Performance Assessment for Leaders (PAL) </a:t>
            </a:r>
          </a:p>
        </p:txBody>
      </p:sp>
      <p:sp>
        <p:nvSpPr>
          <p:cNvPr id="6" name="Date Placeholder 5"/>
          <p:cNvSpPr>
            <a:spLocks noGrp="1"/>
          </p:cNvSpPr>
          <p:nvPr>
            <p:ph type="dt" idx="12"/>
          </p:nvPr>
        </p:nvSpPr>
        <p:spPr/>
        <p:txBody>
          <a:bodyPr/>
          <a:lstStyle/>
          <a:p>
            <a:pPr>
              <a:defRPr/>
            </a:pPr>
            <a:r>
              <a:rPr lang="en-US"/>
              <a:t>11/9/2015</a:t>
            </a:r>
          </a:p>
        </p:txBody>
      </p:sp>
    </p:spTree>
    <p:extLst>
      <p:ext uri="{BB962C8B-B14F-4D97-AF65-F5344CB8AC3E}">
        <p14:creationId xmlns="" xmlns:p14="http://schemas.microsoft.com/office/powerpoint/2010/main" val="213602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Terry</a:t>
            </a:r>
          </a:p>
          <a:p>
            <a:endParaRPr lang="en-US" dirty="0">
              <a:solidFill>
                <a:srgbClr val="FF0000"/>
              </a:solidFill>
            </a:endParaRPr>
          </a:p>
          <a:p>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10</a:t>
            </a:fld>
            <a:endParaRPr lang="en-US"/>
          </a:p>
        </p:txBody>
      </p:sp>
    </p:spTree>
    <p:extLst>
      <p:ext uri="{BB962C8B-B14F-4D97-AF65-F5344CB8AC3E}">
        <p14:creationId xmlns="" xmlns:p14="http://schemas.microsoft.com/office/powerpoint/2010/main" val="54803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 “if my submitted artifacts, commentary videos, and/or other documents do not comply with the current rules and submission requirements as specified, my submission or portions thereof may not be scored, my results may be voided, my registration may be canceled, and I may be prohibited in the future from registering for PAL.  In addition, I understand that assessment fraud may be grounds for denial, revocation and/or suspension of a school principal/assistant school principal license, and that the Massachusetts Department of Elementary and Secondary Education reserves the right to impose sanctions upon any existing educator license I possess. “</a:t>
            </a:r>
            <a:endParaRPr lang="en-US" dirty="0"/>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11</a:t>
            </a:fld>
            <a:endParaRPr lang="en-US"/>
          </a:p>
        </p:txBody>
      </p:sp>
    </p:spTree>
    <p:extLst>
      <p:ext uri="{BB962C8B-B14F-4D97-AF65-F5344CB8AC3E}">
        <p14:creationId xmlns="" xmlns:p14="http://schemas.microsoft.com/office/powerpoint/2010/main" val="953570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Liz</a:t>
            </a:r>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Teachers 21 and</a:t>
            </a:r>
            <a:r>
              <a:rPr lang="en-US" baseline="0" dirty="0"/>
              <a:t> </a:t>
            </a:r>
            <a:r>
              <a:rPr lang="en-US" baseline="0" dirty="0" smtClean="0"/>
              <a:t>Curry College</a:t>
            </a:r>
            <a:endParaRPr lang="en-US" dirty="0"/>
          </a:p>
        </p:txBody>
      </p:sp>
      <p:sp>
        <p:nvSpPr>
          <p:cNvPr id="4" name="Slide Number Placeholder 3"/>
          <p:cNvSpPr>
            <a:spLocks noGrp="1"/>
          </p:cNvSpPr>
          <p:nvPr>
            <p:ph type="sldNum" sz="quarter" idx="10"/>
          </p:nvPr>
        </p:nvSpPr>
        <p:spPr/>
        <p:txBody>
          <a:bodyPr/>
          <a:lstStyle/>
          <a:p>
            <a:pPr>
              <a:defRPr/>
            </a:pPr>
            <a:fld id="{C283214C-D270-4E48-9BED-A0EAB6666FD1}" type="slidenum">
              <a:rPr lang="en-US" smtClean="0"/>
              <a:pPr>
                <a:defRPr/>
              </a:pPr>
              <a:t>13</a:t>
            </a:fld>
            <a:endParaRPr lang="en-US"/>
          </a:p>
        </p:txBody>
      </p:sp>
      <p:sp>
        <p:nvSpPr>
          <p:cNvPr id="5" name="Header Placeholder 4"/>
          <p:cNvSpPr>
            <a:spLocks noGrp="1"/>
          </p:cNvSpPr>
          <p:nvPr>
            <p:ph type="hdr" sz="quarter" idx="11"/>
          </p:nvPr>
        </p:nvSpPr>
        <p:spPr/>
        <p:txBody>
          <a:bodyPr/>
          <a:lstStyle/>
          <a:p>
            <a:pPr>
              <a:defRPr/>
            </a:pPr>
            <a:r>
              <a:rPr lang="en-US"/>
              <a:t>Performance Assessment for Leaders (PAL) </a:t>
            </a:r>
          </a:p>
        </p:txBody>
      </p:sp>
      <p:sp>
        <p:nvSpPr>
          <p:cNvPr id="6" name="Date Placeholder 5"/>
          <p:cNvSpPr>
            <a:spLocks noGrp="1"/>
          </p:cNvSpPr>
          <p:nvPr>
            <p:ph type="dt" idx="12"/>
          </p:nvPr>
        </p:nvSpPr>
        <p:spPr/>
        <p:txBody>
          <a:bodyPr/>
          <a:lstStyle/>
          <a:p>
            <a:pPr>
              <a:defRPr/>
            </a:pPr>
            <a:r>
              <a:rPr lang="en-US"/>
              <a:t>11/9/2015</a:t>
            </a:r>
          </a:p>
        </p:txBody>
      </p:sp>
    </p:spTree>
    <p:extLst>
      <p:ext uri="{BB962C8B-B14F-4D97-AF65-F5344CB8AC3E}">
        <p14:creationId xmlns="" xmlns:p14="http://schemas.microsoft.com/office/powerpoint/2010/main" val="1841861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a:t>Liz</a:t>
            </a:r>
          </a:p>
          <a:p>
            <a:pPr>
              <a:buFont typeface="Arial" pitchFamily="34" charset="0"/>
              <a:buChar char="•"/>
            </a:pPr>
            <a:endParaRPr lang="en-US" dirty="0"/>
          </a:p>
          <a:p>
            <a:pPr>
              <a:buFont typeface="Arial" pitchFamily="34" charset="0"/>
              <a:buChar char="•"/>
            </a:pPr>
            <a:r>
              <a:rPr lang="en-US" dirty="0"/>
              <a:t>Change in the overall cut score</a:t>
            </a:r>
            <a:r>
              <a:rPr lang="en-US" baseline="0" dirty="0"/>
              <a:t> from 2.5 to 2.75 as of July 1</a:t>
            </a:r>
            <a:r>
              <a:rPr lang="en-US" baseline="30000" dirty="0"/>
              <a:t>st</a:t>
            </a:r>
            <a:r>
              <a:rPr lang="en-US" baseline="0" dirty="0"/>
              <a:t>.  This was stated in the memo sent December 17</a:t>
            </a:r>
            <a:r>
              <a:rPr lang="en-US" baseline="30000" dirty="0"/>
              <a:t>th</a:t>
            </a:r>
            <a:r>
              <a:rPr lang="en-US" baseline="0" dirty="0"/>
              <a:t>.   This means that candidates may submit work products after June 30</a:t>
            </a:r>
            <a:r>
              <a:rPr lang="en-US" baseline="30000" dirty="0"/>
              <a:t>th</a:t>
            </a:r>
            <a:r>
              <a:rPr lang="en-US" baseline="0" dirty="0"/>
              <a:t>, but will be held to the 2.75 overall passing score.  </a:t>
            </a:r>
          </a:p>
          <a:p>
            <a:pPr>
              <a:buFont typeface="Arial" pitchFamily="34" charset="0"/>
              <a:buNone/>
            </a:pPr>
            <a:endParaRPr lang="en-US" baseline="0" dirty="0"/>
          </a:p>
          <a:p>
            <a:pPr>
              <a:buFont typeface="Arial" pitchFamily="34" charset="0"/>
              <a:buChar char="•"/>
            </a:pPr>
            <a:r>
              <a:rPr lang="en-US" baseline="0" dirty="0"/>
              <a:t>Our contract with Bank Street ends June 30</a:t>
            </a:r>
            <a:r>
              <a:rPr lang="en-US" baseline="30000" dirty="0"/>
              <a:t>th</a:t>
            </a:r>
            <a:r>
              <a:rPr lang="en-US" baseline="0" dirty="0"/>
              <a:t>. We are in the process of acquiring a new vendor; our RFR is on COMMBUYS. The transition between Bank Street and the new vendor will take place over the summer, and hopefully will cause no interruption to our programs; however, we anticipate that during the month of July, no scoring of submitted materials will take place.  This should be communicated with candidates:  if they submit materials at the end of June or during July, they should anticipate a longer than usual wait time for scoring.  </a:t>
            </a:r>
          </a:p>
          <a:p>
            <a:pPr>
              <a:buFont typeface="Arial" pitchFamily="34" charset="0"/>
              <a:buChar char="•"/>
            </a:pPr>
            <a:endParaRPr lang="en-US" baseline="0" dirty="0"/>
          </a:p>
          <a:p>
            <a:pPr marL="0" marR="0" lvl="1" indent="0" algn="l" defTabSz="457200" rtl="0" eaLnBrk="0" fontAlgn="base" latinLnBrk="0" hangingPunct="0">
              <a:lnSpc>
                <a:spcPct val="100000"/>
              </a:lnSpc>
              <a:spcBef>
                <a:spcPct val="30000"/>
              </a:spcBef>
              <a:spcAft>
                <a:spcPct val="0"/>
              </a:spcAft>
              <a:buClrTx/>
              <a:buSzTx/>
              <a:buFont typeface="Arial" pitchFamily="34" charset="0"/>
              <a:buChar char="•"/>
              <a:tabLst/>
              <a:defRPr/>
            </a:pPr>
            <a:r>
              <a:rPr lang="en-US" dirty="0"/>
              <a:t>Will take place during month of July; we anticipate that no scoring of submitted materials will take place during transition </a:t>
            </a:r>
          </a:p>
          <a:p>
            <a:pPr>
              <a:buFont typeface="Arial" pitchFamily="34" charset="0"/>
              <a:buChar char="•"/>
            </a:pPr>
            <a:endParaRPr lang="en-US" dirty="0"/>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a:p>
            <a:pPr>
              <a:buFont typeface="Arial" pitchFamily="34" charset="0"/>
              <a:buNone/>
            </a:pPr>
            <a:r>
              <a:rPr lang="en-US" baseline="0" dirty="0"/>
              <a:t>Liz:</a:t>
            </a:r>
          </a:p>
          <a:p>
            <a:pPr>
              <a:buFont typeface="Arial" pitchFamily="34" charset="0"/>
              <a:buNone/>
            </a:pPr>
            <a:endParaRPr lang="en-US" baseline="0" dirty="0"/>
          </a:p>
          <a:p>
            <a:pPr>
              <a:buFont typeface="Arial" pitchFamily="34" charset="0"/>
              <a:buNone/>
            </a:pPr>
            <a:endParaRPr lang="en-US" baseline="0" dirty="0"/>
          </a:p>
          <a:p>
            <a:pPr>
              <a:buFont typeface="Arial" pitchFamily="34" charset="0"/>
              <a:buNone/>
            </a:pPr>
            <a:r>
              <a:rPr lang="en-US" baseline="0" dirty="0"/>
              <a:t>We would like to meet with our programs in May to announce our new vendor, and discuss details regarding the summer transition.  </a:t>
            </a:r>
          </a:p>
          <a:p>
            <a:r>
              <a:rPr lang="en-US" dirty="0"/>
              <a:t>We will send an</a:t>
            </a:r>
            <a:r>
              <a:rPr lang="en-US" baseline="0" dirty="0"/>
              <a:t> invitation via email as the date approaches. </a:t>
            </a:r>
            <a:endParaRPr lang="en-US" dirty="0"/>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Liz</a:t>
            </a:r>
          </a:p>
        </p:txBody>
      </p:sp>
      <p:sp>
        <p:nvSpPr>
          <p:cNvPr id="4" name="Slide Number Placeholder 3"/>
          <p:cNvSpPr>
            <a:spLocks noGrp="1"/>
          </p:cNvSpPr>
          <p:nvPr>
            <p:ph type="sldNum" sz="quarter" idx="10"/>
          </p:nvPr>
        </p:nvSpPr>
        <p:spPr/>
        <p:txBody>
          <a:bodyPr/>
          <a:lstStyle/>
          <a:p>
            <a:pPr>
              <a:defRPr/>
            </a:pPr>
            <a:fld id="{C283214C-D270-4E48-9BED-A0EAB6666FD1}" type="slidenum">
              <a:rPr lang="en-US" smtClean="0"/>
              <a:pPr>
                <a:defRPr/>
              </a:pPr>
              <a:t>16</a:t>
            </a:fld>
            <a:endParaRPr lang="en-US"/>
          </a:p>
        </p:txBody>
      </p:sp>
      <p:sp>
        <p:nvSpPr>
          <p:cNvPr id="5" name="Header Placeholder 4"/>
          <p:cNvSpPr>
            <a:spLocks noGrp="1"/>
          </p:cNvSpPr>
          <p:nvPr>
            <p:ph type="hdr" sz="quarter" idx="11"/>
          </p:nvPr>
        </p:nvSpPr>
        <p:spPr/>
        <p:txBody>
          <a:bodyPr/>
          <a:lstStyle/>
          <a:p>
            <a:pPr>
              <a:defRPr/>
            </a:pPr>
            <a:r>
              <a:rPr lang="en-US"/>
              <a:t>Performance Assessment for Leaders (PAL) </a:t>
            </a:r>
          </a:p>
        </p:txBody>
      </p:sp>
      <p:sp>
        <p:nvSpPr>
          <p:cNvPr id="6" name="Date Placeholder 5"/>
          <p:cNvSpPr>
            <a:spLocks noGrp="1"/>
          </p:cNvSpPr>
          <p:nvPr>
            <p:ph type="dt" idx="12"/>
          </p:nvPr>
        </p:nvSpPr>
        <p:spPr/>
        <p:txBody>
          <a:bodyPr/>
          <a:lstStyle/>
          <a:p>
            <a:pPr>
              <a:defRPr/>
            </a:pPr>
            <a:r>
              <a:rPr lang="en-US"/>
              <a:t>11/9/2015</a:t>
            </a:r>
          </a:p>
        </p:txBody>
      </p:sp>
    </p:spTree>
    <p:extLst>
      <p:ext uri="{BB962C8B-B14F-4D97-AF65-F5344CB8AC3E}">
        <p14:creationId xmlns="" xmlns:p14="http://schemas.microsoft.com/office/powerpoint/2010/main" val="2586446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Liz</a:t>
            </a:r>
          </a:p>
        </p:txBody>
      </p:sp>
      <p:sp>
        <p:nvSpPr>
          <p:cNvPr id="4" name="Slide Number Placeholder 3"/>
          <p:cNvSpPr>
            <a:spLocks noGrp="1"/>
          </p:cNvSpPr>
          <p:nvPr>
            <p:ph type="sldNum" sz="quarter" idx="10"/>
          </p:nvPr>
        </p:nvSpPr>
        <p:spPr/>
        <p:txBody>
          <a:bodyPr/>
          <a:lstStyle/>
          <a:p>
            <a:pPr>
              <a:defRPr/>
            </a:pPr>
            <a:fld id="{C283214C-D270-4E48-9BED-A0EAB6666FD1}" type="slidenum">
              <a:rPr lang="en-US" smtClean="0"/>
              <a:pPr>
                <a:defRPr/>
              </a:pPr>
              <a:t>17</a:t>
            </a:fld>
            <a:endParaRPr lang="en-US"/>
          </a:p>
        </p:txBody>
      </p:sp>
      <p:sp>
        <p:nvSpPr>
          <p:cNvPr id="5" name="Header Placeholder 4"/>
          <p:cNvSpPr>
            <a:spLocks noGrp="1"/>
          </p:cNvSpPr>
          <p:nvPr>
            <p:ph type="hdr" sz="quarter" idx="11"/>
          </p:nvPr>
        </p:nvSpPr>
        <p:spPr/>
        <p:txBody>
          <a:bodyPr/>
          <a:lstStyle/>
          <a:p>
            <a:pPr>
              <a:defRPr/>
            </a:pPr>
            <a:r>
              <a:rPr lang="en-US"/>
              <a:t>Performance Assessment for Leaders (PAL) </a:t>
            </a:r>
          </a:p>
        </p:txBody>
      </p:sp>
      <p:sp>
        <p:nvSpPr>
          <p:cNvPr id="6" name="Date Placeholder 5"/>
          <p:cNvSpPr>
            <a:spLocks noGrp="1"/>
          </p:cNvSpPr>
          <p:nvPr>
            <p:ph type="dt" idx="12"/>
          </p:nvPr>
        </p:nvSpPr>
        <p:spPr/>
        <p:txBody>
          <a:bodyPr/>
          <a:lstStyle/>
          <a:p>
            <a:pPr>
              <a:defRPr/>
            </a:pPr>
            <a:r>
              <a:rPr lang="en-US"/>
              <a:t>11/9/2015</a:t>
            </a:r>
          </a:p>
        </p:txBody>
      </p:sp>
    </p:spTree>
    <p:extLst>
      <p:ext uri="{BB962C8B-B14F-4D97-AF65-F5344CB8AC3E}">
        <p14:creationId xmlns="" xmlns:p14="http://schemas.microsoft.com/office/powerpoint/2010/main" val="3725241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Liz</a:t>
            </a:r>
          </a:p>
          <a:p>
            <a:endParaRPr lang="en-US" dirty="0"/>
          </a:p>
          <a:p>
            <a:pPr lvl="1">
              <a:spcBef>
                <a:spcPts val="0"/>
              </a:spcBef>
              <a:spcAft>
                <a:spcPts val="0"/>
              </a:spcAft>
              <a:defRPr/>
            </a:pPr>
            <a:r>
              <a:rPr lang="en-US" dirty="0"/>
              <a:t>Program Year Update:</a:t>
            </a:r>
          </a:p>
          <a:p>
            <a:pPr lvl="1">
              <a:spcBef>
                <a:spcPts val="0"/>
              </a:spcBef>
              <a:spcAft>
                <a:spcPts val="0"/>
              </a:spcAft>
              <a:defRPr/>
            </a:pPr>
            <a:r>
              <a:rPr lang="en-US" dirty="0"/>
              <a:t>Preliminary feedback on candidate submissions</a:t>
            </a:r>
          </a:p>
          <a:p>
            <a:pPr lvl="1">
              <a:spcBef>
                <a:spcPts val="0"/>
              </a:spcBef>
              <a:spcAft>
                <a:spcPts val="0"/>
              </a:spcAft>
              <a:defRPr/>
            </a:pPr>
            <a:r>
              <a:rPr lang="en-US" dirty="0"/>
              <a:t>Encourage communication with faculty and field</a:t>
            </a:r>
          </a:p>
          <a:p>
            <a:pPr lvl="1">
              <a:spcBef>
                <a:spcPts val="0"/>
              </a:spcBef>
              <a:spcAft>
                <a:spcPts val="0"/>
              </a:spcAft>
              <a:defRPr/>
            </a:pPr>
            <a:r>
              <a:rPr lang="en-US" dirty="0"/>
              <a:t>Questions raised</a:t>
            </a:r>
          </a:p>
          <a:p>
            <a:pPr lvl="1">
              <a:spcBef>
                <a:spcPts val="0"/>
              </a:spcBef>
              <a:spcAft>
                <a:spcPts val="0"/>
              </a:spcAft>
              <a:defRPr/>
            </a:pPr>
            <a:r>
              <a:rPr lang="en-US" dirty="0"/>
              <a:t>Pace of candidate submissions</a:t>
            </a:r>
          </a:p>
          <a:p>
            <a:pPr lvl="1">
              <a:spcBef>
                <a:spcPts val="0"/>
              </a:spcBef>
              <a:spcAft>
                <a:spcPts val="0"/>
              </a:spcAft>
              <a:defRPr/>
            </a:pPr>
            <a:r>
              <a:rPr lang="en-US" dirty="0"/>
              <a:t>Collaboration and citation of work with others</a:t>
            </a:r>
          </a:p>
          <a:p>
            <a:pPr lvl="1">
              <a:spcBef>
                <a:spcPts val="0"/>
              </a:spcBef>
              <a:spcAft>
                <a:spcPts val="0"/>
              </a:spcAft>
              <a:defRPr/>
            </a:pPr>
            <a:r>
              <a:rPr lang="en-US" dirty="0"/>
              <a:t>Scorer recruitment</a:t>
            </a:r>
          </a:p>
          <a:p>
            <a:pPr lvl="1">
              <a:spcBef>
                <a:spcPts val="0"/>
              </a:spcBef>
              <a:spcAft>
                <a:spcPts val="0"/>
              </a:spcAft>
              <a:defRPr/>
            </a:pPr>
            <a:r>
              <a:rPr lang="en-US" dirty="0"/>
              <a:t>Feedback survey</a:t>
            </a:r>
          </a:p>
          <a:p>
            <a:pPr lvl="1">
              <a:spcBef>
                <a:spcPts val="0"/>
              </a:spcBef>
              <a:spcAft>
                <a:spcPts val="0"/>
              </a:spcAft>
              <a:defRPr/>
            </a:pPr>
            <a:r>
              <a:rPr lang="en-US" dirty="0"/>
              <a:t>Questions</a:t>
            </a:r>
          </a:p>
          <a:p>
            <a:pPr lvl="1">
              <a:spcBef>
                <a:spcPts val="0"/>
              </a:spcBef>
              <a:spcAft>
                <a:spcPts val="0"/>
              </a:spcAft>
              <a:defRPr/>
            </a:pPr>
            <a:endParaRPr lang="en-US" dirty="0"/>
          </a:p>
          <a:p>
            <a:pPr lvl="1">
              <a:spcBef>
                <a:spcPts val="0"/>
              </a:spcBef>
              <a:spcAft>
                <a:spcPts val="0"/>
              </a:spcAft>
              <a:defRPr/>
            </a:pPr>
            <a:r>
              <a:rPr lang="en-US" dirty="0"/>
              <a:t>Preparing and supporting</a:t>
            </a:r>
            <a:r>
              <a:rPr lang="en-US" baseline="0" dirty="0"/>
              <a:t> – hear from a few of our programs – Teachers 21 and______________</a:t>
            </a:r>
            <a:endParaRPr lang="en-US" dirty="0"/>
          </a:p>
          <a:p>
            <a:pPr lvl="1">
              <a:spcBef>
                <a:spcPts val="0"/>
              </a:spcBef>
              <a:spcAft>
                <a:spcPts val="0"/>
              </a:spcAft>
              <a:defRPr/>
            </a:pPr>
            <a:endParaRPr lang="en-US" dirty="0"/>
          </a:p>
          <a:p>
            <a:pPr lvl="1">
              <a:spcBef>
                <a:spcPts val="0"/>
              </a:spcBef>
              <a:spcAft>
                <a:spcPts val="0"/>
              </a:spcAft>
              <a:defRPr/>
            </a:pPr>
            <a:r>
              <a:rPr lang="en-US" dirty="0"/>
              <a:t>2016-17 program year:</a:t>
            </a:r>
          </a:p>
          <a:p>
            <a:pPr lvl="1">
              <a:spcBef>
                <a:spcPts val="0"/>
              </a:spcBef>
              <a:spcAft>
                <a:spcPts val="0"/>
              </a:spcAft>
              <a:buFont typeface="Arial" pitchFamily="34" charset="0"/>
              <a:buChar char="•"/>
              <a:defRPr/>
            </a:pPr>
            <a:r>
              <a:rPr lang="en-US" sz="1200" b="1" dirty="0">
                <a:cs typeface="Arial"/>
              </a:rPr>
              <a:t>Change in total passing score</a:t>
            </a:r>
          </a:p>
          <a:p>
            <a:pPr lvl="1">
              <a:spcBef>
                <a:spcPts val="0"/>
              </a:spcBef>
              <a:spcAft>
                <a:spcPts val="0"/>
              </a:spcAft>
              <a:buFont typeface="Arial" pitchFamily="34" charset="0"/>
              <a:buChar char="•"/>
              <a:defRPr/>
            </a:pPr>
            <a:r>
              <a:rPr lang="en-US" sz="1200" b="1" dirty="0">
                <a:cs typeface="Arial"/>
              </a:rPr>
              <a:t>New vendor</a:t>
            </a:r>
          </a:p>
          <a:p>
            <a:pPr lvl="1">
              <a:spcBef>
                <a:spcPts val="0"/>
              </a:spcBef>
              <a:spcAft>
                <a:spcPts val="0"/>
              </a:spcAft>
              <a:buFont typeface="Arial" pitchFamily="34" charset="0"/>
              <a:buChar char="•"/>
              <a:defRPr/>
            </a:pPr>
            <a:r>
              <a:rPr lang="en-US" sz="1200" b="1" dirty="0">
                <a:cs typeface="Arial"/>
              </a:rPr>
              <a:t>Transition process</a:t>
            </a:r>
            <a:endParaRPr lang="en-US" sz="1200" b="1" dirty="0"/>
          </a:p>
          <a:p>
            <a:pPr lvl="1">
              <a:spcBef>
                <a:spcPts val="0"/>
              </a:spcBef>
              <a:spcAft>
                <a:spcPts val="0"/>
              </a:spcAft>
              <a:defRPr/>
            </a:pPr>
            <a:endParaRPr lang="en-US" dirty="0"/>
          </a:p>
        </p:txBody>
      </p:sp>
      <p:sp>
        <p:nvSpPr>
          <p:cNvPr id="4" name="Slide Number Placeholder 3"/>
          <p:cNvSpPr>
            <a:spLocks noGrp="1"/>
          </p:cNvSpPr>
          <p:nvPr>
            <p:ph type="sldNum" sz="quarter" idx="10"/>
          </p:nvPr>
        </p:nvSpPr>
        <p:spPr/>
        <p:txBody>
          <a:bodyPr/>
          <a:lstStyle/>
          <a:p>
            <a:pPr>
              <a:defRPr/>
            </a:pPr>
            <a:fld id="{C283214C-D270-4E48-9BED-A0EAB6666FD1}" type="slidenum">
              <a:rPr lang="en-US" smtClean="0"/>
              <a:pPr>
                <a:defRPr/>
              </a:pPr>
              <a:t>2</a:t>
            </a:fld>
            <a:endParaRPr lang="en-US"/>
          </a:p>
        </p:txBody>
      </p:sp>
      <p:sp>
        <p:nvSpPr>
          <p:cNvPr id="5" name="Header Placeholder 4"/>
          <p:cNvSpPr>
            <a:spLocks noGrp="1"/>
          </p:cNvSpPr>
          <p:nvPr>
            <p:ph type="hdr" sz="quarter" idx="11"/>
          </p:nvPr>
        </p:nvSpPr>
        <p:spPr/>
        <p:txBody>
          <a:bodyPr/>
          <a:lstStyle/>
          <a:p>
            <a:pPr>
              <a:defRPr/>
            </a:pPr>
            <a:r>
              <a:rPr lang="en-US"/>
              <a:t>Performance Assessment for Leaders (PAL) </a:t>
            </a:r>
          </a:p>
        </p:txBody>
      </p:sp>
      <p:sp>
        <p:nvSpPr>
          <p:cNvPr id="6" name="Date Placeholder 5"/>
          <p:cNvSpPr>
            <a:spLocks noGrp="1"/>
          </p:cNvSpPr>
          <p:nvPr>
            <p:ph type="dt" idx="12"/>
          </p:nvPr>
        </p:nvSpPr>
        <p:spPr/>
        <p:txBody>
          <a:bodyPr/>
          <a:lstStyle/>
          <a:p>
            <a:pPr>
              <a:defRPr/>
            </a:pPr>
            <a:r>
              <a:rPr lang="en-US"/>
              <a:t>11/9/2015</a:t>
            </a:r>
          </a:p>
        </p:txBody>
      </p:sp>
    </p:spTree>
    <p:extLst>
      <p:ext uri="{BB962C8B-B14F-4D97-AF65-F5344CB8AC3E}">
        <p14:creationId xmlns="" xmlns:p14="http://schemas.microsoft.com/office/powerpoint/2010/main" val="2296284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ea typeface="ＭＳ Ｐゴシック" pitchFamily="34" charset="-128"/>
              </a:rPr>
              <a:t>Liz</a:t>
            </a:r>
          </a:p>
        </p:txBody>
      </p:sp>
      <p:sp>
        <p:nvSpPr>
          <p:cNvPr id="47108" name="Slide Number Placeholder 3"/>
          <p:cNvSpPr>
            <a:spLocks noGrp="1"/>
          </p:cNvSpPr>
          <p:nvPr>
            <p:ph type="sldNum" sz="quarter" idx="5"/>
          </p:nvPr>
        </p:nvSpPr>
        <p:spPr bwMode="auto">
          <a:noFill/>
          <a:ln>
            <a:miter lim="800000"/>
            <a:headEnd/>
            <a:tailEnd/>
          </a:ln>
        </p:spPr>
        <p:txBody>
          <a:bodyPr/>
          <a:lstStyle/>
          <a:p>
            <a:fld id="{1EC47808-FB03-4B63-8831-C9DEC756DB29}" type="slidenum">
              <a:rPr lang="en-US"/>
              <a:pPr/>
              <a:t>3</a:t>
            </a:fld>
            <a:endParaRPr lang="en-US"/>
          </a:p>
        </p:txBody>
      </p:sp>
      <p:sp>
        <p:nvSpPr>
          <p:cNvPr id="5" name="Header Placeholder 4"/>
          <p:cNvSpPr>
            <a:spLocks noGrp="1"/>
          </p:cNvSpPr>
          <p:nvPr>
            <p:ph type="hdr" sz="quarter" idx="10"/>
          </p:nvPr>
        </p:nvSpPr>
        <p:spPr/>
        <p:txBody>
          <a:bodyPr/>
          <a:lstStyle/>
          <a:p>
            <a:pPr>
              <a:defRPr/>
            </a:pPr>
            <a:r>
              <a:rPr lang="en-US"/>
              <a:t>Performance Assessment for Leaders (PAL) </a:t>
            </a:r>
          </a:p>
        </p:txBody>
      </p:sp>
      <p:sp>
        <p:nvSpPr>
          <p:cNvPr id="6" name="Date Placeholder 5"/>
          <p:cNvSpPr>
            <a:spLocks noGrp="1"/>
          </p:cNvSpPr>
          <p:nvPr>
            <p:ph type="dt" idx="11"/>
          </p:nvPr>
        </p:nvSpPr>
        <p:spPr/>
        <p:txBody>
          <a:bodyPr/>
          <a:lstStyle/>
          <a:p>
            <a:pPr>
              <a:defRPr/>
            </a:pPr>
            <a:r>
              <a:rPr lang="en-US"/>
              <a:t>11/9/2015</a:t>
            </a:r>
          </a:p>
        </p:txBody>
      </p:sp>
    </p:spTree>
    <p:extLst>
      <p:ext uri="{BB962C8B-B14F-4D97-AF65-F5344CB8AC3E}">
        <p14:creationId xmlns="" xmlns:p14="http://schemas.microsoft.com/office/powerpoint/2010/main" val="46916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Terry</a:t>
            </a:r>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Terry</a:t>
            </a:r>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Terry</a:t>
            </a:r>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Terry</a:t>
            </a:r>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Terry</a:t>
            </a:r>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Emphasize importance</a:t>
            </a:r>
            <a:r>
              <a:rPr lang="en-US" baseline="0" dirty="0"/>
              <a:t> of attributing all work </a:t>
            </a:r>
          </a:p>
          <a:p>
            <a:endParaRPr lang="en-US" baseline="0" dirty="0"/>
          </a:p>
          <a:p>
            <a:r>
              <a:rPr lang="en-US" baseline="0" dirty="0"/>
              <a:t>Terry</a:t>
            </a:r>
            <a:endParaRPr lang="en-US" dirty="0"/>
          </a:p>
        </p:txBody>
      </p:sp>
      <p:sp>
        <p:nvSpPr>
          <p:cNvPr id="4" name="Header Placeholder 3"/>
          <p:cNvSpPr>
            <a:spLocks noGrp="1"/>
          </p:cNvSpPr>
          <p:nvPr>
            <p:ph type="hdr" sz="quarter" idx="10"/>
          </p:nvPr>
        </p:nvSpPr>
        <p:spPr/>
        <p:txBody>
          <a:bodyPr/>
          <a:lstStyle/>
          <a:p>
            <a:pPr>
              <a:defRPr/>
            </a:pPr>
            <a:r>
              <a:rPr lang="en-US"/>
              <a:t>Performance Assessment for Leaders (PAL) </a:t>
            </a:r>
          </a:p>
        </p:txBody>
      </p:sp>
      <p:sp>
        <p:nvSpPr>
          <p:cNvPr id="5" name="Date Placeholder 4"/>
          <p:cNvSpPr>
            <a:spLocks noGrp="1"/>
          </p:cNvSpPr>
          <p:nvPr>
            <p:ph type="dt" idx="11"/>
          </p:nvPr>
        </p:nvSpPr>
        <p:spPr/>
        <p:txBody>
          <a:bodyPr/>
          <a:lstStyle/>
          <a:p>
            <a:pPr>
              <a:defRPr/>
            </a:pPr>
            <a:r>
              <a:rPr lang="en-US"/>
              <a:t>11/9/2015</a:t>
            </a:r>
          </a:p>
        </p:txBody>
      </p:sp>
      <p:sp>
        <p:nvSpPr>
          <p:cNvPr id="6" name="Slide Number Placeholder 5"/>
          <p:cNvSpPr>
            <a:spLocks noGrp="1"/>
          </p:cNvSpPr>
          <p:nvPr>
            <p:ph type="sldNum" sz="quarter" idx="12"/>
          </p:nvPr>
        </p:nvSpPr>
        <p:spPr/>
        <p:txBody>
          <a:bodyPr/>
          <a:lstStyle/>
          <a:p>
            <a:pPr>
              <a:defRPr/>
            </a:pPr>
            <a:fld id="{C283214C-D270-4E48-9BED-A0EAB6666F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 descr="Peach yellow Background"/>
          <p:cNvSpPr>
            <a:spLocks noChangeArrowheads="1"/>
          </p:cNvSpPr>
          <p:nvPr userDrawn="1"/>
        </p:nvSpPr>
        <p:spPr bwMode="auto">
          <a:xfrm>
            <a:off x="0" y="0"/>
            <a:ext cx="9155113" cy="1358900"/>
          </a:xfrm>
          <a:prstGeom prst="rect">
            <a:avLst/>
          </a:prstGeom>
          <a:solidFill>
            <a:schemeClr val="bg2">
              <a:lumMod val="90000"/>
            </a:schemeClr>
          </a:solidFill>
          <a:ln>
            <a:noFill/>
          </a:ln>
          <a:effectLst/>
        </p:spPr>
        <p:txBody>
          <a:bodyPr tIns="91440" bIns="91440"/>
          <a:lstStyle/>
          <a:p>
            <a:pPr eaLnBrk="1" fontAlgn="auto" hangingPunct="1">
              <a:spcBef>
                <a:spcPts val="0"/>
              </a:spcBef>
              <a:spcAft>
                <a:spcPts val="0"/>
              </a:spcAft>
              <a:defRPr/>
            </a:pPr>
            <a:endParaRPr lang="en-US" dirty="0">
              <a:latin typeface="+mn-lt"/>
              <a:ea typeface="+mn-ea"/>
            </a:endParaRPr>
          </a:p>
        </p:txBody>
      </p:sp>
      <p:sp>
        <p:nvSpPr>
          <p:cNvPr id="5" name="Rectangle 1" descr="Gray Background"/>
          <p:cNvSpPr>
            <a:spLocks noChangeArrowheads="1"/>
          </p:cNvSpPr>
          <p:nvPr userDrawn="1"/>
        </p:nvSpPr>
        <p:spPr bwMode="auto">
          <a:xfrm>
            <a:off x="0" y="0"/>
            <a:ext cx="9155113" cy="684213"/>
          </a:xfrm>
          <a:prstGeom prst="rect">
            <a:avLst/>
          </a:prstGeom>
          <a:solidFill>
            <a:srgbClr val="808080"/>
          </a:solidFill>
          <a:ln>
            <a:noFill/>
          </a:ln>
          <a:extLst/>
        </p:spPr>
        <p:txBody>
          <a:bodyPr tIns="91440" bIns="9144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Calibri" panose="020F0502020204030204" pitchFamily="34" charset="0"/>
            </a:endParaRPr>
          </a:p>
        </p:txBody>
      </p:sp>
      <p:sp>
        <p:nvSpPr>
          <p:cNvPr id="6" name="Rectangle 1" descr="Light Gray Background"/>
          <p:cNvSpPr>
            <a:spLocks noChangeArrowheads="1"/>
          </p:cNvSpPr>
          <p:nvPr userDrawn="1"/>
        </p:nvSpPr>
        <p:spPr bwMode="auto">
          <a:xfrm>
            <a:off x="0" y="4021138"/>
            <a:ext cx="9144000" cy="2836862"/>
          </a:xfrm>
          <a:prstGeom prst="rect">
            <a:avLst/>
          </a:prstGeom>
          <a:solidFill>
            <a:schemeClr val="bg2">
              <a:lumMod val="90000"/>
              <a:alpha val="40000"/>
            </a:schemeClr>
          </a:solidFill>
          <a:ln>
            <a:noFill/>
          </a:ln>
          <a:effectLst/>
        </p:spPr>
        <p:txBody>
          <a:bodyPr tIns="91440" bIns="91440"/>
          <a:lstStyle/>
          <a:p>
            <a:pPr eaLnBrk="1" fontAlgn="auto" hangingPunct="1">
              <a:spcBef>
                <a:spcPts val="0"/>
              </a:spcBef>
              <a:spcAft>
                <a:spcPts val="0"/>
              </a:spcAft>
              <a:defRPr/>
            </a:pPr>
            <a:endParaRPr lang="en-US">
              <a:latin typeface="+mn-lt"/>
              <a:ea typeface="+mn-ea"/>
            </a:endParaRPr>
          </a:p>
        </p:txBody>
      </p:sp>
      <p:pic>
        <p:nvPicPr>
          <p:cNvPr id="7" name="Picture 15" descr="PLC science team "/>
          <p:cNvPicPr>
            <a:picLocks noChangeAspect="1"/>
          </p:cNvPicPr>
          <p:nvPr userDrawn="1"/>
        </p:nvPicPr>
        <p:blipFill>
          <a:blip r:embed="rId2"/>
          <a:srcRect t="7253" b="16698"/>
          <a:stretch>
            <a:fillRect/>
          </a:stretch>
        </p:blipFill>
        <p:spPr bwMode="auto">
          <a:xfrm>
            <a:off x="0" y="1358900"/>
            <a:ext cx="9155113" cy="2662238"/>
          </a:xfrm>
          <a:prstGeom prst="rect">
            <a:avLst/>
          </a:prstGeom>
          <a:noFill/>
          <a:ln w="9525">
            <a:noFill/>
            <a:miter lim="800000"/>
            <a:headEnd/>
            <a:tailEnd/>
          </a:ln>
        </p:spPr>
      </p:pic>
      <p:pic>
        <p:nvPicPr>
          <p:cNvPr id="8" name="Picture 16" descr="MA Dept of Elementary and Secondary Education star logo"/>
          <p:cNvPicPr>
            <a:picLocks noChangeAspect="1"/>
          </p:cNvPicPr>
          <p:nvPr userDrawn="1"/>
        </p:nvPicPr>
        <p:blipFill>
          <a:blip r:embed="rId3"/>
          <a:srcRect/>
          <a:stretch>
            <a:fillRect/>
          </a:stretch>
        </p:blipFill>
        <p:spPr bwMode="auto">
          <a:xfrm>
            <a:off x="7718425" y="6216650"/>
            <a:ext cx="1109663" cy="541338"/>
          </a:xfrm>
          <a:prstGeom prst="rect">
            <a:avLst/>
          </a:prstGeom>
          <a:noFill/>
          <a:ln w="9525">
            <a:noFill/>
            <a:miter lim="800000"/>
            <a:headEnd/>
            <a:tailEnd/>
          </a:ln>
        </p:spPr>
      </p:pic>
      <p:sp>
        <p:nvSpPr>
          <p:cNvPr id="9" name="TextBox 8"/>
          <p:cNvSpPr txBox="1"/>
          <p:nvPr userDrawn="1"/>
        </p:nvSpPr>
        <p:spPr>
          <a:xfrm>
            <a:off x="771525" y="857250"/>
            <a:ext cx="3573463" cy="277813"/>
          </a:xfrm>
          <a:prstGeom prst="rect">
            <a:avLst/>
          </a:prstGeom>
          <a:noFill/>
        </p:spPr>
        <p:txBody>
          <a:bodyPr wrap="none">
            <a:spAutoFit/>
          </a:bodyPr>
          <a:lstStyle/>
          <a:p>
            <a:pPr eaLnBrk="1" fontAlgn="auto" hangingPunct="1">
              <a:spcBef>
                <a:spcPts val="0"/>
              </a:spcBef>
              <a:spcAft>
                <a:spcPts val="0"/>
              </a:spcAft>
              <a:defRPr/>
            </a:pPr>
            <a:r>
              <a:rPr lang="en-US" sz="1200" b="1" kern="1400" spc="130" dirty="0">
                <a:latin typeface="Arial"/>
                <a:ea typeface="+mn-ea"/>
                <a:cs typeface="Arial"/>
              </a:rPr>
              <a:t>PERFORMANCE ASSESSMENT  </a:t>
            </a:r>
            <a:r>
              <a:rPr lang="en-US" sz="1050" i="1" kern="1600" spc="150" dirty="0">
                <a:latin typeface="Georgia"/>
                <a:ea typeface="+mn-ea"/>
                <a:cs typeface="Georgia"/>
              </a:rPr>
              <a:t>for</a:t>
            </a:r>
            <a:r>
              <a:rPr lang="en-US" sz="1200" b="1" kern="1600" spc="150" dirty="0">
                <a:latin typeface="Arial"/>
                <a:ea typeface="+mn-ea"/>
                <a:cs typeface="Arial"/>
              </a:rPr>
              <a:t>  LEADERS</a:t>
            </a:r>
          </a:p>
        </p:txBody>
      </p:sp>
      <p:sp>
        <p:nvSpPr>
          <p:cNvPr id="10" name="TextBox 18"/>
          <p:cNvSpPr txBox="1">
            <a:spLocks noChangeArrowheads="1"/>
          </p:cNvSpPr>
          <p:nvPr userDrawn="1"/>
        </p:nvSpPr>
        <p:spPr bwMode="auto">
          <a:xfrm>
            <a:off x="357188" y="141288"/>
            <a:ext cx="4970462" cy="368300"/>
          </a:xfrm>
          <a:prstGeom prst="rect">
            <a:avLst/>
          </a:prstGeom>
          <a:noFill/>
          <a:ln>
            <a:noFill/>
          </a:ln>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b="1">
                <a:solidFill>
                  <a:srgbClr val="D9D9D9"/>
                </a:solidFill>
                <a:latin typeface="Arial Narrow" panose="020B0606020202030204" pitchFamily="34" charset="0"/>
              </a:rPr>
              <a:t>M     A     S     S     A     C     H     U     S     E     T     T     S</a:t>
            </a:r>
          </a:p>
        </p:txBody>
      </p:sp>
      <p:sp>
        <p:nvSpPr>
          <p:cNvPr id="2" name="Title 1"/>
          <p:cNvSpPr>
            <a:spLocks noGrp="1"/>
          </p:cNvSpPr>
          <p:nvPr>
            <p:ph type="ctrTitle"/>
          </p:nvPr>
        </p:nvSpPr>
        <p:spPr>
          <a:xfrm>
            <a:off x="685800" y="4062964"/>
            <a:ext cx="7772400" cy="1138445"/>
          </a:xfrm>
        </p:spPr>
        <p:txBody>
          <a:bodyPr/>
          <a:lstStyle/>
          <a:p>
            <a:r>
              <a:rPr lang="en-US"/>
              <a:t>Click to edit Master title style</a:t>
            </a:r>
          </a:p>
        </p:txBody>
      </p:sp>
      <p:sp>
        <p:nvSpPr>
          <p:cNvPr id="3" name="Subtitle 2"/>
          <p:cNvSpPr>
            <a:spLocks noGrp="1"/>
          </p:cNvSpPr>
          <p:nvPr>
            <p:ph type="subTitle" idx="1"/>
          </p:nvPr>
        </p:nvSpPr>
        <p:spPr>
          <a:xfrm>
            <a:off x="685800" y="5332833"/>
            <a:ext cx="6400800" cy="8845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MA Dept of Elementary and Secondary Education star logo"/>
          <p:cNvPicPr>
            <a:picLocks noChangeAspect="1" noChangeArrowheads="1"/>
          </p:cNvPicPr>
          <p:nvPr userDrawn="1"/>
        </p:nvPicPr>
        <p:blipFill>
          <a:blip r:embed="rId2"/>
          <a:srcRect/>
          <a:stretch>
            <a:fillRect/>
          </a:stretch>
        </p:blipFill>
        <p:spPr bwMode="auto">
          <a:xfrm>
            <a:off x="457200" y="6257925"/>
            <a:ext cx="1133475" cy="463550"/>
          </a:xfrm>
          <a:prstGeom prst="rect">
            <a:avLst/>
          </a:prstGeom>
          <a:noFill/>
          <a:ln w="9525">
            <a:noFill/>
            <a:miter lim="800000"/>
            <a:headEnd/>
            <a:tailEnd/>
          </a:ln>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283568"/>
            <a:ext cx="8229600" cy="1060292"/>
          </a:xfrm>
        </p:spPr>
        <p:txBody>
          <a:bodyPr/>
          <a:lstStyle/>
          <a:p>
            <a:r>
              <a:rPr lang="en-US" dirty="0"/>
              <a:t>Click to edit Master title style</a:t>
            </a:r>
          </a:p>
        </p:txBody>
      </p:sp>
      <p:sp>
        <p:nvSpPr>
          <p:cNvPr id="5" name="Slide Number Placeholder 5"/>
          <p:cNvSpPr>
            <a:spLocks noGrp="1"/>
          </p:cNvSpPr>
          <p:nvPr>
            <p:ph type="sldNum" sz="quarter" idx="10"/>
          </p:nvPr>
        </p:nvSpPr>
        <p:spPr>
          <a:xfrm>
            <a:off x="6553200" y="6356350"/>
            <a:ext cx="2133600" cy="365125"/>
          </a:xfrm>
        </p:spPr>
        <p:txBody>
          <a:bodyPr/>
          <a:lstStyle>
            <a:lvl1pPr>
              <a:defRPr sz="1100" smtClean="0"/>
            </a:lvl1pPr>
          </a:lstStyle>
          <a:p>
            <a:pPr>
              <a:defRPr/>
            </a:pPr>
            <a:r>
              <a:rPr lang="en-US"/>
              <a:t>  Page  </a:t>
            </a:r>
            <a:fld id="{F80391B9-563A-43CA-A8D9-B9FE16DA3284}" type="slidenum">
              <a:rPr lang="en-US"/>
              <a:pPr>
                <a:defRPr/>
              </a:pPr>
              <a:t>‹#›</a:t>
            </a:fld>
            <a:endParaRPr lang="en-US"/>
          </a:p>
        </p:txBody>
      </p:sp>
      <p:sp>
        <p:nvSpPr>
          <p:cNvPr id="6" name="Footer Placeholder 13"/>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Taking the Lead: Assessing Leaders; Improving Schools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MA Dept of Elementary and Secondary Education star logo"/>
          <p:cNvPicPr>
            <a:picLocks noChangeAspect="1" noChangeArrowheads="1"/>
          </p:cNvPicPr>
          <p:nvPr userDrawn="1"/>
        </p:nvPicPr>
        <p:blipFill>
          <a:blip r:embed="rId2"/>
          <a:srcRect/>
          <a:stretch>
            <a:fillRect/>
          </a:stretch>
        </p:blipFill>
        <p:spPr bwMode="auto">
          <a:xfrm>
            <a:off x="457200" y="6257925"/>
            <a:ext cx="1133475" cy="463550"/>
          </a:xfrm>
          <a:prstGeom prst="rect">
            <a:avLst/>
          </a:prstGeom>
          <a:noFill/>
          <a:ln w="9525">
            <a:noFill/>
            <a:miter lim="800000"/>
            <a:headEnd/>
            <a:tailEnd/>
          </a:ln>
        </p:spPr>
      </p:pic>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283566"/>
            <a:ext cx="8229600" cy="1060293"/>
          </a:xfrm>
        </p:spPr>
        <p:txBody>
          <a:bodyPr/>
          <a:lstStyle/>
          <a:p>
            <a:r>
              <a:rPr lang="en-US" dirty="0"/>
              <a:t>Click to edit Master title style</a:t>
            </a:r>
          </a:p>
        </p:txBody>
      </p:sp>
      <p:sp>
        <p:nvSpPr>
          <p:cNvPr id="6" name="Slide Number Placeholder 5"/>
          <p:cNvSpPr>
            <a:spLocks noGrp="1"/>
          </p:cNvSpPr>
          <p:nvPr>
            <p:ph type="sldNum" sz="quarter" idx="10"/>
          </p:nvPr>
        </p:nvSpPr>
        <p:spPr>
          <a:xfrm>
            <a:off x="6553200" y="6356350"/>
            <a:ext cx="2133600" cy="365125"/>
          </a:xfrm>
        </p:spPr>
        <p:txBody>
          <a:bodyPr/>
          <a:lstStyle>
            <a:lvl1pPr>
              <a:defRPr sz="1100" smtClean="0"/>
            </a:lvl1pPr>
          </a:lstStyle>
          <a:p>
            <a:pPr>
              <a:defRPr/>
            </a:pPr>
            <a:r>
              <a:rPr lang="en-US"/>
              <a:t>  Page  </a:t>
            </a:r>
            <a:fld id="{AFF24EFA-682B-451F-8743-6DD7DCB16603}" type="slidenum">
              <a:rPr lang="en-US"/>
              <a:pPr>
                <a:defRPr/>
              </a:pPr>
              <a:t>‹#›</a:t>
            </a:fld>
            <a:endParaRPr lang="en-US"/>
          </a:p>
        </p:txBody>
      </p:sp>
      <p:sp>
        <p:nvSpPr>
          <p:cNvPr id="7" name="Footer Placeholder 13"/>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Taking the Lead: Assessing Leaders; Improving Schools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MA Dept of Elementary and Secondary Education star logo"/>
          <p:cNvPicPr>
            <a:picLocks noChangeAspect="1" noChangeArrowheads="1"/>
          </p:cNvPicPr>
          <p:nvPr userDrawn="1"/>
        </p:nvPicPr>
        <p:blipFill>
          <a:blip r:embed="rId2"/>
          <a:srcRect/>
          <a:stretch>
            <a:fillRect/>
          </a:stretch>
        </p:blipFill>
        <p:spPr bwMode="auto">
          <a:xfrm>
            <a:off x="457200" y="6257925"/>
            <a:ext cx="1133475" cy="463550"/>
          </a:xfrm>
          <a:prstGeom prst="rect">
            <a:avLst/>
          </a:prstGeom>
          <a:noFill/>
          <a:ln w="9525">
            <a:noFill/>
            <a:miter lim="800000"/>
            <a:headEnd/>
            <a:tailEnd/>
          </a:ln>
        </p:spPr>
      </p:pic>
      <p:sp>
        <p:nvSpPr>
          <p:cNvPr id="2" name="Title 1"/>
          <p:cNvSpPr>
            <a:spLocks noGrp="1"/>
          </p:cNvSpPr>
          <p:nvPr>
            <p:ph type="title"/>
          </p:nvPr>
        </p:nvSpPr>
        <p:spPr>
          <a:xfrm>
            <a:off x="457200" y="283567"/>
            <a:ext cx="8229600" cy="1055259"/>
          </a:xfrm>
        </p:spPr>
        <p:txBody>
          <a:bodyPr/>
          <a:lstStyle/>
          <a:p>
            <a:r>
              <a:rPr lang="en-US"/>
              <a:t>Click to edit Master title style</a:t>
            </a:r>
          </a:p>
        </p:txBody>
      </p:sp>
      <p:sp>
        <p:nvSpPr>
          <p:cNvPr id="4" name="Slide Number Placeholder 5"/>
          <p:cNvSpPr>
            <a:spLocks noGrp="1"/>
          </p:cNvSpPr>
          <p:nvPr>
            <p:ph type="sldNum" sz="quarter" idx="10"/>
          </p:nvPr>
        </p:nvSpPr>
        <p:spPr>
          <a:xfrm>
            <a:off x="6553200" y="6356350"/>
            <a:ext cx="2133600" cy="365125"/>
          </a:xfrm>
        </p:spPr>
        <p:txBody>
          <a:bodyPr/>
          <a:lstStyle>
            <a:lvl1pPr>
              <a:defRPr sz="1100" smtClean="0"/>
            </a:lvl1pPr>
          </a:lstStyle>
          <a:p>
            <a:pPr>
              <a:defRPr/>
            </a:pPr>
            <a:r>
              <a:rPr lang="en-US"/>
              <a:t>  Page  </a:t>
            </a:r>
            <a:fld id="{975A8FA3-97E3-406C-9360-B172258235E9}" type="slidenum">
              <a:rPr lang="en-US"/>
              <a:pPr>
                <a:defRPr/>
              </a:pPr>
              <a:t>‹#›</a:t>
            </a:fld>
            <a:endParaRPr lang="en-US"/>
          </a:p>
        </p:txBody>
      </p:sp>
      <p:sp>
        <p:nvSpPr>
          <p:cNvPr id="5" name="Footer Placeholder 13"/>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Taking the Lead: Assessing Leaders; Improving Schools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MA Dept of Elementary and Secondary Education star logo"/>
          <p:cNvPicPr>
            <a:picLocks noChangeAspect="1" noChangeArrowheads="1"/>
          </p:cNvPicPr>
          <p:nvPr userDrawn="1"/>
        </p:nvPicPr>
        <p:blipFill>
          <a:blip r:embed="rId2"/>
          <a:srcRect/>
          <a:stretch>
            <a:fillRect/>
          </a:stretch>
        </p:blipFill>
        <p:spPr bwMode="auto">
          <a:xfrm>
            <a:off x="457200" y="6257925"/>
            <a:ext cx="1133475" cy="463550"/>
          </a:xfrm>
          <a:prstGeom prst="rect">
            <a:avLst/>
          </a:prstGeom>
          <a:noFill/>
          <a:ln w="9525">
            <a:noFill/>
            <a:miter lim="800000"/>
            <a:headEnd/>
            <a:tailEnd/>
          </a:ln>
        </p:spPr>
      </p:pic>
      <p:sp>
        <p:nvSpPr>
          <p:cNvPr id="3" name="Slide Number Placeholder 5"/>
          <p:cNvSpPr>
            <a:spLocks noGrp="1"/>
          </p:cNvSpPr>
          <p:nvPr>
            <p:ph type="sldNum" sz="quarter" idx="10"/>
          </p:nvPr>
        </p:nvSpPr>
        <p:spPr>
          <a:xfrm>
            <a:off x="6553200" y="6356350"/>
            <a:ext cx="2133600" cy="365125"/>
          </a:xfrm>
        </p:spPr>
        <p:txBody>
          <a:bodyPr/>
          <a:lstStyle>
            <a:lvl1pPr>
              <a:defRPr sz="1100" smtClean="0"/>
            </a:lvl1pPr>
          </a:lstStyle>
          <a:p>
            <a:pPr>
              <a:defRPr/>
            </a:pPr>
            <a:r>
              <a:rPr lang="en-US"/>
              <a:t>  Page  </a:t>
            </a:r>
            <a:fld id="{9A67C7E8-3BC8-4212-82D7-C98FA16591B7}" type="slidenum">
              <a:rPr lang="en-US"/>
              <a:pPr>
                <a:defRPr/>
              </a:pPr>
              <a:t>‹#›</a:t>
            </a:fld>
            <a:endParaRPr lang="en-US"/>
          </a:p>
        </p:txBody>
      </p:sp>
      <p:sp>
        <p:nvSpPr>
          <p:cNvPr id="4" name="Footer Placeholder 13"/>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Taking the Lead: Assessing Leaders; Improving Schools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1" descr="Peach yellow Background"/>
          <p:cNvSpPr>
            <a:spLocks noChangeArrowheads="1"/>
          </p:cNvSpPr>
          <p:nvPr userDrawn="1"/>
        </p:nvSpPr>
        <p:spPr bwMode="auto">
          <a:xfrm>
            <a:off x="0" y="0"/>
            <a:ext cx="9155113" cy="1358900"/>
          </a:xfrm>
          <a:prstGeom prst="rect">
            <a:avLst/>
          </a:prstGeom>
          <a:solidFill>
            <a:schemeClr val="bg2">
              <a:lumMod val="90000"/>
            </a:schemeClr>
          </a:solidFill>
          <a:ln>
            <a:noFill/>
          </a:ln>
          <a:effectLst/>
        </p:spPr>
        <p:txBody>
          <a:bodyPr tIns="91440" bIns="91440"/>
          <a:lstStyle/>
          <a:p>
            <a:pPr eaLnBrk="1" fontAlgn="auto" hangingPunct="1">
              <a:spcBef>
                <a:spcPts val="0"/>
              </a:spcBef>
              <a:spcAft>
                <a:spcPts val="0"/>
              </a:spcAft>
              <a:defRPr/>
            </a:pPr>
            <a:endParaRPr lang="en-US">
              <a:latin typeface="+mn-lt"/>
              <a:ea typeface="+mn-ea"/>
            </a:endParaRPr>
          </a:p>
        </p:txBody>
      </p:sp>
      <p:sp>
        <p:nvSpPr>
          <p:cNvPr id="1027" name="Title Placeholder 1"/>
          <p:cNvSpPr>
            <a:spLocks noGrp="1"/>
          </p:cNvSpPr>
          <p:nvPr>
            <p:ph type="title"/>
          </p:nvPr>
        </p:nvSpPr>
        <p:spPr bwMode="auto">
          <a:xfrm>
            <a:off x="457200" y="268288"/>
            <a:ext cx="8229600" cy="1063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1" descr="Gray Background"/>
          <p:cNvSpPr>
            <a:spLocks noChangeArrowheads="1"/>
          </p:cNvSpPr>
          <p:nvPr userDrawn="1"/>
        </p:nvSpPr>
        <p:spPr bwMode="auto">
          <a:xfrm>
            <a:off x="0" y="0"/>
            <a:ext cx="9155113" cy="274638"/>
          </a:xfrm>
          <a:prstGeom prst="rect">
            <a:avLst/>
          </a:prstGeom>
          <a:solidFill>
            <a:srgbClr val="999999"/>
          </a:solidFill>
          <a:ln>
            <a:noFill/>
          </a:ln>
          <a:extLst/>
        </p:spPr>
        <p:txBody>
          <a:bodyPr tIns="91440" bIns="9144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latin typeface="Calibri" panose="020F0502020204030204" pitchFamily="34" charset="0"/>
            </a:endParaRPr>
          </a:p>
        </p:txBody>
      </p:sp>
      <p:sp>
        <p:nvSpPr>
          <p:cNvPr id="9" name="TextBox 8"/>
          <p:cNvSpPr txBox="1"/>
          <p:nvPr userDrawn="1"/>
        </p:nvSpPr>
        <p:spPr>
          <a:xfrm>
            <a:off x="5601394" y="22225"/>
            <a:ext cx="3028950" cy="246063"/>
          </a:xfrm>
          <a:prstGeom prst="rect">
            <a:avLst/>
          </a:prstGeom>
          <a:noFill/>
        </p:spPr>
        <p:txBody>
          <a:bodyPr wrap="none">
            <a:spAutoFit/>
          </a:bodyPr>
          <a:lstStyle/>
          <a:p>
            <a:pPr eaLnBrk="1" fontAlgn="auto" hangingPunct="1">
              <a:spcBef>
                <a:spcPts val="0"/>
              </a:spcBef>
              <a:spcAft>
                <a:spcPts val="0"/>
              </a:spcAft>
              <a:defRPr/>
            </a:pPr>
            <a:r>
              <a:rPr lang="en-US" sz="1000" b="1" kern="1400" spc="130" dirty="0">
                <a:solidFill>
                  <a:schemeClr val="tx1">
                    <a:lumMod val="75000"/>
                    <a:lumOff val="25000"/>
                  </a:schemeClr>
                </a:solidFill>
                <a:latin typeface="Arial"/>
                <a:ea typeface="+mn-ea"/>
                <a:cs typeface="Arial"/>
              </a:rPr>
              <a:t>PERFORMANCE ASSESSMENT  </a:t>
            </a:r>
            <a:r>
              <a:rPr lang="en-US" sz="900" i="1" kern="1600" spc="150" dirty="0">
                <a:solidFill>
                  <a:schemeClr val="tx1">
                    <a:lumMod val="75000"/>
                    <a:lumOff val="25000"/>
                  </a:schemeClr>
                </a:solidFill>
                <a:latin typeface="Georgia"/>
                <a:ea typeface="+mn-ea"/>
                <a:cs typeface="Georgia"/>
              </a:rPr>
              <a:t>for</a:t>
            </a:r>
            <a:r>
              <a:rPr lang="en-US" sz="1000" b="1" kern="1600" spc="150" dirty="0">
                <a:solidFill>
                  <a:schemeClr val="tx1">
                    <a:lumMod val="75000"/>
                    <a:lumOff val="25000"/>
                  </a:schemeClr>
                </a:solidFill>
                <a:latin typeface="Arial"/>
                <a:ea typeface="+mn-ea"/>
                <a:cs typeface="Arial"/>
              </a:rPr>
              <a:t>  LEADERS</a:t>
            </a:r>
          </a:p>
        </p:txBody>
      </p:sp>
      <p:sp>
        <p:nvSpPr>
          <p:cNvPr id="1031" name="TextBox 10"/>
          <p:cNvSpPr txBox="1">
            <a:spLocks noChangeArrowheads="1"/>
          </p:cNvSpPr>
          <p:nvPr userDrawn="1"/>
        </p:nvSpPr>
        <p:spPr bwMode="auto">
          <a:xfrm>
            <a:off x="357188" y="-19050"/>
            <a:ext cx="3408362" cy="276225"/>
          </a:xfrm>
          <a:prstGeom prst="rect">
            <a:avLst/>
          </a:prstGeom>
          <a:noFill/>
          <a:ln>
            <a:noFill/>
          </a:ln>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b="1">
                <a:solidFill>
                  <a:srgbClr val="D9D9D9"/>
                </a:solidFill>
                <a:latin typeface="Arial Narrow" panose="020B0606020202030204" pitchFamily="34" charset="0"/>
              </a:rPr>
              <a:t>M     A     S     S     A     C     H     U     S     E     T     T     S</a:t>
            </a:r>
          </a:p>
        </p:txBody>
      </p:sp>
      <p:sp>
        <p:nvSpPr>
          <p:cNvPr id="13" name="Slide Number Placeholder 12"/>
          <p:cNvSpPr>
            <a:spLocks noGrp="1"/>
          </p:cNvSpPr>
          <p:nvPr>
            <p:ph type="sldNum" sz="quarter" idx="4"/>
          </p:nvPr>
        </p:nvSpPr>
        <p:spPr>
          <a:xfrm>
            <a:off x="7113588" y="6356350"/>
            <a:ext cx="1573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r>
              <a:rPr lang="en-US"/>
              <a:t>Page  </a:t>
            </a:r>
            <a:fld id="{615054DA-8DCC-4EEA-A493-8F8759EEF85A}" type="slidenum">
              <a:rPr lang="en-US"/>
              <a:pPr>
                <a:defRPr/>
              </a:pPr>
              <a:t>‹#›</a:t>
            </a:fld>
            <a:endParaRPr lang="en-US"/>
          </a:p>
        </p:txBody>
      </p:sp>
      <p:sp>
        <p:nvSpPr>
          <p:cNvPr id="14" name="Footer Placeholder 13"/>
          <p:cNvSpPr>
            <a:spLocks noGrp="1"/>
          </p:cNvSpPr>
          <p:nvPr>
            <p:ph type="ftr" sz="quarter" idx="3"/>
          </p:nvPr>
        </p:nvSpPr>
        <p:spPr>
          <a:xfrm>
            <a:off x="2563813" y="6356350"/>
            <a:ext cx="3983037"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r>
              <a:rPr lang="en-US"/>
              <a:t>Taking the Lead: Assessing Leaders; Improving Schools</a:t>
            </a:r>
            <a:endParaRPr lang="en-US" dirty="0"/>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Lst>
  <p:hf hdr="0" dt="0"/>
  <p:txStyles>
    <p:titleStyle>
      <a:lvl1pPr algn="l" defTabSz="457200" rtl="0" eaLnBrk="0" fontAlgn="base" hangingPunct="0">
        <a:spcBef>
          <a:spcPct val="0"/>
        </a:spcBef>
        <a:spcAft>
          <a:spcPct val="0"/>
        </a:spcAft>
        <a:defRPr sz="3400" kern="1200">
          <a:solidFill>
            <a:schemeClr val="tx1"/>
          </a:solidFill>
          <a:latin typeface="+mj-lt"/>
          <a:ea typeface="ＭＳ Ｐゴシック" charset="0"/>
          <a:cs typeface="ＭＳ Ｐゴシック" charset="0"/>
        </a:defRPr>
      </a:lvl1pPr>
      <a:lvl2pPr algn="l" defTabSz="457200" rtl="0" eaLnBrk="0" fontAlgn="base" hangingPunct="0">
        <a:spcBef>
          <a:spcPct val="0"/>
        </a:spcBef>
        <a:spcAft>
          <a:spcPct val="0"/>
        </a:spcAft>
        <a:defRPr sz="3400">
          <a:solidFill>
            <a:schemeClr val="tx1"/>
          </a:solidFill>
          <a:latin typeface="Calibri" pitchFamily="34" charset="0"/>
          <a:ea typeface="ＭＳ Ｐゴシック" charset="0"/>
          <a:cs typeface="ＭＳ Ｐゴシック" charset="0"/>
        </a:defRPr>
      </a:lvl2pPr>
      <a:lvl3pPr algn="l" defTabSz="457200" rtl="0" eaLnBrk="0" fontAlgn="base" hangingPunct="0">
        <a:spcBef>
          <a:spcPct val="0"/>
        </a:spcBef>
        <a:spcAft>
          <a:spcPct val="0"/>
        </a:spcAft>
        <a:defRPr sz="3400">
          <a:solidFill>
            <a:schemeClr val="tx1"/>
          </a:solidFill>
          <a:latin typeface="Calibri" pitchFamily="34" charset="0"/>
          <a:ea typeface="ＭＳ Ｐゴシック" charset="0"/>
          <a:cs typeface="ＭＳ Ｐゴシック" charset="0"/>
        </a:defRPr>
      </a:lvl3pPr>
      <a:lvl4pPr algn="l" defTabSz="457200" rtl="0" eaLnBrk="0" fontAlgn="base" hangingPunct="0">
        <a:spcBef>
          <a:spcPct val="0"/>
        </a:spcBef>
        <a:spcAft>
          <a:spcPct val="0"/>
        </a:spcAft>
        <a:defRPr sz="3400">
          <a:solidFill>
            <a:schemeClr val="tx1"/>
          </a:solidFill>
          <a:latin typeface="Calibri" pitchFamily="34" charset="0"/>
          <a:ea typeface="ＭＳ Ｐゴシック" charset="0"/>
          <a:cs typeface="ＭＳ Ｐゴシック" charset="0"/>
        </a:defRPr>
      </a:lvl4pPr>
      <a:lvl5pPr algn="l" defTabSz="457200" rtl="0" eaLnBrk="0" fontAlgn="base" hangingPunct="0">
        <a:spcBef>
          <a:spcPct val="0"/>
        </a:spcBef>
        <a:spcAft>
          <a:spcPct val="0"/>
        </a:spcAft>
        <a:defRPr sz="3400">
          <a:solidFill>
            <a:schemeClr val="tx1"/>
          </a:solidFill>
          <a:latin typeface="Calibri" pitchFamily="34" charset="0"/>
          <a:ea typeface="ＭＳ Ｐゴシック" charset="0"/>
          <a:cs typeface="ＭＳ Ｐゴシック" charset="0"/>
        </a:defRPr>
      </a:lvl5pPr>
      <a:lvl6pPr marL="457200" algn="l" defTabSz="457200" rtl="0" fontAlgn="base">
        <a:spcBef>
          <a:spcPct val="0"/>
        </a:spcBef>
        <a:spcAft>
          <a:spcPct val="0"/>
        </a:spcAft>
        <a:defRPr sz="3400">
          <a:solidFill>
            <a:schemeClr val="tx1"/>
          </a:solidFill>
          <a:latin typeface="Calibri" pitchFamily="34" charset="0"/>
        </a:defRPr>
      </a:lvl6pPr>
      <a:lvl7pPr marL="914400" algn="l" defTabSz="457200" rtl="0" fontAlgn="base">
        <a:spcBef>
          <a:spcPct val="0"/>
        </a:spcBef>
        <a:spcAft>
          <a:spcPct val="0"/>
        </a:spcAft>
        <a:defRPr sz="3400">
          <a:solidFill>
            <a:schemeClr val="tx1"/>
          </a:solidFill>
          <a:latin typeface="Calibri" pitchFamily="34" charset="0"/>
        </a:defRPr>
      </a:lvl7pPr>
      <a:lvl8pPr marL="1371600" algn="l" defTabSz="457200" rtl="0" fontAlgn="base">
        <a:spcBef>
          <a:spcPct val="0"/>
        </a:spcBef>
        <a:spcAft>
          <a:spcPct val="0"/>
        </a:spcAft>
        <a:defRPr sz="3400">
          <a:solidFill>
            <a:schemeClr val="tx1"/>
          </a:solidFill>
          <a:latin typeface="Calibri" pitchFamily="34" charset="0"/>
        </a:defRPr>
      </a:lvl8pPr>
      <a:lvl9pPr marL="1828800" algn="l" defTabSz="457200" rtl="0" fontAlgn="base">
        <a:spcBef>
          <a:spcPct val="0"/>
        </a:spcBef>
        <a:spcAft>
          <a:spcPct val="0"/>
        </a:spcAft>
        <a:defRPr sz="3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a-pal.com/scorers/sign-up-to-be-a-score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PAL@doe.mass.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ma-palinfo@bankstree.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528638" y="4497572"/>
            <a:ext cx="8148637" cy="1396816"/>
          </a:xfrm>
        </p:spPr>
        <p:txBody>
          <a:bodyPr/>
          <a:lstStyle/>
          <a:p>
            <a:pPr eaLnBrk="1" hangingPunct="1"/>
            <a:r>
              <a:rPr lang="en-US" altLang="ja-JP" sz="2800" dirty="0">
                <a:ea typeface="ＭＳ Ｐゴシック" pitchFamily="34" charset="-128"/>
              </a:rPr>
              <a:t>Massachusetts Performance Assessment for Leaders: Leadership Preparation Programs</a:t>
            </a:r>
            <a:br>
              <a:rPr lang="en-US" altLang="ja-JP" sz="2800" dirty="0">
                <a:ea typeface="ＭＳ Ｐゴシック" pitchFamily="34" charset="-128"/>
              </a:rPr>
            </a:br>
            <a:r>
              <a:rPr lang="en-US" altLang="ja-JP" sz="2800" dirty="0">
                <a:ea typeface="ＭＳ Ｐゴシック" pitchFamily="34" charset="-128"/>
              </a:rPr>
              <a:t>March 21, 2016</a:t>
            </a:r>
            <a:br>
              <a:rPr lang="en-US" altLang="ja-JP" sz="2800" dirty="0">
                <a:ea typeface="ＭＳ Ｐゴシック" pitchFamily="34" charset="-128"/>
              </a:rPr>
            </a:br>
            <a:r>
              <a:rPr lang="en-US" altLang="ja-JP" sz="2800" dirty="0">
                <a:ea typeface="ＭＳ Ｐゴシック" pitchFamily="34" charset="-128"/>
              </a:rPr>
              <a:t/>
            </a:r>
            <a:br>
              <a:rPr lang="en-US" altLang="ja-JP" sz="2800" dirty="0">
                <a:ea typeface="ＭＳ Ｐゴシック" pitchFamily="34" charset="-128"/>
              </a:rPr>
            </a:br>
            <a:endParaRPr lang="en-US" sz="1800" dirty="0">
              <a:ea typeface="ＭＳ Ｐゴシック" pitchFamily="34" charset="-128"/>
            </a:endParaRPr>
          </a:p>
        </p:txBody>
      </p:sp>
      <p:sp>
        <p:nvSpPr>
          <p:cNvPr id="3" name="Subtitle 2"/>
          <p:cNvSpPr>
            <a:spLocks noGrp="1"/>
          </p:cNvSpPr>
          <p:nvPr>
            <p:ph type="subTitle" idx="1"/>
          </p:nvPr>
        </p:nvSpPr>
        <p:spPr>
          <a:xfrm>
            <a:off x="685800" y="5894388"/>
            <a:ext cx="6400800" cy="731837"/>
          </a:xfrm>
        </p:spPr>
        <p:txBody>
          <a:bodyPr rtlCol="0">
            <a:normAutofit/>
          </a:bodyPr>
          <a:lstStyle/>
          <a:p>
            <a:pPr algn="ctr" eaLnBrk="1" fontAlgn="auto" hangingPunct="1">
              <a:spcAft>
                <a:spcPts val="0"/>
              </a:spcAft>
              <a:buFont typeface="Arial"/>
              <a:buNone/>
              <a:defRPr/>
            </a:pPr>
            <a:endParaRPr lang="en-US" sz="2400" dirty="0">
              <a:ea typeface="+mn-ea"/>
              <a:cs typeface="+mn-cs"/>
            </a:endParaRPr>
          </a:p>
          <a:p>
            <a:pPr eaLnBrk="1" fontAlgn="auto" hangingPunct="1">
              <a:spcAft>
                <a:spcPts val="0"/>
              </a:spcAft>
              <a:buFont typeface="Arial"/>
              <a:buNone/>
              <a:defRPr/>
            </a:pPr>
            <a:endParaRPr lang="en-US" sz="2400"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Items are flagged if 50% or more identical text is detected in two or more submissions (artifacts or commentaries only) .</a:t>
            </a:r>
          </a:p>
          <a:p>
            <a:r>
              <a:rPr lang="en-US" dirty="0"/>
              <a:t>Submissions are pulled from scoring and submitted to ESE for legal review.</a:t>
            </a:r>
          </a:p>
          <a:p>
            <a:r>
              <a:rPr lang="en-US" dirty="0"/>
              <a:t>Rules of Assessment Participation consequences are clearly outlined and available in the Candidate Assessment Handbook.</a:t>
            </a:r>
          </a:p>
          <a:p>
            <a:endParaRPr lang="en-US" dirty="0"/>
          </a:p>
        </p:txBody>
      </p:sp>
      <p:sp>
        <p:nvSpPr>
          <p:cNvPr id="3" name="Title 2"/>
          <p:cNvSpPr>
            <a:spLocks noGrp="1"/>
          </p:cNvSpPr>
          <p:nvPr>
            <p:ph type="title"/>
          </p:nvPr>
        </p:nvSpPr>
        <p:spPr/>
        <p:txBody>
          <a:bodyPr/>
          <a:lstStyle/>
          <a:p>
            <a:r>
              <a:rPr lang="en-US" dirty="0"/>
              <a:t>Irregularities</a:t>
            </a:r>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extLst>
      <p:ext uri="{BB962C8B-B14F-4D97-AF65-F5344CB8AC3E}">
        <p14:creationId xmlns="" xmlns:p14="http://schemas.microsoft.com/office/powerpoint/2010/main" val="2725585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“Any submitted work that raises questions about possible irregularities, such as cheating, fraud or plagiarism will be temporarily removed from scoring and set aside for further investigation and review by the Massachusetts Department of Elementary and Secondary Education. Candidates will be notified that their submissions are being reviewed for irregularities. Following the review, candidates will be notified of the outcomes and next steps. The PAL Rules of Assessment Participation outline the possible consequences if irregularities are found and confirmed.”</a:t>
            </a:r>
          </a:p>
          <a:p>
            <a:endParaRPr lang="en-US" dirty="0"/>
          </a:p>
        </p:txBody>
      </p:sp>
      <p:sp>
        <p:nvSpPr>
          <p:cNvPr id="3" name="Title 2"/>
          <p:cNvSpPr>
            <a:spLocks noGrp="1"/>
          </p:cNvSpPr>
          <p:nvPr>
            <p:ph type="title"/>
          </p:nvPr>
        </p:nvSpPr>
        <p:spPr/>
        <p:txBody>
          <a:bodyPr/>
          <a:lstStyle/>
          <a:p>
            <a:r>
              <a:rPr lang="en-US" dirty="0"/>
              <a:t>Cheating, fraud and plagiarism policy for PAL</a:t>
            </a:r>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extLst>
      <p:ext uri="{BB962C8B-B14F-4D97-AF65-F5344CB8AC3E}">
        <p14:creationId xmlns="" xmlns:p14="http://schemas.microsoft.com/office/powerpoint/2010/main" val="161467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7079" y="1648047"/>
            <a:ext cx="8229600" cy="3829530"/>
          </a:xfrm>
        </p:spPr>
        <p:txBody>
          <a:bodyPr/>
          <a:lstStyle/>
          <a:p>
            <a:pPr>
              <a:buFont typeface="Arial" pitchFamily="34" charset="0"/>
              <a:buChar char="•"/>
              <a:defRPr/>
            </a:pPr>
            <a:r>
              <a:rPr lang="en-US" dirty="0">
                <a:cs typeface="+mn-cs"/>
              </a:rPr>
              <a:t>Professional development benefits</a:t>
            </a:r>
          </a:p>
          <a:p>
            <a:pPr>
              <a:buFont typeface="Arial" pitchFamily="34" charset="0"/>
              <a:buChar char="•"/>
              <a:defRPr/>
            </a:pPr>
            <a:r>
              <a:rPr lang="en-US" dirty="0">
                <a:cs typeface="+mn-cs"/>
              </a:rPr>
              <a:t>Diversity and quality of the scorer pool</a:t>
            </a:r>
          </a:p>
          <a:p>
            <a:pPr>
              <a:buFont typeface="Arial" pitchFamily="34" charset="0"/>
              <a:buChar char="•"/>
              <a:defRPr/>
            </a:pPr>
            <a:r>
              <a:rPr lang="en-US" dirty="0">
                <a:cs typeface="+mn-cs"/>
              </a:rPr>
              <a:t>Readiness for on-going assessment support</a:t>
            </a:r>
          </a:p>
          <a:p>
            <a:pPr>
              <a:buFont typeface="Arial" pitchFamily="34" charset="0"/>
              <a:buChar char="•"/>
              <a:defRPr/>
            </a:pPr>
            <a:r>
              <a:rPr lang="en-US" dirty="0">
                <a:cs typeface="+mn-cs"/>
                <a:hlinkClick r:id="rId3"/>
              </a:rPr>
              <a:t>http://ma-pal.com/scorers/sign-up-to-be-a-scorer/</a:t>
            </a:r>
            <a:endParaRPr lang="en-US" dirty="0">
              <a:cs typeface="+mn-cs"/>
            </a:endParaRPr>
          </a:p>
          <a:p>
            <a:pPr>
              <a:buFont typeface="Arial" pitchFamily="34" charset="0"/>
              <a:buChar char="•"/>
              <a:defRPr/>
            </a:pPr>
            <a:endParaRPr lang="en-US" dirty="0">
              <a:cs typeface="+mn-cs"/>
            </a:endParaRPr>
          </a:p>
          <a:p>
            <a:pPr marL="0" indent="0">
              <a:buFont typeface="Arial" pitchFamily="34" charset="0"/>
              <a:buNone/>
              <a:defRPr/>
            </a:pPr>
            <a:endParaRPr lang="en-US" dirty="0">
              <a:cs typeface="+mn-cs"/>
            </a:endParaRPr>
          </a:p>
        </p:txBody>
      </p:sp>
      <p:sp>
        <p:nvSpPr>
          <p:cNvPr id="36867" name="Title 2"/>
          <p:cNvSpPr>
            <a:spLocks noGrp="1"/>
          </p:cNvSpPr>
          <p:nvPr>
            <p:ph type="title"/>
          </p:nvPr>
        </p:nvSpPr>
        <p:spPr>
          <a:xfrm>
            <a:off x="457200" y="284163"/>
            <a:ext cx="8229600" cy="1060450"/>
          </a:xfrm>
        </p:spPr>
        <p:txBody>
          <a:bodyPr/>
          <a:lstStyle/>
          <a:p>
            <a:r>
              <a:rPr lang="en-US">
                <a:ea typeface="ＭＳ Ｐゴシック" pitchFamily="34" charset="-128"/>
              </a:rPr>
              <a:t>Scorer Recruitment</a:t>
            </a:r>
          </a:p>
        </p:txBody>
      </p:sp>
      <p:sp>
        <p:nvSpPr>
          <p:cNvPr id="36868" name="Slide Number Placeholder 3"/>
          <p:cNvSpPr>
            <a:spLocks noGrp="1"/>
          </p:cNvSpPr>
          <p:nvPr>
            <p:ph type="sldNum" sz="quarter" idx="10"/>
          </p:nvPr>
        </p:nvSpPr>
        <p:spPr bwMode="auto">
          <a:noFill/>
          <a:ln>
            <a:miter lim="800000"/>
            <a:headEnd/>
            <a:tailEnd/>
          </a:ln>
        </p:spPr>
        <p:txBody>
          <a:bodyPr/>
          <a:lstStyle/>
          <a:p>
            <a:r>
              <a:rPr lang="en-US"/>
              <a:t>  Page  </a:t>
            </a:r>
            <a:fld id="{E4E06AEF-4A12-4449-B94E-1E5109C72913}" type="slidenum">
              <a:rPr lang="en-US"/>
              <a:pPr/>
              <a:t>12</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pic>
        <p:nvPicPr>
          <p:cNvPr id="6" name="Picture 5" descr="Sign up to be a scorer">
            <a:hlinkClick r:id="rId3"/>
          </p:cNvPr>
          <p:cNvPicPr>
            <a:picLocks noChangeAspect="1"/>
          </p:cNvPicPr>
          <p:nvPr/>
        </p:nvPicPr>
        <p:blipFill>
          <a:blip r:embed="rId4"/>
          <a:stretch>
            <a:fillRect/>
          </a:stretch>
        </p:blipFill>
        <p:spPr>
          <a:xfrm>
            <a:off x="2838271" y="3934047"/>
            <a:ext cx="3372371" cy="137159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p:txBody>
          <a:bodyPr/>
          <a:lstStyle/>
          <a:p>
            <a:endParaRPr lang="en-US" dirty="0">
              <a:ea typeface="ＭＳ Ｐゴシック" pitchFamily="34" charset="-128"/>
            </a:endParaRPr>
          </a:p>
          <a:p>
            <a:endParaRPr lang="en-US" dirty="0">
              <a:ea typeface="ＭＳ Ｐゴシック" pitchFamily="34" charset="-128"/>
            </a:endParaRPr>
          </a:p>
          <a:p>
            <a:pPr algn="ctr">
              <a:buNone/>
            </a:pPr>
            <a:r>
              <a:rPr lang="en-US" sz="4000" b="1" dirty="0">
                <a:ea typeface="ＭＳ Ｐゴシック" pitchFamily="34" charset="-128"/>
              </a:rPr>
              <a:t>Leadership Preparation Program Sharing</a:t>
            </a:r>
          </a:p>
        </p:txBody>
      </p:sp>
      <p:sp>
        <p:nvSpPr>
          <p:cNvPr id="35843" name="Title 2"/>
          <p:cNvSpPr>
            <a:spLocks noGrp="1"/>
          </p:cNvSpPr>
          <p:nvPr>
            <p:ph type="title"/>
          </p:nvPr>
        </p:nvSpPr>
        <p:spPr>
          <a:xfrm>
            <a:off x="457200" y="284163"/>
            <a:ext cx="8229600" cy="1060450"/>
          </a:xfrm>
        </p:spPr>
        <p:txBody>
          <a:bodyPr/>
          <a:lstStyle/>
          <a:p>
            <a:r>
              <a:rPr lang="en-US">
                <a:ea typeface="ＭＳ Ｐゴシック" pitchFamily="34" charset="-128"/>
              </a:rPr>
              <a:t>Sharing program experiences</a:t>
            </a:r>
          </a:p>
        </p:txBody>
      </p:sp>
      <p:sp>
        <p:nvSpPr>
          <p:cNvPr id="35844" name="Slide Number Placeholder 3"/>
          <p:cNvSpPr>
            <a:spLocks noGrp="1"/>
          </p:cNvSpPr>
          <p:nvPr>
            <p:ph type="sldNum" sz="quarter" idx="10"/>
          </p:nvPr>
        </p:nvSpPr>
        <p:spPr bwMode="auto">
          <a:noFill/>
          <a:ln>
            <a:miter lim="800000"/>
            <a:headEnd/>
            <a:tailEnd/>
          </a:ln>
        </p:spPr>
        <p:txBody>
          <a:bodyPr/>
          <a:lstStyle/>
          <a:p>
            <a:r>
              <a:rPr lang="en-US"/>
              <a:t>  Page  </a:t>
            </a:r>
            <a:fld id="{AA8685EF-0D4A-4934-ABC6-5E59F99A652D}" type="slidenum">
              <a:rPr lang="en-US"/>
              <a:pPr/>
              <a:t>13</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Effective July 1:</a:t>
            </a:r>
          </a:p>
          <a:p>
            <a:pPr lvl="1"/>
            <a:r>
              <a:rPr lang="en-US" dirty="0"/>
              <a:t>Change in overall passing score from 2.5 to 2.75</a:t>
            </a:r>
          </a:p>
          <a:p>
            <a:pPr lvl="1"/>
            <a:r>
              <a:rPr lang="en-US" dirty="0"/>
              <a:t>Minimum task score threshold of 2.1 remains the same </a:t>
            </a:r>
          </a:p>
          <a:p>
            <a:endParaRPr lang="en-US" dirty="0"/>
          </a:p>
          <a:p>
            <a:r>
              <a:rPr lang="en-US" dirty="0"/>
              <a:t>Transition from Bank Street to new vendor </a:t>
            </a:r>
          </a:p>
        </p:txBody>
      </p:sp>
      <p:sp>
        <p:nvSpPr>
          <p:cNvPr id="3" name="Title 2"/>
          <p:cNvSpPr>
            <a:spLocks noGrp="1"/>
          </p:cNvSpPr>
          <p:nvPr>
            <p:ph type="title"/>
          </p:nvPr>
        </p:nvSpPr>
        <p:spPr/>
        <p:txBody>
          <a:bodyPr/>
          <a:lstStyle/>
          <a:p>
            <a:r>
              <a:rPr lang="en-US" sz="3600" b="1" dirty="0">
                <a:ea typeface="Arial"/>
                <a:cs typeface="Arial"/>
              </a:rPr>
              <a:t/>
            </a:r>
            <a:br>
              <a:rPr lang="en-US" sz="3600" b="1" dirty="0">
                <a:ea typeface="Arial"/>
                <a:cs typeface="Arial"/>
              </a:rPr>
            </a:br>
            <a:r>
              <a:rPr lang="en-US" sz="3600" b="1" dirty="0">
                <a:ea typeface="Arial"/>
                <a:cs typeface="Arial"/>
              </a:rPr>
              <a:t>Preparing for Program Year 2016-17</a:t>
            </a:r>
            <a:br>
              <a:rPr lang="en-US" sz="3600" b="1" dirty="0">
                <a:ea typeface="Arial"/>
                <a:cs typeface="Arial"/>
              </a:rPr>
            </a:br>
            <a:endParaRPr lang="en-US" dirty="0"/>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Date:  Monday, May 23</a:t>
            </a:r>
            <a:r>
              <a:rPr lang="en-US" baseline="30000" dirty="0"/>
              <a:t>rd</a:t>
            </a:r>
            <a:r>
              <a:rPr lang="en-US" dirty="0"/>
              <a:t> </a:t>
            </a:r>
          </a:p>
          <a:p>
            <a:endParaRPr lang="en-US" dirty="0"/>
          </a:p>
          <a:p>
            <a:r>
              <a:rPr lang="en-US" dirty="0"/>
              <a:t>Time:  10am-12pm</a:t>
            </a:r>
          </a:p>
          <a:p>
            <a:endParaRPr lang="en-US" dirty="0"/>
          </a:p>
          <a:p>
            <a:r>
              <a:rPr lang="en-US" dirty="0"/>
              <a:t>Location:  Worcester State</a:t>
            </a:r>
          </a:p>
          <a:p>
            <a:endParaRPr lang="en-US" dirty="0"/>
          </a:p>
        </p:txBody>
      </p:sp>
      <p:sp>
        <p:nvSpPr>
          <p:cNvPr id="3" name="Title 2"/>
          <p:cNvSpPr>
            <a:spLocks noGrp="1"/>
          </p:cNvSpPr>
          <p:nvPr>
            <p:ph type="title"/>
          </p:nvPr>
        </p:nvSpPr>
        <p:spPr/>
        <p:txBody>
          <a:bodyPr/>
          <a:lstStyle/>
          <a:p>
            <a:r>
              <a:rPr lang="en-US" dirty="0"/>
              <a:t/>
            </a:r>
            <a:br>
              <a:rPr lang="en-US" dirty="0"/>
            </a:br>
            <a:r>
              <a:rPr lang="en-US" dirty="0"/>
              <a:t>Meeting to discuss transition </a:t>
            </a:r>
            <a:br>
              <a:rPr lang="en-US" dirty="0"/>
            </a:br>
            <a:endParaRPr lang="en-US" dirty="0"/>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itchFamily="34" charset="0"/>
              <a:buChar char="•"/>
              <a:defRPr/>
            </a:pPr>
            <a:endParaRPr lang="en-US" dirty="0">
              <a:cs typeface="+mn-cs"/>
            </a:endParaRPr>
          </a:p>
          <a:p>
            <a:pPr marL="0" indent="0">
              <a:buFont typeface="Arial" pitchFamily="34" charset="0"/>
              <a:buNone/>
              <a:defRPr/>
            </a:pPr>
            <a:endParaRPr lang="en-US" dirty="0">
              <a:cs typeface="+mn-cs"/>
            </a:endParaRPr>
          </a:p>
        </p:txBody>
      </p:sp>
      <p:sp>
        <p:nvSpPr>
          <p:cNvPr id="39939" name="Title 2"/>
          <p:cNvSpPr>
            <a:spLocks noGrp="1"/>
          </p:cNvSpPr>
          <p:nvPr>
            <p:ph type="title"/>
          </p:nvPr>
        </p:nvSpPr>
        <p:spPr>
          <a:xfrm>
            <a:off x="457200" y="2438400"/>
            <a:ext cx="8229600" cy="1060450"/>
          </a:xfrm>
        </p:spPr>
        <p:txBody>
          <a:bodyPr/>
          <a:lstStyle/>
          <a:p>
            <a:pPr algn="ctr"/>
            <a:r>
              <a:rPr lang="en-US" sz="9600">
                <a:ea typeface="ＭＳ Ｐゴシック" pitchFamily="34" charset="-128"/>
              </a:rPr>
              <a:t>Questions</a:t>
            </a:r>
            <a:r>
              <a:rPr lang="en-US" sz="7200">
                <a:ea typeface="ＭＳ Ｐゴシック" pitchFamily="34" charset="-128"/>
              </a:rPr>
              <a:t>? </a:t>
            </a:r>
          </a:p>
        </p:txBody>
      </p:sp>
      <p:sp>
        <p:nvSpPr>
          <p:cNvPr id="39940" name="Slide Number Placeholder 3"/>
          <p:cNvSpPr>
            <a:spLocks noGrp="1"/>
          </p:cNvSpPr>
          <p:nvPr>
            <p:ph type="sldNum" sz="quarter" idx="10"/>
          </p:nvPr>
        </p:nvSpPr>
        <p:spPr bwMode="auto">
          <a:noFill/>
          <a:ln>
            <a:miter lim="800000"/>
            <a:headEnd/>
            <a:tailEnd/>
          </a:ln>
        </p:spPr>
        <p:txBody>
          <a:bodyPr/>
          <a:lstStyle/>
          <a:p>
            <a:r>
              <a:rPr lang="en-US"/>
              <a:t>  Page  </a:t>
            </a:r>
            <a:fld id="{F290DA4B-AFC1-439D-A111-11C4FD28FD1C}" type="slidenum">
              <a:rPr lang="en-US"/>
              <a:pPr/>
              <a:t>16</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p:txBody>
          <a:bodyPr/>
          <a:lstStyle/>
          <a:p>
            <a:pPr>
              <a:buFont typeface="Arial" charset="0"/>
              <a:buNone/>
            </a:pPr>
            <a:r>
              <a:rPr lang="en-US" sz="3600" dirty="0">
                <a:ea typeface="ＭＳ Ｐゴシック" pitchFamily="34" charset="-128"/>
              </a:rPr>
              <a:t>For more questions, please email us at:  </a:t>
            </a:r>
            <a:endParaRPr lang="en-US" sz="3600" dirty="0">
              <a:ea typeface="ＭＳ Ｐゴシック" pitchFamily="34" charset="-128"/>
              <a:hlinkClick r:id="rId3"/>
            </a:endParaRPr>
          </a:p>
          <a:p>
            <a:endParaRPr lang="en-US" sz="3600" dirty="0">
              <a:ea typeface="ＭＳ Ｐゴシック" pitchFamily="34" charset="-128"/>
              <a:hlinkClick r:id="rId3"/>
            </a:endParaRPr>
          </a:p>
          <a:p>
            <a:r>
              <a:rPr lang="en-US" sz="3600" dirty="0">
                <a:ea typeface="ＭＳ Ｐゴシック" pitchFamily="34" charset="-128"/>
                <a:hlinkClick r:id="rId3"/>
              </a:rPr>
              <a:t>PAL@doe.mass.edu</a:t>
            </a:r>
            <a:endParaRPr lang="en-US" sz="3600" dirty="0">
              <a:ea typeface="ＭＳ Ｐゴシック" pitchFamily="34" charset="-128"/>
            </a:endParaRPr>
          </a:p>
          <a:p>
            <a:pPr>
              <a:buFont typeface="Arial" charset="0"/>
              <a:buNone/>
            </a:pPr>
            <a:endParaRPr lang="en-US" sz="3600" dirty="0">
              <a:ea typeface="ＭＳ Ｐゴシック" pitchFamily="34" charset="-128"/>
            </a:endParaRPr>
          </a:p>
          <a:p>
            <a:r>
              <a:rPr lang="en-US" sz="3600" dirty="0">
                <a:ea typeface="ＭＳ Ｐゴシック" pitchFamily="34" charset="-128"/>
                <a:hlinkClick r:id="rId4"/>
              </a:rPr>
              <a:t>ma-palinfo@bankstreet.edu</a:t>
            </a:r>
            <a:endParaRPr lang="en-US" sz="3600" dirty="0">
              <a:ea typeface="ＭＳ Ｐゴシック" pitchFamily="34" charset="-128"/>
            </a:endParaRPr>
          </a:p>
          <a:p>
            <a:pPr>
              <a:buFont typeface="Arial" charset="0"/>
              <a:buNone/>
            </a:pPr>
            <a:endParaRPr lang="en-US" dirty="0">
              <a:ea typeface="ＭＳ Ｐゴシック" pitchFamily="34" charset="-128"/>
            </a:endParaRPr>
          </a:p>
          <a:p>
            <a:pPr>
              <a:buFont typeface="Arial" charset="0"/>
              <a:buNone/>
            </a:pPr>
            <a:endParaRPr lang="en-US" dirty="0">
              <a:ea typeface="ＭＳ Ｐゴシック" pitchFamily="34" charset="-128"/>
            </a:endParaRPr>
          </a:p>
        </p:txBody>
      </p:sp>
      <p:sp>
        <p:nvSpPr>
          <p:cNvPr id="40963" name="Title 2"/>
          <p:cNvSpPr>
            <a:spLocks noGrp="1"/>
          </p:cNvSpPr>
          <p:nvPr>
            <p:ph type="title"/>
          </p:nvPr>
        </p:nvSpPr>
        <p:spPr>
          <a:xfrm>
            <a:off x="457200" y="284163"/>
            <a:ext cx="8229600" cy="1060450"/>
          </a:xfrm>
        </p:spPr>
        <p:txBody>
          <a:bodyPr/>
          <a:lstStyle/>
          <a:p>
            <a:r>
              <a:rPr lang="en-US">
                <a:ea typeface="ＭＳ Ｐゴシック" pitchFamily="34" charset="-128"/>
              </a:rPr>
              <a:t>Thank you!</a:t>
            </a:r>
          </a:p>
        </p:txBody>
      </p:sp>
      <p:sp>
        <p:nvSpPr>
          <p:cNvPr id="40964" name="Slide Number Placeholder 3"/>
          <p:cNvSpPr>
            <a:spLocks noGrp="1"/>
          </p:cNvSpPr>
          <p:nvPr>
            <p:ph type="sldNum" sz="quarter" idx="10"/>
          </p:nvPr>
        </p:nvSpPr>
        <p:spPr bwMode="auto">
          <a:noFill/>
          <a:ln>
            <a:miter lim="800000"/>
            <a:headEnd/>
            <a:tailEnd/>
          </a:ln>
        </p:spPr>
        <p:txBody>
          <a:bodyPr/>
          <a:lstStyle/>
          <a:p>
            <a:r>
              <a:rPr lang="en-US"/>
              <a:t>  Page  </a:t>
            </a:r>
            <a:fld id="{D98AEDA7-FB37-4EED-BABE-EF5B718F2AA5}" type="slidenum">
              <a:rPr lang="en-US"/>
              <a:pPr/>
              <a:t>17</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4612"/>
            <a:ext cx="8229600" cy="4781551"/>
          </a:xfrm>
        </p:spPr>
        <p:txBody>
          <a:bodyPr/>
          <a:lstStyle/>
          <a:p>
            <a:pPr>
              <a:spcBef>
                <a:spcPts val="0"/>
              </a:spcBef>
              <a:spcAft>
                <a:spcPts val="0"/>
              </a:spcAft>
              <a:buFont typeface="Arial" pitchFamily="34" charset="0"/>
              <a:buChar char="•"/>
              <a:defRPr/>
            </a:pPr>
            <a:r>
              <a:rPr lang="en-US" b="1" dirty="0">
                <a:ea typeface="Arial"/>
                <a:cs typeface="Arial"/>
              </a:rPr>
              <a:t>Welcome</a:t>
            </a:r>
          </a:p>
          <a:p>
            <a:pPr>
              <a:spcBef>
                <a:spcPts val="0"/>
              </a:spcBef>
              <a:spcAft>
                <a:spcPts val="0"/>
              </a:spcAft>
              <a:buFont typeface="Arial" pitchFamily="34" charset="0"/>
              <a:buChar char="•"/>
              <a:defRPr/>
            </a:pPr>
            <a:endParaRPr lang="en-US" b="1" dirty="0">
              <a:ea typeface="Arial"/>
              <a:cs typeface="Arial"/>
            </a:endParaRPr>
          </a:p>
          <a:p>
            <a:pPr>
              <a:spcBef>
                <a:spcPts val="0"/>
              </a:spcBef>
              <a:spcAft>
                <a:spcPts val="0"/>
              </a:spcAft>
              <a:buFont typeface="Arial" pitchFamily="34" charset="0"/>
              <a:buChar char="•"/>
              <a:defRPr/>
            </a:pPr>
            <a:r>
              <a:rPr lang="en-US" b="1" dirty="0">
                <a:ea typeface="Arial"/>
                <a:cs typeface="Arial"/>
              </a:rPr>
              <a:t>Update on Program Year 2015-16</a:t>
            </a:r>
          </a:p>
          <a:p>
            <a:pPr>
              <a:spcBef>
                <a:spcPts val="0"/>
              </a:spcBef>
              <a:spcAft>
                <a:spcPts val="0"/>
              </a:spcAft>
              <a:buFont typeface="Arial" pitchFamily="34" charset="0"/>
              <a:buChar char="•"/>
              <a:defRPr/>
            </a:pPr>
            <a:endParaRPr lang="en-US" b="1" dirty="0">
              <a:ea typeface="Arial"/>
              <a:cs typeface="Arial"/>
            </a:endParaRPr>
          </a:p>
          <a:p>
            <a:pPr>
              <a:spcBef>
                <a:spcPts val="0"/>
              </a:spcBef>
              <a:spcAft>
                <a:spcPts val="0"/>
              </a:spcAft>
              <a:buFont typeface="Arial" pitchFamily="34" charset="0"/>
              <a:buChar char="•"/>
              <a:defRPr/>
            </a:pPr>
            <a:r>
              <a:rPr lang="en-US" b="1" dirty="0">
                <a:ea typeface="Arial"/>
                <a:cs typeface="Arial"/>
              </a:rPr>
              <a:t>Preparing and supporting candidates for PAL</a:t>
            </a:r>
          </a:p>
          <a:p>
            <a:pPr>
              <a:spcBef>
                <a:spcPts val="0"/>
              </a:spcBef>
              <a:spcAft>
                <a:spcPts val="0"/>
              </a:spcAft>
              <a:buFont typeface="Arial" pitchFamily="34" charset="0"/>
              <a:buChar char="•"/>
              <a:defRPr/>
            </a:pPr>
            <a:endParaRPr lang="en-US" b="1" dirty="0">
              <a:ea typeface="Arial"/>
              <a:cs typeface="Arial"/>
            </a:endParaRPr>
          </a:p>
          <a:p>
            <a:pPr>
              <a:spcBef>
                <a:spcPts val="0"/>
              </a:spcBef>
              <a:spcAft>
                <a:spcPts val="0"/>
              </a:spcAft>
              <a:buFont typeface="Arial" pitchFamily="34" charset="0"/>
              <a:buChar char="•"/>
              <a:defRPr/>
            </a:pPr>
            <a:r>
              <a:rPr lang="en-US" b="1" dirty="0">
                <a:ea typeface="Arial"/>
                <a:cs typeface="Arial"/>
              </a:rPr>
              <a:t>Preparing for Program Year 2016-17</a:t>
            </a:r>
          </a:p>
          <a:p>
            <a:pPr>
              <a:spcBef>
                <a:spcPts val="0"/>
              </a:spcBef>
              <a:spcAft>
                <a:spcPts val="0"/>
              </a:spcAft>
              <a:buFont typeface="Arial" pitchFamily="34" charset="0"/>
              <a:buChar char="•"/>
              <a:defRPr/>
            </a:pPr>
            <a:endParaRPr lang="en-US" b="1" dirty="0">
              <a:ea typeface="Arial"/>
              <a:cs typeface="Arial"/>
            </a:endParaRPr>
          </a:p>
          <a:p>
            <a:pPr>
              <a:spcBef>
                <a:spcPts val="0"/>
              </a:spcBef>
              <a:spcAft>
                <a:spcPts val="0"/>
              </a:spcAft>
              <a:buFont typeface="Arial" pitchFamily="34" charset="0"/>
              <a:buChar char="•"/>
              <a:defRPr/>
            </a:pPr>
            <a:r>
              <a:rPr lang="en-US" b="1" dirty="0">
                <a:ea typeface="Arial"/>
                <a:cs typeface="Arial"/>
              </a:rPr>
              <a:t>Questions</a:t>
            </a:r>
          </a:p>
          <a:p>
            <a:pPr>
              <a:buFont typeface="Arial" pitchFamily="34" charset="0"/>
              <a:buChar char="•"/>
              <a:defRPr/>
            </a:pPr>
            <a:endParaRPr lang="en-US" sz="1050" dirty="0"/>
          </a:p>
        </p:txBody>
      </p:sp>
      <p:sp>
        <p:nvSpPr>
          <p:cNvPr id="8195" name="Title 2"/>
          <p:cNvSpPr>
            <a:spLocks noGrp="1"/>
          </p:cNvSpPr>
          <p:nvPr>
            <p:ph type="title"/>
          </p:nvPr>
        </p:nvSpPr>
        <p:spPr>
          <a:xfrm>
            <a:off x="457200" y="284163"/>
            <a:ext cx="8229600" cy="897866"/>
          </a:xfrm>
        </p:spPr>
        <p:txBody>
          <a:bodyPr/>
          <a:lstStyle/>
          <a:p>
            <a:r>
              <a:rPr lang="en-US">
                <a:ea typeface="ＭＳ Ｐゴシック" pitchFamily="34" charset="-128"/>
              </a:rPr>
              <a:t>Agenda</a:t>
            </a:r>
          </a:p>
        </p:txBody>
      </p:sp>
      <p:sp>
        <p:nvSpPr>
          <p:cNvPr id="8196" name="Slide Number Placeholder 3"/>
          <p:cNvSpPr>
            <a:spLocks noGrp="1"/>
          </p:cNvSpPr>
          <p:nvPr>
            <p:ph type="sldNum" sz="quarter" idx="10"/>
          </p:nvPr>
        </p:nvSpPr>
        <p:spPr bwMode="auto">
          <a:noFill/>
          <a:ln>
            <a:miter lim="800000"/>
            <a:headEnd/>
            <a:tailEnd/>
          </a:ln>
        </p:spPr>
        <p:txBody>
          <a:bodyPr/>
          <a:lstStyle/>
          <a:p>
            <a:r>
              <a:rPr lang="en-US"/>
              <a:t>  Page  </a:t>
            </a:r>
            <a:fld id="{CBC8BC55-6FA7-4897-876F-E9C272CEECB5}" type="slidenum">
              <a:rPr lang="en-US"/>
              <a:pPr/>
              <a:t>2</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84163"/>
            <a:ext cx="8229600" cy="1060450"/>
          </a:xfrm>
        </p:spPr>
        <p:txBody>
          <a:bodyPr/>
          <a:lstStyle/>
          <a:p>
            <a:pPr eaLnBrk="1" hangingPunct="1"/>
            <a:r>
              <a:rPr lang="en-US">
                <a:ea typeface="ＭＳ Ｐゴシック" pitchFamily="34" charset="-128"/>
              </a:rPr>
              <a:t>PAL Assessment Tasks</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a:buChar char="•"/>
              <a:defRPr/>
            </a:pPr>
            <a:r>
              <a:rPr lang="en-US" dirty="0">
                <a:ea typeface="+mn-ea"/>
                <a:cs typeface="+mn-cs"/>
              </a:rPr>
              <a:t>Task 1</a:t>
            </a:r>
          </a:p>
          <a:p>
            <a:pPr marL="400050" lvl="1" indent="0" eaLnBrk="1" fontAlgn="auto" hangingPunct="1">
              <a:spcAft>
                <a:spcPts val="0"/>
              </a:spcAft>
              <a:buFont typeface="Arial" charset="0"/>
              <a:buNone/>
              <a:defRPr/>
            </a:pPr>
            <a:r>
              <a:rPr lang="en-US" dirty="0">
                <a:ea typeface="+mn-ea"/>
              </a:rPr>
              <a:t>Leadership through a Vision for High Student Achievement (with an emphasis on student learning culture)</a:t>
            </a:r>
          </a:p>
          <a:p>
            <a:pPr eaLnBrk="1" fontAlgn="auto" hangingPunct="1">
              <a:spcAft>
                <a:spcPts val="0"/>
              </a:spcAft>
              <a:buFont typeface="Arial"/>
              <a:buChar char="•"/>
              <a:defRPr/>
            </a:pPr>
            <a:r>
              <a:rPr lang="en-US" dirty="0">
                <a:ea typeface="+mn-ea"/>
                <a:cs typeface="+mn-cs"/>
              </a:rPr>
              <a:t>Task 2</a:t>
            </a:r>
          </a:p>
          <a:p>
            <a:pPr marL="457200" lvl="1" indent="0" eaLnBrk="1" fontAlgn="auto" hangingPunct="1">
              <a:spcAft>
                <a:spcPts val="0"/>
              </a:spcAft>
              <a:buFont typeface="Arial" charset="0"/>
              <a:buNone/>
              <a:defRPr/>
            </a:pPr>
            <a:r>
              <a:rPr lang="en-US" dirty="0">
                <a:ea typeface="+mn-ea"/>
              </a:rPr>
              <a:t>Instructional Leadership for a Professional Learning Culture.</a:t>
            </a:r>
          </a:p>
          <a:p>
            <a:pPr eaLnBrk="1" fontAlgn="auto" hangingPunct="1">
              <a:spcAft>
                <a:spcPts val="0"/>
              </a:spcAft>
              <a:buFont typeface="Arial"/>
              <a:buChar char="•"/>
              <a:defRPr/>
            </a:pPr>
            <a:r>
              <a:rPr lang="en-US" dirty="0">
                <a:ea typeface="+mn-ea"/>
                <a:cs typeface="+mn-cs"/>
              </a:rPr>
              <a:t>Task 3 </a:t>
            </a:r>
          </a:p>
          <a:p>
            <a:pPr marL="400050" lvl="1" indent="0" eaLnBrk="1" fontAlgn="auto" hangingPunct="1">
              <a:spcAft>
                <a:spcPts val="0"/>
              </a:spcAft>
              <a:buFont typeface="Arial" charset="0"/>
              <a:buNone/>
              <a:defRPr/>
            </a:pPr>
            <a:r>
              <a:rPr lang="en-US" dirty="0">
                <a:ea typeface="+mn-ea"/>
              </a:rPr>
              <a:t>Leadership in Observing, Assessing and Supporting Individual Teacher Effectiveness.</a:t>
            </a:r>
          </a:p>
          <a:p>
            <a:pPr eaLnBrk="1" fontAlgn="auto" hangingPunct="1">
              <a:spcAft>
                <a:spcPts val="0"/>
              </a:spcAft>
              <a:buFont typeface="Arial"/>
              <a:buChar char="•"/>
              <a:defRPr/>
            </a:pPr>
            <a:r>
              <a:rPr lang="en-US" dirty="0">
                <a:ea typeface="+mn-ea"/>
                <a:cs typeface="+mn-cs"/>
              </a:rPr>
              <a:t>Task 4</a:t>
            </a:r>
          </a:p>
          <a:p>
            <a:pPr marL="400050" lvl="1" indent="0" eaLnBrk="1" fontAlgn="auto" hangingPunct="1">
              <a:spcAft>
                <a:spcPts val="0"/>
              </a:spcAft>
              <a:buFont typeface="Arial" charset="0"/>
              <a:buNone/>
              <a:defRPr/>
            </a:pPr>
            <a:r>
              <a:rPr lang="en-US" dirty="0">
                <a:ea typeface="+mn-ea"/>
              </a:rPr>
              <a:t>Leadership for Family Engagement and Community Involvement (with an emphasis on school-family culture)</a:t>
            </a:r>
          </a:p>
          <a:p>
            <a:pPr eaLnBrk="1" fontAlgn="auto" hangingPunct="1">
              <a:spcAft>
                <a:spcPts val="0"/>
              </a:spcAft>
              <a:buFont typeface="Arial"/>
              <a:buChar char="•"/>
              <a:defRPr/>
            </a:pPr>
            <a:endParaRPr lang="en-US" dirty="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Better quality and completion of submissions</a:t>
            </a:r>
          </a:p>
          <a:p>
            <a:endParaRPr lang="en-US" dirty="0"/>
          </a:p>
          <a:p>
            <a:r>
              <a:rPr lang="en-US" dirty="0"/>
              <a:t>Better alignment of the task submissions with the purposes of the tasks (e.g. forming professional learning culture; engaging family and community)</a:t>
            </a:r>
          </a:p>
          <a:p>
            <a:endParaRPr lang="en-US" dirty="0"/>
          </a:p>
          <a:p>
            <a:r>
              <a:rPr lang="en-US" dirty="0"/>
              <a:t>Greater adherence to instructions which facilitates scoring</a:t>
            </a:r>
          </a:p>
        </p:txBody>
      </p:sp>
      <p:sp>
        <p:nvSpPr>
          <p:cNvPr id="3" name="Title 2"/>
          <p:cNvSpPr>
            <a:spLocks noGrp="1"/>
          </p:cNvSpPr>
          <p:nvPr>
            <p:ph type="title"/>
          </p:nvPr>
        </p:nvSpPr>
        <p:spPr/>
        <p:txBody>
          <a:bodyPr/>
          <a:lstStyle/>
          <a:p>
            <a:r>
              <a:rPr lang="en-US" dirty="0"/>
              <a:t>Feedback on candidate submissions to date </a:t>
            </a:r>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extLst>
      <p:ext uri="{BB962C8B-B14F-4D97-AF65-F5344CB8AC3E}">
        <p14:creationId xmlns="" xmlns:p14="http://schemas.microsoft.com/office/powerpoint/2010/main" val="27864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Very few questions have been raised this year</a:t>
            </a:r>
          </a:p>
          <a:p>
            <a:endParaRPr lang="en-US" dirty="0"/>
          </a:p>
          <a:p>
            <a:r>
              <a:rPr lang="en-US" dirty="0"/>
              <a:t>Most questions are about exceptional schools, such as new schools or schools for special populations and the limited available quantitative data</a:t>
            </a:r>
          </a:p>
          <a:p>
            <a:endParaRPr lang="en-US" dirty="0"/>
          </a:p>
          <a:p>
            <a:r>
              <a:rPr lang="en-US" dirty="0"/>
              <a:t>A few questions to clarify the cut-scores</a:t>
            </a:r>
          </a:p>
        </p:txBody>
      </p:sp>
      <p:sp>
        <p:nvSpPr>
          <p:cNvPr id="3" name="Title 2"/>
          <p:cNvSpPr>
            <a:spLocks noGrp="1"/>
          </p:cNvSpPr>
          <p:nvPr>
            <p:ph type="title"/>
          </p:nvPr>
        </p:nvSpPr>
        <p:spPr/>
        <p:txBody>
          <a:bodyPr/>
          <a:lstStyle/>
          <a:p>
            <a:r>
              <a:rPr lang="en-US" dirty="0"/>
              <a:t>Candidate and program director questions</a:t>
            </a:r>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extLst>
      <p:ext uri="{BB962C8B-B14F-4D97-AF65-F5344CB8AC3E}">
        <p14:creationId xmlns="" xmlns:p14="http://schemas.microsoft.com/office/powerpoint/2010/main" val="102728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Anticipating 500 candidates to make submissions </a:t>
            </a:r>
            <a:endParaRPr lang="en-US" strike="sngStrike" dirty="0"/>
          </a:p>
          <a:p>
            <a:r>
              <a:rPr lang="en-US" dirty="0"/>
              <a:t>About 20% have been submitting work so far</a:t>
            </a:r>
          </a:p>
          <a:p>
            <a:r>
              <a:rPr lang="en-US" dirty="0"/>
              <a:t>Most programs are anticipating candidate submissions in May and June, just before the June 30</a:t>
            </a:r>
            <a:r>
              <a:rPr lang="en-US" baseline="30000" dirty="0"/>
              <a:t>th</a:t>
            </a:r>
            <a:r>
              <a:rPr lang="en-US" dirty="0"/>
              <a:t> deadline</a:t>
            </a:r>
          </a:p>
          <a:p>
            <a:pPr lvl="1"/>
            <a:r>
              <a:rPr lang="en-US" dirty="0"/>
              <a:t>May lead to delays in finalizing scoring </a:t>
            </a:r>
          </a:p>
          <a:p>
            <a:pPr lvl="1"/>
            <a:r>
              <a:rPr lang="en-US" dirty="0"/>
              <a:t>Requires us to have more scorers for the three month period May-July (so will be training in April)</a:t>
            </a:r>
          </a:p>
          <a:p>
            <a:pPr lvl="1"/>
            <a:r>
              <a:rPr lang="en-US" dirty="0"/>
              <a:t>Encourage candidates to start submitting now, if work is completed</a:t>
            </a:r>
          </a:p>
        </p:txBody>
      </p:sp>
      <p:sp>
        <p:nvSpPr>
          <p:cNvPr id="3" name="Title 2"/>
          <p:cNvSpPr>
            <a:spLocks noGrp="1"/>
          </p:cNvSpPr>
          <p:nvPr>
            <p:ph type="title"/>
          </p:nvPr>
        </p:nvSpPr>
        <p:spPr/>
        <p:txBody>
          <a:bodyPr/>
          <a:lstStyle/>
          <a:p>
            <a:r>
              <a:rPr lang="en-US" dirty="0"/>
              <a:t>Pacing</a:t>
            </a:r>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extLst>
      <p:ext uri="{BB962C8B-B14F-4D97-AF65-F5344CB8AC3E}">
        <p14:creationId xmlns="" xmlns:p14="http://schemas.microsoft.com/office/powerpoint/2010/main" val="286791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a:xfrm>
            <a:off x="138545" y="1344613"/>
            <a:ext cx="8797637" cy="4525963"/>
          </a:xfrm>
        </p:spPr>
        <p:txBody>
          <a:bodyPr/>
          <a:lstStyle/>
          <a:p>
            <a:r>
              <a:rPr lang="en-US" sz="2700" dirty="0">
                <a:ea typeface="ＭＳ Ｐゴシック" pitchFamily="34" charset="-128"/>
              </a:rPr>
              <a:t>Sharing resources and materials</a:t>
            </a:r>
          </a:p>
          <a:p>
            <a:pPr lvl="1"/>
            <a:r>
              <a:rPr lang="en-US" sz="1800" dirty="0">
                <a:ea typeface="ＭＳ Ｐゴシック" pitchFamily="34" charset="-128"/>
              </a:rPr>
              <a:t>Candidate assessment handbook</a:t>
            </a:r>
          </a:p>
          <a:p>
            <a:pPr lvl="1"/>
            <a:r>
              <a:rPr lang="en-US" sz="1800" dirty="0">
                <a:ea typeface="ＭＳ Ｐゴシック" pitchFamily="34" charset="-128"/>
              </a:rPr>
              <a:t>Administrative guide</a:t>
            </a:r>
          </a:p>
          <a:p>
            <a:pPr lvl="1"/>
            <a:r>
              <a:rPr lang="en-US" sz="1800" dirty="0">
                <a:ea typeface="ＭＳ Ｐゴシック" pitchFamily="34" charset="-128"/>
              </a:rPr>
              <a:t>Website resources and materials</a:t>
            </a:r>
          </a:p>
          <a:p>
            <a:pPr lvl="1"/>
            <a:r>
              <a:rPr lang="en-US" sz="1800" dirty="0">
                <a:ea typeface="ＭＳ Ｐゴシック" pitchFamily="34" charset="-128"/>
              </a:rPr>
              <a:t>ShowEvidence resources</a:t>
            </a:r>
          </a:p>
          <a:p>
            <a:r>
              <a:rPr lang="en-US" sz="2700" dirty="0">
                <a:ea typeface="ＭＳ Ｐゴシック" pitchFamily="34" charset="-128"/>
              </a:rPr>
              <a:t>Clarify understanding of policy expectations</a:t>
            </a:r>
          </a:p>
          <a:p>
            <a:r>
              <a:rPr lang="en-US" sz="2700" dirty="0">
                <a:ea typeface="ＭＳ Ｐゴシック" pitchFamily="34" charset="-128"/>
              </a:rPr>
              <a:t>Clarify the Rules of Assessment Participation</a:t>
            </a:r>
          </a:p>
          <a:p>
            <a:r>
              <a:rPr lang="en-US" sz="2700" dirty="0">
                <a:ea typeface="ＭＳ Ｐゴシック" pitchFamily="34" charset="-128"/>
              </a:rPr>
              <a:t>Clarify guidelines for providing candidates with information through the assessment completion process</a:t>
            </a:r>
          </a:p>
          <a:p>
            <a:r>
              <a:rPr lang="en-US" sz="2700" dirty="0">
                <a:ea typeface="ＭＳ Ｐゴシック" pitchFamily="34" charset="-128"/>
              </a:rPr>
              <a:t>Review the tasks and program coursework, field work expectations and other assessments for alignment and support</a:t>
            </a:r>
          </a:p>
          <a:p>
            <a:pPr lvl="1"/>
            <a:endParaRPr lang="en-US" dirty="0">
              <a:ea typeface="ＭＳ Ｐゴシック" pitchFamily="34" charset="-128"/>
            </a:endParaRPr>
          </a:p>
        </p:txBody>
      </p:sp>
      <p:sp>
        <p:nvSpPr>
          <p:cNvPr id="34819" name="Title 2"/>
          <p:cNvSpPr>
            <a:spLocks noGrp="1"/>
          </p:cNvSpPr>
          <p:nvPr>
            <p:ph type="title"/>
          </p:nvPr>
        </p:nvSpPr>
        <p:spPr>
          <a:xfrm>
            <a:off x="457200" y="284163"/>
            <a:ext cx="8229600" cy="1060450"/>
          </a:xfrm>
        </p:spPr>
        <p:txBody>
          <a:bodyPr/>
          <a:lstStyle/>
          <a:p>
            <a:r>
              <a:rPr lang="en-US">
                <a:ea typeface="ＭＳ Ｐゴシック" pitchFamily="34" charset="-128"/>
              </a:rPr>
              <a:t>Communication and support with faculty and staff</a:t>
            </a:r>
          </a:p>
        </p:txBody>
      </p:sp>
      <p:sp>
        <p:nvSpPr>
          <p:cNvPr id="34820" name="Slide Number Placeholder 3"/>
          <p:cNvSpPr>
            <a:spLocks noGrp="1"/>
          </p:cNvSpPr>
          <p:nvPr>
            <p:ph type="sldNum" sz="quarter" idx="10"/>
          </p:nvPr>
        </p:nvSpPr>
        <p:spPr bwMode="auto">
          <a:noFill/>
          <a:ln>
            <a:miter lim="800000"/>
            <a:headEnd/>
            <a:tailEnd/>
          </a:ln>
        </p:spPr>
        <p:txBody>
          <a:bodyPr/>
          <a:lstStyle/>
          <a:p>
            <a:r>
              <a:rPr lang="en-US"/>
              <a:t>  Page  </a:t>
            </a:r>
            <a:fld id="{90E2ACE4-FC8C-4945-B73E-C86D40BC05D5}" type="slidenum">
              <a:rPr lang="en-US"/>
              <a:pPr/>
              <a:t>7</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pPr>
              <a:lnSpc>
                <a:spcPct val="200000"/>
              </a:lnSpc>
            </a:pPr>
            <a:r>
              <a:rPr lang="en-US">
                <a:ea typeface="ＭＳ Ｐゴシック" pitchFamily="34" charset="-128"/>
              </a:rPr>
              <a:t>Confidentiality</a:t>
            </a:r>
          </a:p>
          <a:p>
            <a:pPr>
              <a:lnSpc>
                <a:spcPct val="200000"/>
              </a:lnSpc>
            </a:pPr>
            <a:r>
              <a:rPr lang="en-US">
                <a:ea typeface="ＭＳ Ｐゴシック" pitchFamily="34" charset="-128"/>
              </a:rPr>
              <a:t>Originality and authorship</a:t>
            </a:r>
          </a:p>
          <a:p>
            <a:pPr>
              <a:lnSpc>
                <a:spcPct val="200000"/>
              </a:lnSpc>
            </a:pPr>
            <a:r>
              <a:rPr lang="en-US">
                <a:ea typeface="ＭＳ Ｐゴシック" pitchFamily="34" charset="-128"/>
              </a:rPr>
              <a:t>Conditions when work is collaborative</a:t>
            </a:r>
          </a:p>
        </p:txBody>
      </p:sp>
      <p:sp>
        <p:nvSpPr>
          <p:cNvPr id="32771" name="Title 2"/>
          <p:cNvSpPr>
            <a:spLocks noGrp="1"/>
          </p:cNvSpPr>
          <p:nvPr>
            <p:ph type="title"/>
          </p:nvPr>
        </p:nvSpPr>
        <p:spPr>
          <a:xfrm>
            <a:off x="457200" y="284163"/>
            <a:ext cx="8229600" cy="1060450"/>
          </a:xfrm>
        </p:spPr>
        <p:txBody>
          <a:bodyPr/>
          <a:lstStyle/>
          <a:p>
            <a:r>
              <a:rPr lang="en-US">
                <a:ea typeface="ＭＳ Ｐゴシック" pitchFamily="34" charset="-128"/>
              </a:rPr>
              <a:t>Rules of Assessment Participation</a:t>
            </a:r>
          </a:p>
        </p:txBody>
      </p:sp>
      <p:sp>
        <p:nvSpPr>
          <p:cNvPr id="32772" name="Slide Number Placeholder 3"/>
          <p:cNvSpPr>
            <a:spLocks noGrp="1"/>
          </p:cNvSpPr>
          <p:nvPr>
            <p:ph type="sldNum" sz="quarter" idx="10"/>
          </p:nvPr>
        </p:nvSpPr>
        <p:spPr bwMode="auto">
          <a:noFill/>
          <a:ln>
            <a:miter lim="800000"/>
            <a:headEnd/>
            <a:tailEnd/>
          </a:ln>
        </p:spPr>
        <p:txBody>
          <a:bodyPr/>
          <a:lstStyle/>
          <a:p>
            <a:r>
              <a:rPr lang="en-US"/>
              <a:t>  Page  </a:t>
            </a:r>
            <a:fld id="{6E437E6D-93DC-4A31-AF2F-C2A9FF9AFA50}" type="slidenum">
              <a:rPr lang="en-US"/>
              <a:pPr/>
              <a:t>8</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57326"/>
            <a:ext cx="8229600" cy="4668838"/>
          </a:xfrm>
        </p:spPr>
        <p:txBody>
          <a:bodyPr/>
          <a:lstStyle/>
          <a:p>
            <a:r>
              <a:rPr lang="en-US" sz="2400" dirty="0"/>
              <a:t>Required for three of the four tasks</a:t>
            </a:r>
          </a:p>
          <a:p>
            <a:r>
              <a:rPr lang="en-US" sz="2400" dirty="0"/>
              <a:t>Guiding candidates on performing task work collaboratively</a:t>
            </a:r>
          </a:p>
          <a:p>
            <a:pPr lvl="1"/>
            <a:r>
              <a:rPr lang="en-US" sz="2200" dirty="0"/>
              <a:t>Have an identifiable leadership role within the collaborative relationship</a:t>
            </a:r>
          </a:p>
          <a:p>
            <a:pPr lvl="1"/>
            <a:r>
              <a:rPr lang="en-US" sz="2200" dirty="0"/>
              <a:t>Ensure that collaboration is with broader school community and not just others completing the tasks</a:t>
            </a:r>
          </a:p>
          <a:p>
            <a:r>
              <a:rPr lang="en-US" sz="2400" dirty="0"/>
              <a:t>Guiding candidates on reporting on task work performed collaboratively</a:t>
            </a:r>
          </a:p>
          <a:p>
            <a:pPr lvl="1"/>
            <a:r>
              <a:rPr lang="en-US" sz="2200" dirty="0"/>
              <a:t>Describe own role and roles of others in the collaboration</a:t>
            </a:r>
          </a:p>
          <a:p>
            <a:pPr lvl="1"/>
            <a:r>
              <a:rPr lang="en-US" sz="2200" dirty="0"/>
              <a:t>Adhere to appropriate standards for attribution of work, as done for any published and unpublished information</a:t>
            </a:r>
          </a:p>
          <a:p>
            <a:pPr lvl="1"/>
            <a:r>
              <a:rPr lang="en-US" sz="2200" dirty="0"/>
              <a:t>Submit self-authored work, not a commonly created document</a:t>
            </a:r>
          </a:p>
        </p:txBody>
      </p:sp>
      <p:sp>
        <p:nvSpPr>
          <p:cNvPr id="3" name="Title 2"/>
          <p:cNvSpPr>
            <a:spLocks noGrp="1"/>
          </p:cNvSpPr>
          <p:nvPr>
            <p:ph type="title"/>
          </p:nvPr>
        </p:nvSpPr>
        <p:spPr/>
        <p:txBody>
          <a:bodyPr/>
          <a:lstStyle/>
          <a:p>
            <a:r>
              <a:rPr lang="en-US" dirty="0"/>
              <a:t>Supporting collaborative work</a:t>
            </a:r>
          </a:p>
        </p:txBody>
      </p:sp>
      <p:sp>
        <p:nvSpPr>
          <p:cNvPr id="4" name="Slide Number Placeholder 3"/>
          <p:cNvSpPr>
            <a:spLocks noGrp="1"/>
          </p:cNvSpPr>
          <p:nvPr>
            <p:ph type="sldNum" sz="quarter" idx="10"/>
          </p:nvPr>
        </p:nvSpPr>
        <p:spPr/>
        <p:txBody>
          <a:bodyPr/>
          <a:lstStyle/>
          <a:p>
            <a:pPr>
              <a:defRPr/>
            </a:pPr>
            <a:r>
              <a:rPr lang="en-US"/>
              <a:t>  Page  </a:t>
            </a:r>
            <a:fld id="{F80391B9-563A-43CA-A8D9-B9FE16DA3284}"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a:t>Taking the Lead: Assessing Leaders; Improving Schools</a:t>
            </a:r>
            <a:endParaRPr lang="en-US" dirty="0"/>
          </a:p>
        </p:txBody>
      </p:sp>
    </p:spTree>
    <p:extLst>
      <p:ext uri="{BB962C8B-B14F-4D97-AF65-F5344CB8AC3E}">
        <p14:creationId xmlns="" xmlns:p14="http://schemas.microsoft.com/office/powerpoint/2010/main" val="2342514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DESE-231-23851</_dlc_DocId>
    <_dlc_DocIdUrl xmlns="733efe1c-5bbe-4968-87dc-d400e65c879f">
      <Url>https://sharepoint.doemass.org/ese/webteam/cps/_layouts/DocIdRedir.aspx?ID=DESE-231-23851</Url>
      <Description>DESE-231-23851</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119FA109-A943-48CF-9C36-F86FBC7FD1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B2A729-C482-4CCF-867B-39A3137ED45E}">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customXml/itemProps3.xml><?xml version="1.0" encoding="utf-8"?>
<ds:datastoreItem xmlns:ds="http://schemas.openxmlformats.org/officeDocument/2006/customXml" ds:itemID="{17720066-A0C3-47DE-A47D-BFD03E1607B8}">
  <ds:schemaRefs>
    <ds:schemaRef ds:uri="http://schemas.microsoft.com/sharepoint/events"/>
  </ds:schemaRefs>
</ds:datastoreItem>
</file>

<file path=customXml/itemProps4.xml><?xml version="1.0" encoding="utf-8"?>
<ds:datastoreItem xmlns:ds="http://schemas.openxmlformats.org/officeDocument/2006/customXml" ds:itemID="{8C6564CA-1601-497E-BFDC-29DC8FEDE8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20975</TotalTime>
  <Words>1387</Words>
  <Application>Microsoft Office PowerPoint</Application>
  <PresentationFormat>On-screen Show (4:3)</PresentationFormat>
  <Paragraphs>224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Massachusetts Performance Assessment for Leaders: Leadership Preparation Programs March 21, 2016  </vt:lpstr>
      <vt:lpstr>Agenda</vt:lpstr>
      <vt:lpstr>PAL Assessment Tasks</vt:lpstr>
      <vt:lpstr>Feedback on candidate submissions to date </vt:lpstr>
      <vt:lpstr>Candidate and program director questions</vt:lpstr>
      <vt:lpstr>Pacing</vt:lpstr>
      <vt:lpstr>Communication and support with faculty and staff</vt:lpstr>
      <vt:lpstr>Rules of Assessment Participation</vt:lpstr>
      <vt:lpstr>Supporting collaborative work</vt:lpstr>
      <vt:lpstr>Irregularities</vt:lpstr>
      <vt:lpstr>Cheating, fraud and plagiarism policy for PAL</vt:lpstr>
      <vt:lpstr>Scorer Recruitment</vt:lpstr>
      <vt:lpstr>Sharing program experiences</vt:lpstr>
      <vt:lpstr> Preparing for Program Year 2016-17 </vt:lpstr>
      <vt:lpstr> Meeting to discuss transition  </vt:lpstr>
      <vt:lpstr>Questions?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Performance Assessment for Leaders: Leadership Preparation Programs March 21, 2016</dc:title>
  <dc:subject>Performance Assessment for Leaders (PAL)</dc:subject>
  <dc:creator>ESE</dc:creator>
  <cp:lastModifiedBy>dzou</cp:lastModifiedBy>
  <cp:revision>139</cp:revision>
  <dcterms:created xsi:type="dcterms:W3CDTF">2013-09-13T17:04:46Z</dcterms:created>
  <dcterms:modified xsi:type="dcterms:W3CDTF">2016-03-23T18:03:43Z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23 2016</vt:lpwstr>
  </property>
</Properties>
</file>