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91" r:id="rId7"/>
    <p:sldMasterId id="2147484101" r:id="rId8"/>
    <p:sldMasterId id="2147484105" r:id="rId9"/>
    <p:sldMasterId id="2147484117" r:id="rId10"/>
  </p:sldMasterIdLst>
  <p:notesMasterIdLst>
    <p:notesMasterId r:id="rId39"/>
  </p:notesMasterIdLst>
  <p:handoutMasterIdLst>
    <p:handoutMasterId r:id="rId40"/>
  </p:handoutMasterIdLst>
  <p:sldIdLst>
    <p:sldId id="256" r:id="rId11"/>
    <p:sldId id="329" r:id="rId12"/>
    <p:sldId id="4630" r:id="rId13"/>
    <p:sldId id="438" r:id="rId14"/>
    <p:sldId id="455" r:id="rId15"/>
    <p:sldId id="529" r:id="rId16"/>
    <p:sldId id="535" r:id="rId17"/>
    <p:sldId id="536" r:id="rId18"/>
    <p:sldId id="537" r:id="rId19"/>
    <p:sldId id="4631" r:id="rId20"/>
    <p:sldId id="4644" r:id="rId21"/>
    <p:sldId id="4645" r:id="rId22"/>
    <p:sldId id="4632" r:id="rId23"/>
    <p:sldId id="4633" r:id="rId24"/>
    <p:sldId id="4634" r:id="rId25"/>
    <p:sldId id="4562" r:id="rId26"/>
    <p:sldId id="4615" r:id="rId27"/>
    <p:sldId id="4613" r:id="rId28"/>
    <p:sldId id="4612" r:id="rId29"/>
    <p:sldId id="2513" r:id="rId30"/>
    <p:sldId id="2508" r:id="rId31"/>
    <p:sldId id="4638" r:id="rId32"/>
    <p:sldId id="261" r:id="rId33"/>
    <p:sldId id="4639" r:id="rId34"/>
    <p:sldId id="4272" r:id="rId35"/>
    <p:sldId id="2373" r:id="rId36"/>
    <p:sldId id="4549" r:id="rId37"/>
    <p:sldId id="24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6" autoAdjust="0"/>
  </p:normalViewPr>
  <p:slideViewPr>
    <p:cSldViewPr snapToGrid="0">
      <p:cViewPr varScale="1">
        <p:scale>
          <a:sx n="79" d="100"/>
          <a:sy n="79"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matrix3" loCatId="matrix" qsTypeId="urn:microsoft.com/office/officeart/2005/8/quickstyle/simple1" qsCatId="simple" csTypeId="urn:microsoft.com/office/officeart/2005/8/colors/accent0_3" csCatId="mainScheme"/>
      <dgm:spPr/>
      <dgm:t>
        <a:bodyPr/>
        <a:lstStyle/>
        <a:p>
          <a:endParaRPr lang="en-US"/>
        </a:p>
      </dgm:t>
    </dgm:pt>
    <dgm:pt modelId="{984F9598-5B26-4FFF-9783-2D390CDC3634}">
      <dgm:prSet/>
      <dgm:spPr/>
      <dgm:t>
        <a:bodyPr/>
        <a:lstStyle/>
        <a:p>
          <a:r>
            <a:rPr lang="en-US"/>
            <a:t>DESE/DDS Residential Prevention Program</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7B7C1227-2F34-44D5-89CC-C1392E6A2317}">
      <dgm:prSet/>
      <dgm:spPr/>
      <dgm:t>
        <a:bodyPr/>
        <a:lstStyle/>
        <a:p>
          <a:r>
            <a:rPr lang="en-US"/>
            <a:t>Special Education Updates</a:t>
          </a:r>
        </a:p>
      </dgm:t>
    </dgm:pt>
    <dgm:pt modelId="{EB78B47B-565F-4B47-A643-F805E46E080B}" type="parTrans" cxnId="{8E5A3C32-006C-48F0-A7B2-42007D6F9627}">
      <dgm:prSet/>
      <dgm:spPr/>
      <dgm:t>
        <a:bodyPr/>
        <a:lstStyle/>
        <a:p>
          <a:endParaRPr lang="en-US"/>
        </a:p>
      </dgm:t>
    </dgm:pt>
    <dgm:pt modelId="{D78D4472-13C4-41E6-981D-D8C4A23FA00E}" type="sibTrans" cxnId="{8E5A3C32-006C-48F0-A7B2-42007D6F9627}">
      <dgm:prSet/>
      <dgm:spPr/>
      <dgm:t>
        <a:bodyPr/>
        <a:lstStyle/>
        <a:p>
          <a:endParaRPr lang="en-US"/>
        </a:p>
      </dgm:t>
    </dgm:pt>
    <dgm:pt modelId="{DA73273F-C3CE-46E8-9EA3-07055CDEB75E}">
      <dgm:prSet/>
      <dgm:spPr/>
      <dgm:t>
        <a:bodyPr/>
        <a:lstStyle/>
        <a:p>
          <a:r>
            <a:rPr lang="en-US"/>
            <a:t>New IEP Update</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General Supervision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6796C1F6-D93A-418E-BEE4-9168CC7AD723}" type="pres">
      <dgm:prSet presAssocID="{BB5B50E8-4BBC-437E-841D-073BB40D70A9}" presName="matrix" presStyleCnt="0">
        <dgm:presLayoutVars>
          <dgm:chMax val="1"/>
          <dgm:dir/>
          <dgm:resizeHandles val="exact"/>
        </dgm:presLayoutVars>
      </dgm:prSet>
      <dgm:spPr/>
    </dgm:pt>
    <dgm:pt modelId="{C5943C9C-F900-4499-AEE1-155307EEEB7A}" type="pres">
      <dgm:prSet presAssocID="{BB5B50E8-4BBC-437E-841D-073BB40D70A9}" presName="diamond" presStyleLbl="bgShp" presStyleIdx="0" presStyleCnt="1"/>
      <dgm:spPr/>
    </dgm:pt>
    <dgm:pt modelId="{8A20E61A-333E-4E0B-A545-0370A0E9161D}" type="pres">
      <dgm:prSet presAssocID="{BB5B50E8-4BBC-437E-841D-073BB40D70A9}" presName="quad1" presStyleLbl="node1" presStyleIdx="0" presStyleCnt="4">
        <dgm:presLayoutVars>
          <dgm:chMax val="0"/>
          <dgm:chPref val="0"/>
          <dgm:bulletEnabled val="1"/>
        </dgm:presLayoutVars>
      </dgm:prSet>
      <dgm:spPr/>
    </dgm:pt>
    <dgm:pt modelId="{71418A2C-0E1F-47DB-8FD0-CEF104BD5323}" type="pres">
      <dgm:prSet presAssocID="{BB5B50E8-4BBC-437E-841D-073BB40D70A9}" presName="quad2" presStyleLbl="node1" presStyleIdx="1" presStyleCnt="4">
        <dgm:presLayoutVars>
          <dgm:chMax val="0"/>
          <dgm:chPref val="0"/>
          <dgm:bulletEnabled val="1"/>
        </dgm:presLayoutVars>
      </dgm:prSet>
      <dgm:spPr/>
    </dgm:pt>
    <dgm:pt modelId="{C67DCBE9-1FC3-4EAE-8425-6712120F8892}" type="pres">
      <dgm:prSet presAssocID="{BB5B50E8-4BBC-437E-841D-073BB40D70A9}" presName="quad3" presStyleLbl="node1" presStyleIdx="2" presStyleCnt="4">
        <dgm:presLayoutVars>
          <dgm:chMax val="0"/>
          <dgm:chPref val="0"/>
          <dgm:bulletEnabled val="1"/>
        </dgm:presLayoutVars>
      </dgm:prSet>
      <dgm:spPr/>
    </dgm:pt>
    <dgm:pt modelId="{1BEC5D38-8079-4399-A8D4-8304444F1FE4}" type="pres">
      <dgm:prSet presAssocID="{BB5B50E8-4BBC-437E-841D-073BB40D70A9}" presName="quad4" presStyleLbl="node1" presStyleIdx="3" presStyleCnt="4">
        <dgm:presLayoutVars>
          <dgm:chMax val="0"/>
          <dgm:chPref val="0"/>
          <dgm:bulletEnabled val="1"/>
        </dgm:presLayoutVars>
      </dgm:prSet>
      <dgm:spPr/>
    </dgm:pt>
  </dgm:ptLst>
  <dgm:cxnLst>
    <dgm:cxn modelId="{8E5A3C32-006C-48F0-A7B2-42007D6F9627}" srcId="{BB5B50E8-4BBC-437E-841D-073BB40D70A9}" destId="{7B7C1227-2F34-44D5-89CC-C1392E6A2317}" srcOrd="1" destOrd="0" parTransId="{EB78B47B-565F-4B47-A643-F805E46E080B}" sibTransId="{D78D4472-13C4-41E6-981D-D8C4A23FA00E}"/>
    <dgm:cxn modelId="{CED5874F-0459-4EB8-A9A3-7050D9517BAA}" srcId="{BB5B50E8-4BBC-437E-841D-073BB40D70A9}" destId="{984F9598-5B26-4FFF-9783-2D390CDC3634}" srcOrd="0" destOrd="0" parTransId="{ED2E0D10-CBF7-4BA8-9761-2F376508E013}" sibTransId="{EB6DA1B5-B2BE-44F3-B824-3B3F8314EAED}"/>
    <dgm:cxn modelId="{9EC7FA9F-AB14-4EA0-BC93-6FF73AFEC2A4}" type="presOf" srcId="{984F9598-5B26-4FFF-9783-2D390CDC3634}" destId="{8A20E61A-333E-4E0B-A545-0370A0E9161D}" srcOrd="0" destOrd="0" presId="urn:microsoft.com/office/officeart/2005/8/layout/matrix3"/>
    <dgm:cxn modelId="{EA5635A6-BD6D-44C2-8A56-60E2BD9017CF}" type="presOf" srcId="{BB5B50E8-4BBC-437E-841D-073BB40D70A9}" destId="{6796C1F6-D93A-418E-BEE4-9168CC7AD723}" srcOrd="0" destOrd="0" presId="urn:microsoft.com/office/officeart/2005/8/layout/matrix3"/>
    <dgm:cxn modelId="{7982CEB7-BA5A-4466-B898-2241CAD45FC2}" type="presOf" srcId="{3CC752B7-03A0-4902-82B5-6789F7614E07}" destId="{1BEC5D38-8079-4399-A8D4-8304444F1FE4}" srcOrd="0" destOrd="0" presId="urn:microsoft.com/office/officeart/2005/8/layout/matrix3"/>
    <dgm:cxn modelId="{0A68EEBA-2612-4001-A3C9-648190C4F6B9}" type="presOf" srcId="{DA73273F-C3CE-46E8-9EA3-07055CDEB75E}" destId="{C67DCBE9-1FC3-4EAE-8425-6712120F8892}" srcOrd="0" destOrd="0" presId="urn:microsoft.com/office/officeart/2005/8/layout/matrix3"/>
    <dgm:cxn modelId="{076D87CB-B6E9-4608-A452-8340710FF2F4}" srcId="{BB5B50E8-4BBC-437E-841D-073BB40D70A9}" destId="{DA73273F-C3CE-46E8-9EA3-07055CDEB75E}" srcOrd="2" destOrd="0" parTransId="{57F1B9E4-D397-4BD6-8ACF-3529E7EB5435}" sibTransId="{ED8E45AF-C5D9-4828-9DCE-215B6848FA9C}"/>
    <dgm:cxn modelId="{1D5A61D9-2B84-4F97-BF9C-91C65E481236}" srcId="{BB5B50E8-4BBC-437E-841D-073BB40D70A9}" destId="{3CC752B7-03A0-4902-82B5-6789F7614E07}" srcOrd="3" destOrd="0" parTransId="{7A2CDC91-1CFE-46D4-907A-8A26339DB062}" sibTransId="{4B13F8EA-E70F-4474-98EB-56664E2E15AA}"/>
    <dgm:cxn modelId="{2AC8DADE-8F1C-4ED7-97A9-A9ECC2318DA9}" type="presOf" srcId="{7B7C1227-2F34-44D5-89CC-C1392E6A2317}" destId="{71418A2C-0E1F-47DB-8FD0-CEF104BD5323}" srcOrd="0" destOrd="0" presId="urn:microsoft.com/office/officeart/2005/8/layout/matrix3"/>
    <dgm:cxn modelId="{077E6109-BF38-4254-B281-7B258064A012}" type="presParOf" srcId="{6796C1F6-D93A-418E-BEE4-9168CC7AD723}" destId="{C5943C9C-F900-4499-AEE1-155307EEEB7A}" srcOrd="0" destOrd="0" presId="urn:microsoft.com/office/officeart/2005/8/layout/matrix3"/>
    <dgm:cxn modelId="{4144CC23-65FA-4095-BCB3-CE7C1EC3A684}" type="presParOf" srcId="{6796C1F6-D93A-418E-BEE4-9168CC7AD723}" destId="{8A20E61A-333E-4E0B-A545-0370A0E9161D}" srcOrd="1" destOrd="0" presId="urn:microsoft.com/office/officeart/2005/8/layout/matrix3"/>
    <dgm:cxn modelId="{5A6A5995-F148-4E17-9256-A982C30A508D}" type="presParOf" srcId="{6796C1F6-D93A-418E-BEE4-9168CC7AD723}" destId="{71418A2C-0E1F-47DB-8FD0-CEF104BD5323}" srcOrd="2" destOrd="0" presId="urn:microsoft.com/office/officeart/2005/8/layout/matrix3"/>
    <dgm:cxn modelId="{5260A19E-1BFD-4C48-86F0-771A9B3CADD7}" type="presParOf" srcId="{6796C1F6-D93A-418E-BEE4-9168CC7AD723}" destId="{C67DCBE9-1FC3-4EAE-8425-6712120F8892}" srcOrd="3" destOrd="0" presId="urn:microsoft.com/office/officeart/2005/8/layout/matrix3"/>
    <dgm:cxn modelId="{AE4364DA-426E-47A3-81EE-FB85046A5E3D}" type="presParOf" srcId="{6796C1F6-D93A-418E-BEE4-9168CC7AD723}" destId="{1BEC5D38-8079-4399-A8D4-8304444F1FE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12AC1-1A2E-4926-A641-45CC81190CAD}" type="doc">
      <dgm:prSet loTypeId="urn:microsoft.com/office/officeart/2005/8/layout/chart3" loCatId="relationship" qsTypeId="urn:microsoft.com/office/officeart/2005/8/quickstyle/simple1" qsCatId="simple" csTypeId="urn:microsoft.com/office/officeart/2005/8/colors/accent2_2" csCatId="accent2" phldr="1"/>
      <dgm:spPr/>
    </dgm:pt>
    <dgm:pt modelId="{D28E439B-1D72-49B8-B3B5-A27FBE61F781}">
      <dgm:prSet phldrT="[Text]"/>
      <dgm:spPr>
        <a:solidFill>
          <a:srgbClr val="5751D5"/>
        </a:solidFill>
      </dgm:spPr>
      <dgm:t>
        <a:bodyPr/>
        <a:lstStyle/>
        <a:p>
          <a:r>
            <a:rPr lang="en-US"/>
            <a:t>Skill Building</a:t>
          </a:r>
        </a:p>
      </dgm:t>
    </dgm:pt>
    <dgm:pt modelId="{AC2EF0A8-DC28-43C6-B414-4F1CC4039AA2}" type="parTrans" cxnId="{E2188598-4D9A-4A36-82EC-6053C57BFC4E}">
      <dgm:prSet/>
      <dgm:spPr/>
      <dgm:t>
        <a:bodyPr/>
        <a:lstStyle/>
        <a:p>
          <a:endParaRPr lang="en-US"/>
        </a:p>
      </dgm:t>
    </dgm:pt>
    <dgm:pt modelId="{E7DC3FC1-F97A-4FFE-8B5E-F1E4A6A52E97}" type="sibTrans" cxnId="{E2188598-4D9A-4A36-82EC-6053C57BFC4E}">
      <dgm:prSet/>
      <dgm:spPr/>
      <dgm:t>
        <a:bodyPr/>
        <a:lstStyle/>
        <a:p>
          <a:endParaRPr lang="en-US"/>
        </a:p>
      </dgm:t>
    </dgm:pt>
    <dgm:pt modelId="{99F903BF-D5ED-48F4-9CFA-08746A36D37D}">
      <dgm:prSet phldrT="[Text]"/>
      <dgm:spPr>
        <a:solidFill>
          <a:srgbClr val="5751D5"/>
        </a:solidFill>
      </dgm:spPr>
      <dgm:t>
        <a:bodyPr/>
        <a:lstStyle/>
        <a:p>
          <a:r>
            <a:rPr lang="en-US"/>
            <a:t>Independence</a:t>
          </a:r>
        </a:p>
      </dgm:t>
    </dgm:pt>
    <dgm:pt modelId="{C475F54F-D81A-4678-990B-ABCDA41947C5}" type="parTrans" cxnId="{DFFF746A-9C3D-489C-B5D3-4CAD97FD481C}">
      <dgm:prSet/>
      <dgm:spPr/>
      <dgm:t>
        <a:bodyPr/>
        <a:lstStyle/>
        <a:p>
          <a:endParaRPr lang="en-US"/>
        </a:p>
      </dgm:t>
    </dgm:pt>
    <dgm:pt modelId="{7006CF18-5AF4-4114-91E6-D10D4F259CB9}" type="sibTrans" cxnId="{DFFF746A-9C3D-489C-B5D3-4CAD97FD481C}">
      <dgm:prSet/>
      <dgm:spPr/>
      <dgm:t>
        <a:bodyPr/>
        <a:lstStyle/>
        <a:p>
          <a:endParaRPr lang="en-US"/>
        </a:p>
      </dgm:t>
    </dgm:pt>
    <dgm:pt modelId="{D90B8770-E1BA-43A5-BC0F-52E8D6BB882C}">
      <dgm:prSet phldrT="[Text]"/>
      <dgm:spPr>
        <a:solidFill>
          <a:srgbClr val="5751D5"/>
        </a:solidFill>
      </dgm:spPr>
      <dgm:t>
        <a:bodyPr/>
        <a:lstStyle/>
        <a:p>
          <a:r>
            <a:rPr lang="en-US"/>
            <a:t>Community Integration</a:t>
          </a:r>
        </a:p>
      </dgm:t>
    </dgm:pt>
    <dgm:pt modelId="{3E482CE5-1D9B-45B0-BD19-320CC0783145}" type="parTrans" cxnId="{7EE61A32-9A7A-4B30-A2D6-3013F78F266F}">
      <dgm:prSet/>
      <dgm:spPr/>
      <dgm:t>
        <a:bodyPr/>
        <a:lstStyle/>
        <a:p>
          <a:endParaRPr lang="en-US"/>
        </a:p>
      </dgm:t>
    </dgm:pt>
    <dgm:pt modelId="{4231EA50-7946-43A1-8554-51397261F1B4}" type="sibTrans" cxnId="{7EE61A32-9A7A-4B30-A2D6-3013F78F266F}">
      <dgm:prSet/>
      <dgm:spPr/>
      <dgm:t>
        <a:bodyPr/>
        <a:lstStyle/>
        <a:p>
          <a:endParaRPr lang="en-US"/>
        </a:p>
      </dgm:t>
    </dgm:pt>
    <dgm:pt modelId="{52BFB853-C36B-4C68-B1FA-23C0843E7E25}" type="pres">
      <dgm:prSet presAssocID="{80712AC1-1A2E-4926-A641-45CC81190CAD}" presName="compositeShape" presStyleCnt="0">
        <dgm:presLayoutVars>
          <dgm:chMax val="7"/>
          <dgm:dir/>
          <dgm:resizeHandles val="exact"/>
        </dgm:presLayoutVars>
      </dgm:prSet>
      <dgm:spPr/>
    </dgm:pt>
    <dgm:pt modelId="{7C89CFB2-F46A-4996-AB07-EAF8FAB6D9B1}" type="pres">
      <dgm:prSet presAssocID="{80712AC1-1A2E-4926-A641-45CC81190CAD}" presName="wedge1" presStyleLbl="node1" presStyleIdx="0" presStyleCnt="3"/>
      <dgm:spPr/>
    </dgm:pt>
    <dgm:pt modelId="{7A25E97A-09EE-45C6-8F14-D6C424992BCF}" type="pres">
      <dgm:prSet presAssocID="{80712AC1-1A2E-4926-A641-45CC81190CAD}" presName="wedge1Tx" presStyleLbl="node1" presStyleIdx="0" presStyleCnt="3">
        <dgm:presLayoutVars>
          <dgm:chMax val="0"/>
          <dgm:chPref val="0"/>
          <dgm:bulletEnabled val="1"/>
        </dgm:presLayoutVars>
      </dgm:prSet>
      <dgm:spPr/>
    </dgm:pt>
    <dgm:pt modelId="{C63057EE-041A-476C-A85F-572261B356B8}" type="pres">
      <dgm:prSet presAssocID="{80712AC1-1A2E-4926-A641-45CC81190CAD}" presName="wedge2" presStyleLbl="node1" presStyleIdx="1" presStyleCnt="3"/>
      <dgm:spPr/>
    </dgm:pt>
    <dgm:pt modelId="{D06B644D-D21A-4DFE-B0E7-D75ED25BCEDB}" type="pres">
      <dgm:prSet presAssocID="{80712AC1-1A2E-4926-A641-45CC81190CAD}" presName="wedge2Tx" presStyleLbl="node1" presStyleIdx="1" presStyleCnt="3">
        <dgm:presLayoutVars>
          <dgm:chMax val="0"/>
          <dgm:chPref val="0"/>
          <dgm:bulletEnabled val="1"/>
        </dgm:presLayoutVars>
      </dgm:prSet>
      <dgm:spPr/>
    </dgm:pt>
    <dgm:pt modelId="{8DA9E79D-3CB2-453B-BA39-75F5F24F95F8}" type="pres">
      <dgm:prSet presAssocID="{80712AC1-1A2E-4926-A641-45CC81190CAD}" presName="wedge3" presStyleLbl="node1" presStyleIdx="2" presStyleCnt="3"/>
      <dgm:spPr/>
    </dgm:pt>
    <dgm:pt modelId="{6B247849-3762-44AE-9E0E-1270C5604972}" type="pres">
      <dgm:prSet presAssocID="{80712AC1-1A2E-4926-A641-45CC81190CAD}" presName="wedge3Tx" presStyleLbl="node1" presStyleIdx="2" presStyleCnt="3">
        <dgm:presLayoutVars>
          <dgm:chMax val="0"/>
          <dgm:chPref val="0"/>
          <dgm:bulletEnabled val="1"/>
        </dgm:presLayoutVars>
      </dgm:prSet>
      <dgm:spPr/>
    </dgm:pt>
  </dgm:ptLst>
  <dgm:cxnLst>
    <dgm:cxn modelId="{8BB79215-F0A0-4831-BDCE-D4568EE2C900}" type="presOf" srcId="{D28E439B-1D72-49B8-B3B5-A27FBE61F781}" destId="{7C89CFB2-F46A-4996-AB07-EAF8FAB6D9B1}" srcOrd="0" destOrd="0" presId="urn:microsoft.com/office/officeart/2005/8/layout/chart3"/>
    <dgm:cxn modelId="{E722D524-7AEA-4992-B9D1-915E3AB857C3}" type="presOf" srcId="{99F903BF-D5ED-48F4-9CFA-08746A36D37D}" destId="{D06B644D-D21A-4DFE-B0E7-D75ED25BCEDB}" srcOrd="1" destOrd="0" presId="urn:microsoft.com/office/officeart/2005/8/layout/chart3"/>
    <dgm:cxn modelId="{7EE61A32-9A7A-4B30-A2D6-3013F78F266F}" srcId="{80712AC1-1A2E-4926-A641-45CC81190CAD}" destId="{D90B8770-E1BA-43A5-BC0F-52E8D6BB882C}" srcOrd="2" destOrd="0" parTransId="{3E482CE5-1D9B-45B0-BD19-320CC0783145}" sibTransId="{4231EA50-7946-43A1-8554-51397261F1B4}"/>
    <dgm:cxn modelId="{5630F149-D3CA-4A46-9807-60F2B5CA0D3A}" type="presOf" srcId="{D90B8770-E1BA-43A5-BC0F-52E8D6BB882C}" destId="{6B247849-3762-44AE-9E0E-1270C5604972}" srcOrd="1" destOrd="0" presId="urn:microsoft.com/office/officeart/2005/8/layout/chart3"/>
    <dgm:cxn modelId="{DFFF746A-9C3D-489C-B5D3-4CAD97FD481C}" srcId="{80712AC1-1A2E-4926-A641-45CC81190CAD}" destId="{99F903BF-D5ED-48F4-9CFA-08746A36D37D}" srcOrd="1" destOrd="0" parTransId="{C475F54F-D81A-4678-990B-ABCDA41947C5}" sibTransId="{7006CF18-5AF4-4114-91E6-D10D4F259CB9}"/>
    <dgm:cxn modelId="{2F94BE80-C79A-42E6-B467-B2864DF8BC73}" type="presOf" srcId="{99F903BF-D5ED-48F4-9CFA-08746A36D37D}" destId="{C63057EE-041A-476C-A85F-572261B356B8}" srcOrd="0" destOrd="0" presId="urn:microsoft.com/office/officeart/2005/8/layout/chart3"/>
    <dgm:cxn modelId="{5F214783-CB61-437B-868C-41CC21A6379D}" type="presOf" srcId="{D90B8770-E1BA-43A5-BC0F-52E8D6BB882C}" destId="{8DA9E79D-3CB2-453B-BA39-75F5F24F95F8}" srcOrd="0" destOrd="0" presId="urn:microsoft.com/office/officeart/2005/8/layout/chart3"/>
    <dgm:cxn modelId="{E2188598-4D9A-4A36-82EC-6053C57BFC4E}" srcId="{80712AC1-1A2E-4926-A641-45CC81190CAD}" destId="{D28E439B-1D72-49B8-B3B5-A27FBE61F781}" srcOrd="0" destOrd="0" parTransId="{AC2EF0A8-DC28-43C6-B414-4F1CC4039AA2}" sibTransId="{E7DC3FC1-F97A-4FFE-8B5E-F1E4A6A52E97}"/>
    <dgm:cxn modelId="{AD34DAE3-B2A7-4E16-815C-B458F7EECDE6}" type="presOf" srcId="{D28E439B-1D72-49B8-B3B5-A27FBE61F781}" destId="{7A25E97A-09EE-45C6-8F14-D6C424992BCF}" srcOrd="1" destOrd="0" presId="urn:microsoft.com/office/officeart/2005/8/layout/chart3"/>
    <dgm:cxn modelId="{18AFE3FF-6D7E-428F-86C4-C0138AC61BC1}" type="presOf" srcId="{80712AC1-1A2E-4926-A641-45CC81190CAD}" destId="{52BFB853-C36B-4C68-B1FA-23C0843E7E25}" srcOrd="0" destOrd="0" presId="urn:microsoft.com/office/officeart/2005/8/layout/chart3"/>
    <dgm:cxn modelId="{6D3AA798-7ED1-4EFC-8D0C-68E6B5E07A39}" type="presParOf" srcId="{52BFB853-C36B-4C68-B1FA-23C0843E7E25}" destId="{7C89CFB2-F46A-4996-AB07-EAF8FAB6D9B1}" srcOrd="0" destOrd="0" presId="urn:microsoft.com/office/officeart/2005/8/layout/chart3"/>
    <dgm:cxn modelId="{F3D4AC47-8DC2-427D-9550-6D549C66FC50}" type="presParOf" srcId="{52BFB853-C36B-4C68-B1FA-23C0843E7E25}" destId="{7A25E97A-09EE-45C6-8F14-D6C424992BCF}" srcOrd="1" destOrd="0" presId="urn:microsoft.com/office/officeart/2005/8/layout/chart3"/>
    <dgm:cxn modelId="{6711E957-7A70-4A86-9083-5D78055F958A}" type="presParOf" srcId="{52BFB853-C36B-4C68-B1FA-23C0843E7E25}" destId="{C63057EE-041A-476C-A85F-572261B356B8}" srcOrd="2" destOrd="0" presId="urn:microsoft.com/office/officeart/2005/8/layout/chart3"/>
    <dgm:cxn modelId="{529ACA4E-E51C-4212-84E4-D160C8C333A4}" type="presParOf" srcId="{52BFB853-C36B-4C68-B1FA-23C0843E7E25}" destId="{D06B644D-D21A-4DFE-B0E7-D75ED25BCEDB}" srcOrd="3" destOrd="0" presId="urn:microsoft.com/office/officeart/2005/8/layout/chart3"/>
    <dgm:cxn modelId="{0692E1D4-6315-4F7A-A5DD-FD22C0EB6ED9}" type="presParOf" srcId="{52BFB853-C36B-4C68-B1FA-23C0843E7E25}" destId="{8DA9E79D-3CB2-453B-BA39-75F5F24F95F8}" srcOrd="4" destOrd="0" presId="urn:microsoft.com/office/officeart/2005/8/layout/chart3"/>
    <dgm:cxn modelId="{0A91262C-60C8-4160-B4AC-CD4B4ED04C25}" type="presParOf" srcId="{52BFB853-C36B-4C68-B1FA-23C0843E7E25}" destId="{6B247849-3762-44AE-9E0E-1270C560497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43C9C-F900-4499-AEE1-155307EEEB7A}">
      <dsp:nvSpPr>
        <dsp:cNvPr id="0" name=""/>
        <dsp:cNvSpPr/>
      </dsp:nvSpPr>
      <dsp:spPr>
        <a:xfrm>
          <a:off x="379476" y="0"/>
          <a:ext cx="5504687" cy="550468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E61A-333E-4E0B-A545-0370A0E9161D}">
      <dsp:nvSpPr>
        <dsp:cNvPr id="0" name=""/>
        <dsp:cNvSpPr/>
      </dsp:nvSpPr>
      <dsp:spPr>
        <a:xfrm>
          <a:off x="902421" y="522945"/>
          <a:ext cx="2146828" cy="21468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DESE/DDS Residential Prevention Program</a:t>
          </a:r>
        </a:p>
      </dsp:txBody>
      <dsp:txXfrm>
        <a:off x="1007221" y="627745"/>
        <a:ext cx="1937228" cy="1937228"/>
      </dsp:txXfrm>
    </dsp:sp>
    <dsp:sp modelId="{71418A2C-0E1F-47DB-8FD0-CEF104BD5323}">
      <dsp:nvSpPr>
        <dsp:cNvPr id="0" name=""/>
        <dsp:cNvSpPr/>
      </dsp:nvSpPr>
      <dsp:spPr>
        <a:xfrm>
          <a:off x="3214390" y="522945"/>
          <a:ext cx="2146828" cy="21468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Special Education Updates</a:t>
          </a:r>
        </a:p>
      </dsp:txBody>
      <dsp:txXfrm>
        <a:off x="3319190" y="627745"/>
        <a:ext cx="1937228" cy="1937228"/>
      </dsp:txXfrm>
    </dsp:sp>
    <dsp:sp modelId="{C67DCBE9-1FC3-4EAE-8425-6712120F8892}">
      <dsp:nvSpPr>
        <dsp:cNvPr id="0" name=""/>
        <dsp:cNvSpPr/>
      </dsp:nvSpPr>
      <dsp:spPr>
        <a:xfrm>
          <a:off x="902421" y="2834914"/>
          <a:ext cx="2146828" cy="21468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New IEP Update</a:t>
          </a:r>
        </a:p>
      </dsp:txBody>
      <dsp:txXfrm>
        <a:off x="1007221" y="2939714"/>
        <a:ext cx="1937228" cy="1937228"/>
      </dsp:txXfrm>
    </dsp:sp>
    <dsp:sp modelId="{1BEC5D38-8079-4399-A8D4-8304444F1FE4}">
      <dsp:nvSpPr>
        <dsp:cNvPr id="0" name=""/>
        <dsp:cNvSpPr/>
      </dsp:nvSpPr>
      <dsp:spPr>
        <a:xfrm>
          <a:off x="3214390" y="2834914"/>
          <a:ext cx="2146828" cy="21468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General Supervision Updates</a:t>
          </a:r>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9CFB2-F46A-4996-AB07-EAF8FAB6D9B1}">
      <dsp:nvSpPr>
        <dsp:cNvPr id="0" name=""/>
        <dsp:cNvSpPr/>
      </dsp:nvSpPr>
      <dsp:spPr>
        <a:xfrm>
          <a:off x="535632" y="276177"/>
          <a:ext cx="3436875" cy="3436875"/>
        </a:xfrm>
        <a:prstGeom prst="pie">
          <a:avLst>
            <a:gd name="adj1" fmla="val 16200000"/>
            <a:gd name="adj2" fmla="val 1800000"/>
          </a:avLst>
        </a:prstGeom>
        <a:solidFill>
          <a:srgbClr val="5751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Skill Building</a:t>
          </a:r>
        </a:p>
      </dsp:txBody>
      <dsp:txXfrm>
        <a:off x="2404228" y="910362"/>
        <a:ext cx="1166082" cy="1145625"/>
      </dsp:txXfrm>
    </dsp:sp>
    <dsp:sp modelId="{C63057EE-041A-476C-A85F-572261B356B8}">
      <dsp:nvSpPr>
        <dsp:cNvPr id="0" name=""/>
        <dsp:cNvSpPr/>
      </dsp:nvSpPr>
      <dsp:spPr>
        <a:xfrm>
          <a:off x="358469" y="378465"/>
          <a:ext cx="3436875" cy="3436875"/>
        </a:xfrm>
        <a:prstGeom prst="pie">
          <a:avLst>
            <a:gd name="adj1" fmla="val 1800000"/>
            <a:gd name="adj2" fmla="val 9000000"/>
          </a:avLst>
        </a:prstGeom>
        <a:solidFill>
          <a:srgbClr val="5751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Independence</a:t>
          </a:r>
        </a:p>
      </dsp:txBody>
      <dsp:txXfrm>
        <a:off x="1299518" y="2546969"/>
        <a:ext cx="1554776" cy="1063794"/>
      </dsp:txXfrm>
    </dsp:sp>
    <dsp:sp modelId="{8DA9E79D-3CB2-453B-BA39-75F5F24F95F8}">
      <dsp:nvSpPr>
        <dsp:cNvPr id="0" name=""/>
        <dsp:cNvSpPr/>
      </dsp:nvSpPr>
      <dsp:spPr>
        <a:xfrm>
          <a:off x="358469" y="378465"/>
          <a:ext cx="3436875" cy="3436875"/>
        </a:xfrm>
        <a:prstGeom prst="pie">
          <a:avLst>
            <a:gd name="adj1" fmla="val 9000000"/>
            <a:gd name="adj2" fmla="val 16200000"/>
          </a:avLst>
        </a:prstGeom>
        <a:solidFill>
          <a:srgbClr val="5751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Community Integration</a:t>
          </a:r>
        </a:p>
      </dsp:txBody>
      <dsp:txXfrm>
        <a:off x="726706" y="1053565"/>
        <a:ext cx="1166082" cy="114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2/16/2024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0149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55F8A-52A7-448C-9B68-5B8E85FE7B5F}" type="slidenum">
              <a:rPr lang="en-US" smtClean="0"/>
              <a:t>14</a:t>
            </a:fld>
            <a:endParaRPr lang="en-US"/>
          </a:p>
        </p:txBody>
      </p:sp>
    </p:spTree>
    <p:extLst>
      <p:ext uri="{BB962C8B-B14F-4D97-AF65-F5344CB8AC3E}">
        <p14:creationId xmlns:p14="http://schemas.microsoft.com/office/powerpoint/2010/main" val="258684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211172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11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84224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552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819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55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618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84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6154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56206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5380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1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1.xml"/><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3591745" y="5165952"/>
            <a:ext cx="6967473"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a:solidFill>
                    <a:srgbClr val="000000"/>
                  </a:solidFill>
                  <a:latin typeface="Arial"/>
                </a:rPr>
                <a:t>CONFIDENTIAL AND PROPRIETARY</a:t>
              </a:r>
            </a:p>
            <a:p>
              <a:pPr defTabSz="820158" eaLnBrk="0" hangingPunct="0"/>
              <a:r>
                <a:rPr lang="en-US" sz="80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3591745" y="1777968"/>
            <a:ext cx="7209868"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45" y="3615959"/>
            <a:ext cx="7209868"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75201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358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9629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3093036" y="3752850"/>
            <a:ext cx="79248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sz="180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383" y="2036994"/>
            <a:ext cx="1820636"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3008842" y="1798017"/>
            <a:ext cx="8093188" cy="1843430"/>
          </a:xfrm>
          <a:prstGeom prst="rect">
            <a:avLst/>
          </a:prstGeom>
        </p:spPr>
        <p:txBody>
          <a:bodyPr lIns="91430" tIns="45716" rIns="91430" bIns="45716" anchor="ctr"/>
          <a:lstStyle>
            <a:lvl1pPr>
              <a:lnSpc>
                <a:spcPct val="100000"/>
              </a:lnSpc>
              <a:spcAft>
                <a:spcPts val="600"/>
              </a:spcAft>
              <a:defRPr sz="2800" i="0" baseline="0">
                <a:solidFill>
                  <a:schemeClr val="accent3">
                    <a:lumMod val="50000"/>
                  </a:schemeClr>
                </a:solidFill>
              </a:defRPr>
            </a:lvl1pPr>
          </a:lstStyle>
          <a:p>
            <a:pPr>
              <a:lnSpc>
                <a:spcPct val="100000"/>
              </a:lnSpc>
              <a:spcAft>
                <a:spcPts val="600"/>
              </a:spcAft>
            </a:pPr>
            <a:r>
              <a:rPr lang="en-US" sz="2800">
                <a:solidFill>
                  <a:srgbClr val="00269E"/>
                </a:solidFill>
                <a:latin typeface="Arial" pitchFamily="34" charset="0"/>
                <a:cs typeface="Arial" pitchFamily="34" charset="0"/>
              </a:rPr>
              <a:t>Commonwealth of Massachusetts</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[SECRETARIAT]</a:t>
            </a:r>
            <a:br>
              <a:rPr lang="en-US" sz="1800">
                <a:solidFill>
                  <a:srgbClr val="00269E"/>
                </a:solidFill>
                <a:latin typeface="Arial" pitchFamily="34" charset="0"/>
                <a:cs typeface="Arial" pitchFamily="34" charset="0"/>
              </a:rPr>
            </a:br>
            <a:br>
              <a:rPr lang="en-US" sz="10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Presentation to the Governor</a:t>
            </a:r>
            <a:endParaRPr lang="en-US" sz="2400">
              <a:solidFill>
                <a:srgbClr val="00269E"/>
              </a:solidFill>
              <a:latin typeface="Arial" pitchFamily="34" charset="0"/>
              <a:cs typeface="Arial" pitchFamily="34" charset="0"/>
            </a:endParaRPr>
          </a:p>
        </p:txBody>
      </p:sp>
      <p:sp>
        <p:nvSpPr>
          <p:cNvPr id="11" name="Date Placeholder 3"/>
          <p:cNvSpPr txBox="1">
            <a:spLocks/>
          </p:cNvSpPr>
          <p:nvPr userDrawn="1"/>
        </p:nvSpPr>
        <p:spPr>
          <a:xfrm>
            <a:off x="0" y="6446002"/>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baseline="0"/>
              <a:t>For Policy Development Purposes</a:t>
            </a:r>
          </a:p>
        </p:txBody>
      </p:sp>
      <p:sp>
        <p:nvSpPr>
          <p:cNvPr id="3" name="Text Placeholder 2"/>
          <p:cNvSpPr>
            <a:spLocks noGrp="1"/>
          </p:cNvSpPr>
          <p:nvPr>
            <p:ph type="body" sz="quarter" idx="10" hasCustomPrompt="1"/>
          </p:nvPr>
        </p:nvSpPr>
        <p:spPr>
          <a:xfrm>
            <a:off x="5023436" y="3864254"/>
            <a:ext cx="6096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CLICK TO ADD ISSUE TITLE</a:t>
            </a:r>
            <a:endParaRPr lang="en-US"/>
          </a:p>
        </p:txBody>
      </p:sp>
      <p:sp>
        <p:nvSpPr>
          <p:cNvPr id="12" name="Text Placeholder 2"/>
          <p:cNvSpPr>
            <a:spLocks noGrp="1"/>
          </p:cNvSpPr>
          <p:nvPr>
            <p:ph type="body" sz="quarter" idx="11" hasCustomPrompt="1"/>
          </p:nvPr>
        </p:nvSpPr>
        <p:spPr>
          <a:xfrm>
            <a:off x="5023436" y="4381499"/>
            <a:ext cx="6096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a:t>Click to add date (e.g. June 30, 2017)</a:t>
            </a:r>
          </a:p>
        </p:txBody>
      </p:sp>
    </p:spTree>
    <p:extLst>
      <p:ext uri="{BB962C8B-B14F-4D97-AF65-F5344CB8AC3E}">
        <p14:creationId xmlns:p14="http://schemas.microsoft.com/office/powerpoint/2010/main" val="16353841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88414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598350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7171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377222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72216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176016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861028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207891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04935" y="1737059"/>
            <a:ext cx="115824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p:cNvSpPr>
            <a:spLocks noGrp="1"/>
          </p:cNvSpPr>
          <p:nvPr>
            <p:ph type="body" sz="quarter" idx="16" hasCustomPrompt="1"/>
          </p:nvPr>
        </p:nvSpPr>
        <p:spPr>
          <a:xfrm>
            <a:off x="304935" y="1279858"/>
            <a:ext cx="115824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0"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97617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56294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6390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28208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7239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46600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97374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3661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57866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115675" y="6350710"/>
            <a:ext cx="6858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01566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182349" y="6379285"/>
            <a:ext cx="657225"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10732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072551"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4807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Massachusetts Department of</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Elementary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and</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Secondary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Education</a:t>
            </a:r>
          </a:p>
        </p:txBody>
      </p:sp>
    </p:spTree>
    <p:extLst>
      <p:ext uri="{BB962C8B-B14F-4D97-AF65-F5344CB8AC3E}">
        <p14:creationId xmlns:p14="http://schemas.microsoft.com/office/powerpoint/2010/main" val="532740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07969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1" name="Google Shape;21;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27247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3"/>
        <p:cNvGrpSpPr/>
        <p:nvPr/>
      </p:nvGrpSpPr>
      <p:grpSpPr>
        <a:xfrm>
          <a:off x="0" y="0"/>
          <a:ext cx="0" cy="0"/>
          <a:chOff x="0" y="0"/>
          <a:chExt cx="0" cy="0"/>
        </a:xfrm>
      </p:grpSpPr>
      <p:sp>
        <p:nvSpPr>
          <p:cNvPr id="34" name="Google Shape;34;p5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58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3.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45.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17.emf"/><Relationship Id="rId2" Type="http://schemas.openxmlformats.org/officeDocument/2006/relationships/slideLayout" Target="../slideLayouts/slideLayout4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43.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5.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13" r:id="rId10"/>
    <p:sldLayoutId id="214748377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3169489" y="2440672"/>
            <a:ext cx="5853024"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03" y="234864"/>
            <a:ext cx="11725484"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4" y="15389"/>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TRACKER</a:t>
            </a:r>
          </a:p>
        </p:txBody>
      </p:sp>
      <p:sp>
        <p:nvSpPr>
          <p:cNvPr id="11" name="McK 3. Unit of measure" hidden="1"/>
          <p:cNvSpPr txBox="1">
            <a:spLocks noChangeArrowheads="1"/>
          </p:cNvSpPr>
          <p:nvPr/>
        </p:nvSpPr>
        <p:spPr bwMode="auto">
          <a:xfrm>
            <a:off x="161984" y="532898"/>
            <a:ext cx="63021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Unit of measure</a:t>
            </a:r>
          </a:p>
        </p:txBody>
      </p:sp>
      <p:grpSp>
        <p:nvGrpSpPr>
          <p:cNvPr id="6" name="McK Slide Elements" hidden="1"/>
          <p:cNvGrpSpPr/>
          <p:nvPr/>
        </p:nvGrpSpPr>
        <p:grpSpPr bwMode="auto">
          <a:xfrm>
            <a:off x="1857903" y="6159555"/>
            <a:ext cx="10029583"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a:solidFill>
                    <a:srgbClr val="000000"/>
                  </a:solidFill>
                  <a:latin typeface="Arial"/>
                </a:rPr>
                <a:t>Source: Source</a:t>
              </a:r>
            </a:p>
          </p:txBody>
        </p:sp>
      </p:grpSp>
      <p:grpSp>
        <p:nvGrpSpPr>
          <p:cNvPr id="15" name="ACET" hidden="1"/>
          <p:cNvGrpSpPr>
            <a:grpSpLocks/>
          </p:cNvGrpSpPr>
          <p:nvPr/>
        </p:nvGrpSpPr>
        <p:grpSpPr bwMode="auto">
          <a:xfrm>
            <a:off x="3169489" y="1859183"/>
            <a:ext cx="5853024"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a:solidFill>
                    <a:srgbClr val="000000"/>
                  </a:solidFill>
                  <a:latin typeface="Arial"/>
                </a:rPr>
                <a:t>Title</a:t>
              </a:r>
            </a:p>
            <a:p>
              <a:r>
                <a:rPr lang="en-US" sz="160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8417672" y="6653306"/>
            <a:ext cx="2919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11477972" y="6623607"/>
            <a:ext cx="54523"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a:solidFill>
                  <a:srgbClr val="000000"/>
                </a:solidFill>
                <a:latin typeface="Arial"/>
              </a:rPr>
              <a:t>|</a:t>
            </a:r>
          </a:p>
        </p:txBody>
      </p:sp>
      <p:grpSp>
        <p:nvGrpSpPr>
          <p:cNvPr id="25" name="LegendBoxes" hidden="1"/>
          <p:cNvGrpSpPr>
            <a:grpSpLocks/>
          </p:cNvGrpSpPr>
          <p:nvPr/>
        </p:nvGrpSpPr>
        <p:grpSpPr bwMode="auto">
          <a:xfrm>
            <a:off x="10848613" y="296421"/>
            <a:ext cx="855277" cy="1013962"/>
            <a:chOff x="4936" y="176"/>
            <a:chExt cx="396" cy="626"/>
          </a:xfrm>
        </p:grpSpPr>
        <p:sp>
          <p:nvSpPr>
            <p:cNvPr id="26"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28"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0"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2"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34" name="LegendLines" hidden="1"/>
          <p:cNvGrpSpPr>
            <a:grpSpLocks/>
          </p:cNvGrpSpPr>
          <p:nvPr/>
        </p:nvGrpSpPr>
        <p:grpSpPr bwMode="auto">
          <a:xfrm>
            <a:off x="10429630" y="296408"/>
            <a:ext cx="1274275" cy="741845"/>
            <a:chOff x="4750" y="176"/>
            <a:chExt cx="590" cy="458"/>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8"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9"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40"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grpSp>
        <p:nvGrpSpPr>
          <p:cNvPr id="41" name="McKSticker" hidden="1"/>
          <p:cNvGrpSpPr/>
          <p:nvPr/>
        </p:nvGrpSpPr>
        <p:grpSpPr bwMode="auto">
          <a:xfrm>
            <a:off x="10820596" y="296407"/>
            <a:ext cx="1066895" cy="212366"/>
            <a:chOff x="7956580" y="285750"/>
            <a:chExt cx="784195" cy="208138"/>
          </a:xfrm>
        </p:grpSpPr>
        <p:sp>
          <p:nvSpPr>
            <p:cNvPr id="42"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10757688" y="296408"/>
            <a:ext cx="946031" cy="1333054"/>
            <a:chOff x="6655594" y="273840"/>
            <a:chExt cx="695358"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sp>
          <p:nvSpPr>
            <p:cNvPr id="50"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1"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2"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3"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4"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11744191" y="6653306"/>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a:solidFill>
                <a:srgbClr val="000000"/>
              </a:solidFill>
            </a:endParaRPr>
          </a:p>
        </p:txBody>
      </p:sp>
    </p:spTree>
    <p:extLst>
      <p:ext uri="{BB962C8B-B14F-4D97-AF65-F5344CB8AC3E}">
        <p14:creationId xmlns:p14="http://schemas.microsoft.com/office/powerpoint/2010/main" val="240596717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304800" y="621742"/>
            <a:ext cx="103632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04800" y="1160544"/>
            <a:ext cx="115824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04800" y="6440441"/>
            <a:ext cx="115824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9448800" y="6613161"/>
            <a:ext cx="2438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a:t>Slide </a:t>
            </a:r>
            <a:fld id="{E751E243-682E-4759-A099-4AE9768A6066}" type="slidenum">
              <a:rPr lang="en-US" sz="800" baseline="0" smtClean="0"/>
              <a:t>‹#›</a:t>
            </a:fld>
            <a:endParaRPr lang="en-US" sz="800" baseline="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8776" y="161689"/>
            <a:ext cx="1303472"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4632960" y="6601078"/>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i="1" baseline="0"/>
              <a:t>Confidential – Policy in Development</a:t>
            </a:r>
          </a:p>
        </p:txBody>
      </p:sp>
    </p:spTree>
    <p:extLst>
      <p:ext uri="{BB962C8B-B14F-4D97-AF65-F5344CB8AC3E}">
        <p14:creationId xmlns:p14="http://schemas.microsoft.com/office/powerpoint/2010/main" val="299863380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070962" y="6457888"/>
            <a:ext cx="835287"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6309093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lutiefoundation.org/helping-communities/assistive-technology-gra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mmbuys.com/bso/external/bidDetail.sdo?docId=BD-24-1037-1CEN0-C0000-97002&amp;external=true&amp;parentUrl=clo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grants/2024/0213/" TargetMode="External"/><Relationship Id="rId2" Type="http://schemas.openxmlformats.org/officeDocument/2006/relationships/hyperlink" Target="https://www.doe.mass.edu/sped/advisories/2021-0910timeout-room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olly-anne.neal@mas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fcsn.org/transition-support/" TargetMode="External"/><Relationship Id="rId4" Type="http://schemas.openxmlformats.org/officeDocument/2006/relationships/hyperlink" Target="https://gateway.edu.state.ma.us/stardust/log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tel:6172367210" TargetMode="External"/><Relationship Id="rId2" Type="http://schemas.openxmlformats.org/officeDocument/2006/relationships/hyperlink" Target="https://fcsn.org/fcsn-intake-form/" TargetMode="External"/><Relationship Id="rId1" Type="http://schemas.openxmlformats.org/officeDocument/2006/relationships/slideLayout" Target="../slideLayouts/slideLayout2.xml"/><Relationship Id="rId4" Type="http://schemas.openxmlformats.org/officeDocument/2006/relationships/hyperlink" Target="tel:800331068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office.com/g/ZfqzrbRy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hyperlink" Target="mailto:Beth.Doyle@mass.gov" TargetMode="External"/><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hyperlink" Target="mailto:DESEDDSProgram@mas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242910" y="1598246"/>
            <a:ext cx="4626709" cy="5122985"/>
          </a:xfrm>
        </p:spPr>
        <p:txBody>
          <a:bodyPr anchor="t">
            <a:normAutofit/>
          </a:bodyPr>
          <a:lstStyle/>
          <a:p>
            <a:pPr algn="r"/>
            <a:r>
              <a:rPr lang="en-US" sz="8000" b="1" dirty="0">
                <a:solidFill>
                  <a:srgbClr val="FFFFFF"/>
                </a:solidFill>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7075716" y="1590841"/>
            <a:ext cx="4389454" cy="4842616"/>
          </a:xfrm>
        </p:spPr>
        <p:txBody>
          <a:bodyPr vert="horz" lIns="91440" tIns="45720" rIns="91440" bIns="45720" rtlCol="0">
            <a:normAutofit/>
          </a:bodyPr>
          <a:lstStyle/>
          <a:p>
            <a:r>
              <a:rPr lang="en-US" sz="4400" b="1" dirty="0">
                <a:solidFill>
                  <a:srgbClr val="FFFFFF"/>
                </a:solidFill>
                <a:latin typeface="Calibri"/>
                <a:cs typeface="Arial"/>
              </a:rPr>
              <a:t>February 9, 2024</a:t>
            </a:r>
          </a:p>
        </p:txBody>
      </p:sp>
      <p:cxnSp>
        <p:nvCxnSpPr>
          <p:cNvPr id="135" name="Straight Connector 1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Special Education Updates</a:t>
            </a:r>
          </a:p>
        </p:txBody>
      </p:sp>
      <p:cxnSp>
        <p:nvCxnSpPr>
          <p:cNvPr id="12"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3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940B5-E004-87BD-D863-124B031247D5}"/>
              </a:ext>
            </a:extLst>
          </p:cNvPr>
          <p:cNvSpPr>
            <a:spLocks noGrp="1"/>
          </p:cNvSpPr>
          <p:nvPr>
            <p:ph type="title"/>
          </p:nvPr>
        </p:nvSpPr>
        <p:spPr/>
        <p:txBody>
          <a:bodyPr>
            <a:normAutofit/>
          </a:bodyPr>
          <a:lstStyle/>
          <a:p>
            <a:pPr algn="ctr"/>
            <a:r>
              <a:rPr lang="en-US" sz="2800">
                <a:cs typeface="Arial"/>
              </a:rPr>
              <a:t>Responsibilities for Private School Placements by Public Agencies</a:t>
            </a:r>
            <a:endParaRPr lang="en-US" sz="2800"/>
          </a:p>
        </p:txBody>
      </p:sp>
      <p:sp>
        <p:nvSpPr>
          <p:cNvPr id="2" name="Content Placeholder 1">
            <a:extLst>
              <a:ext uri="{FF2B5EF4-FFF2-40B4-BE49-F238E27FC236}">
                <a16:creationId xmlns:a16="http://schemas.microsoft.com/office/drawing/2014/main" id="{2FDF6E88-3B8F-6875-4DF1-1CE447A62FBF}"/>
              </a:ext>
            </a:extLst>
          </p:cNvPr>
          <p:cNvSpPr>
            <a:spLocks noGrp="1"/>
          </p:cNvSpPr>
          <p:nvPr>
            <p:ph idx="1"/>
          </p:nvPr>
        </p:nvSpPr>
        <p:spPr/>
        <p:txBody>
          <a:bodyPr vert="horz" lIns="91440" tIns="45720" rIns="91440" bIns="45720" rtlCol="0" anchor="t">
            <a:normAutofit lnSpcReduction="10000"/>
          </a:bodyPr>
          <a:lstStyle/>
          <a:p>
            <a:pPr marL="0" marR="0" indent="0">
              <a:spcBef>
                <a:spcPts val="0"/>
              </a:spcBef>
              <a:spcAft>
                <a:spcPts val="0"/>
              </a:spcAft>
              <a:buNone/>
            </a:pPr>
            <a:r>
              <a:rPr lang="en-US" sz="1800" b="1">
                <a:effectLst/>
                <a:latin typeface="Calibri"/>
                <a:ea typeface="Calibri" panose="020F0502020204030204" pitchFamily="34" charset="0"/>
                <a:cs typeface="Arial"/>
              </a:rPr>
              <a:t>603 CMR 28.06: Placement and Service Options</a:t>
            </a:r>
          </a:p>
          <a:p>
            <a:pPr marL="0" marR="0" indent="0">
              <a:spcBef>
                <a:spcPts val="0"/>
              </a:spcBef>
              <a:spcAft>
                <a:spcPts val="0"/>
              </a:spcAft>
              <a:buNone/>
            </a:pPr>
            <a:r>
              <a:rPr lang="en-US" sz="1800">
                <a:effectLst/>
                <a:latin typeface="Calibri"/>
                <a:ea typeface="Calibri" panose="020F0502020204030204" pitchFamily="34" charset="0"/>
                <a:cs typeface="Arial"/>
              </a:rPr>
              <a:t>(3) </a:t>
            </a:r>
            <a:r>
              <a:rPr lang="en-US" sz="1800" b="1">
                <a:effectLst/>
                <a:latin typeface="Calibri"/>
                <a:ea typeface="Calibri" panose="020F0502020204030204" pitchFamily="34" charset="0"/>
                <a:cs typeface="Arial"/>
              </a:rPr>
              <a:t>General requirements for out-of-district placements.</a:t>
            </a:r>
            <a:r>
              <a:rPr lang="en-US" sz="1800">
                <a:effectLst/>
                <a:latin typeface="Calibri"/>
                <a:ea typeface="Calibri" panose="020F0502020204030204" pitchFamily="34" charset="0"/>
                <a:cs typeface="Arial"/>
              </a:rPr>
              <a:t> For the duration of any student's placement in an out-of-district setting in Massachusetts, </a:t>
            </a:r>
            <a:r>
              <a:rPr lang="en-US" sz="1800">
                <a:effectLst/>
                <a:highlight>
                  <a:srgbClr val="FFFF00"/>
                </a:highlight>
                <a:latin typeface="Calibri"/>
                <a:ea typeface="Calibri" panose="020F0502020204030204" pitchFamily="34" charset="0"/>
                <a:cs typeface="Arial"/>
              </a:rPr>
              <a:t>the Administrator of Special Education shall make a good faith effort, to ensure that the student's IEP is being appropriately implemented</a:t>
            </a:r>
            <a:r>
              <a:rPr lang="en-US" sz="1800">
                <a:effectLst/>
                <a:latin typeface="Calibri"/>
                <a:ea typeface="Calibri" panose="020F0502020204030204" pitchFamily="34" charset="0"/>
                <a:cs typeface="Arial"/>
              </a:rPr>
              <a:t> and that service delivery in the out-of-district setting is aimed at assisting the student to meet the goals identified on the student's IEP.</a:t>
            </a:r>
          </a:p>
          <a:p>
            <a:pPr marL="457200" marR="0">
              <a:spcBef>
                <a:spcPts val="0"/>
              </a:spcBef>
              <a:spcAft>
                <a:spcPts val="0"/>
              </a:spcAft>
            </a:pPr>
            <a:r>
              <a:rPr lang="en-US" sz="1800">
                <a:effectLst/>
                <a:latin typeface="Calibri"/>
                <a:ea typeface="Calibri" panose="020F0502020204030204" pitchFamily="34" charset="0"/>
                <a:cs typeface="Arial"/>
              </a:rPr>
              <a:t>(b) </a:t>
            </a:r>
            <a:r>
              <a:rPr lang="en-US" sz="1800" b="1">
                <a:effectLst/>
                <a:latin typeface="Calibri"/>
                <a:ea typeface="Calibri" panose="020F0502020204030204" pitchFamily="34" charset="0"/>
                <a:cs typeface="Arial"/>
              </a:rPr>
              <a:t>Individual student program oversight:</a:t>
            </a:r>
            <a:r>
              <a:rPr lang="en-US" sz="1800">
                <a:effectLst/>
                <a:latin typeface="Calibri"/>
                <a:ea typeface="Calibri" panose="020F0502020204030204" pitchFamily="34" charset="0"/>
                <a:cs typeface="Arial"/>
              </a:rPr>
              <a:t> The </a:t>
            </a:r>
            <a:r>
              <a:rPr lang="en-US" sz="1800">
                <a:effectLst/>
                <a:highlight>
                  <a:srgbClr val="FFFF00"/>
                </a:highlight>
                <a:latin typeface="Calibri"/>
                <a:ea typeface="Calibri" panose="020F0502020204030204" pitchFamily="34" charset="0"/>
                <a:cs typeface="Arial"/>
              </a:rPr>
              <a:t>school district is required to monitor the provision of services to and the programs of individual students placed out-of-district</a:t>
            </a:r>
            <a:r>
              <a:rPr lang="en-US" sz="1800">
                <a:effectLst/>
                <a:latin typeface="Calibri"/>
                <a:ea typeface="Calibri" panose="020F0502020204030204" pitchFamily="34" charset="0"/>
                <a:cs typeface="Arial"/>
              </a:rPr>
              <a:t>. Documentation of monitoring plans and all actual monitoring shall be placed in the files of every eligible student who has been placed out-of-district. To the extent that this monitoring requires site visits, such site visits shall be documented and placed in the students' files for review. The duty to monitor out-of-district placements cannot be delegated to parents or their agents, to the Department, or to the out-of-district placement. The school district may, however, contract directly with a person to conduct such monitoring.</a:t>
            </a:r>
          </a:p>
          <a:p>
            <a:pPr marL="457200" marR="0">
              <a:spcBef>
                <a:spcPts val="0"/>
              </a:spcBef>
              <a:spcAft>
                <a:spcPts val="0"/>
              </a:spcAft>
            </a:pPr>
            <a:r>
              <a:rPr lang="en-US" sz="1800">
                <a:effectLst/>
                <a:latin typeface="Calibri"/>
                <a:ea typeface="Calibri" panose="020F0502020204030204" pitchFamily="34" charset="0"/>
                <a:cs typeface="Arial"/>
              </a:rPr>
              <a:t>(c) </a:t>
            </a:r>
            <a:r>
              <a:rPr lang="en-US" sz="1800" b="1">
                <a:effectLst/>
                <a:latin typeface="Calibri"/>
                <a:ea typeface="Calibri" panose="020F0502020204030204" pitchFamily="34" charset="0"/>
                <a:cs typeface="Arial"/>
              </a:rPr>
              <a:t>Student right to full procedural protections:</a:t>
            </a:r>
            <a:r>
              <a:rPr lang="en-US" sz="1800">
                <a:effectLst/>
                <a:latin typeface="Calibri"/>
                <a:ea typeface="Calibri" panose="020F0502020204030204" pitchFamily="34" charset="0"/>
                <a:cs typeface="Arial"/>
              </a:rPr>
              <a:t> </a:t>
            </a:r>
            <a:r>
              <a:rPr lang="en-US" sz="1800">
                <a:effectLst/>
                <a:highlight>
                  <a:srgbClr val="FFFF00"/>
                </a:highlight>
                <a:latin typeface="Calibri"/>
                <a:ea typeface="Calibri" panose="020F0502020204030204" pitchFamily="34" charset="0"/>
                <a:cs typeface="Arial"/>
              </a:rPr>
              <a:t>School districts that place eligible students in out-of-district programs retain full responsibility for ensuring that the student is receiving all special education and related services in the student's IEP</a:t>
            </a:r>
            <a:r>
              <a:rPr lang="en-US" sz="1800">
                <a:effectLst/>
                <a:latin typeface="Calibri"/>
                <a:ea typeface="Calibri" panose="020F0502020204030204" pitchFamily="34" charset="0"/>
                <a:cs typeface="Arial"/>
              </a:rPr>
              <a:t>, as well as all procedural protections of law and regulation, including but not limited to those specified in 603 CMR 28.09. Any Team meetings conducted during the time that a student is enrolled in the out-of-district program shall be initiated by the school district in coordination with the out-of-district placement.</a:t>
            </a:r>
          </a:p>
          <a:p>
            <a:endParaRPr lang="en-US"/>
          </a:p>
        </p:txBody>
      </p:sp>
    </p:spTree>
    <p:extLst>
      <p:ext uri="{BB962C8B-B14F-4D97-AF65-F5344CB8AC3E}">
        <p14:creationId xmlns:p14="http://schemas.microsoft.com/office/powerpoint/2010/main" val="187687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DCE1-22BD-C03B-641F-E5B52CF89127}"/>
              </a:ext>
            </a:extLst>
          </p:cNvPr>
          <p:cNvSpPr>
            <a:spLocks noGrp="1"/>
          </p:cNvSpPr>
          <p:nvPr>
            <p:ph type="title"/>
          </p:nvPr>
        </p:nvSpPr>
        <p:spPr/>
        <p:txBody>
          <a:bodyPr>
            <a:normAutofit/>
          </a:bodyPr>
          <a:lstStyle/>
          <a:p>
            <a:pPr algn="ctr"/>
            <a:r>
              <a:rPr lang="en-US" sz="2800" dirty="0">
                <a:cs typeface="Arial"/>
              </a:rPr>
              <a:t>Responsibilities for Private School Placements by Public Agencies </a:t>
            </a:r>
            <a:r>
              <a:rPr lang="en-US" sz="2800" dirty="0">
                <a:solidFill>
                  <a:schemeClr val="accent1">
                    <a:lumMod val="50000"/>
                  </a:schemeClr>
                </a:solidFill>
                <a:cs typeface="Arial"/>
              </a:rPr>
              <a:t>2</a:t>
            </a:r>
          </a:p>
        </p:txBody>
      </p:sp>
      <p:sp>
        <p:nvSpPr>
          <p:cNvPr id="3" name="Content Placeholder 2">
            <a:extLst>
              <a:ext uri="{FF2B5EF4-FFF2-40B4-BE49-F238E27FC236}">
                <a16:creationId xmlns:a16="http://schemas.microsoft.com/office/drawing/2014/main" id="{64325466-CB48-E597-E886-DA5EF1025BB5}"/>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endParaRPr lang="en-US" sz="2000" dirty="0">
              <a:latin typeface="+mn-lt"/>
              <a:cs typeface="Calibri"/>
            </a:endParaRPr>
          </a:p>
          <a:p>
            <a:pPr marL="0" marR="0" indent="0">
              <a:spcBef>
                <a:spcPts val="0"/>
              </a:spcBef>
              <a:spcAft>
                <a:spcPts val="0"/>
              </a:spcAft>
              <a:buNone/>
            </a:pPr>
            <a:r>
              <a:rPr lang="en-US" sz="1800" b="1" dirty="0">
                <a:effectLst/>
                <a:latin typeface="+mn-lt"/>
                <a:ea typeface="Calibri" panose="020F0502020204030204" pitchFamily="34" charset="0"/>
                <a:cs typeface="Arial"/>
              </a:rPr>
              <a:t>603 CMR 28.09: Approval of Public and Private Day and Residential Special Education School Programs</a:t>
            </a:r>
            <a:endParaRPr lang="en-US" sz="1800" dirty="0">
              <a:effectLst/>
              <a:latin typeface="+mn-lt"/>
              <a:ea typeface="Calibri" panose="020F0502020204030204" pitchFamily="34" charset="0"/>
              <a:cs typeface="Arial"/>
            </a:endParaRPr>
          </a:p>
          <a:p>
            <a:pPr marL="0" marR="0">
              <a:spcBef>
                <a:spcPts val="0"/>
              </a:spcBef>
              <a:spcAft>
                <a:spcPts val="0"/>
              </a:spcAft>
            </a:pPr>
            <a:r>
              <a:rPr lang="en-US" sz="1800" dirty="0">
                <a:effectLst/>
                <a:latin typeface="+mn-lt"/>
                <a:ea typeface="Calibri" panose="020F0502020204030204" pitchFamily="34" charset="0"/>
                <a:cs typeface="Arial"/>
              </a:rPr>
              <a:t>(7) </a:t>
            </a:r>
            <a:r>
              <a:rPr lang="en-US" sz="1800" b="1" dirty="0">
                <a:effectLst/>
                <a:latin typeface="+mn-lt"/>
                <a:ea typeface="Calibri" panose="020F0502020204030204" pitchFamily="34" charset="0"/>
                <a:cs typeface="Arial"/>
              </a:rPr>
              <a:t>Educational staffing requirements.</a:t>
            </a:r>
            <a:endParaRPr lang="en-US" sz="1800" dirty="0">
              <a:effectLst/>
              <a:latin typeface="+mn-lt"/>
              <a:ea typeface="Calibri" panose="020F0502020204030204" pitchFamily="34" charset="0"/>
              <a:cs typeface="Arial"/>
            </a:endParaRPr>
          </a:p>
          <a:p>
            <a:pPr marL="457200" marR="0">
              <a:spcBef>
                <a:spcPts val="0"/>
              </a:spcBef>
              <a:spcAft>
                <a:spcPts val="0"/>
              </a:spcAft>
            </a:pPr>
            <a:r>
              <a:rPr lang="en-US" sz="1800" dirty="0">
                <a:effectLst/>
                <a:latin typeface="+mn-lt"/>
                <a:ea typeface="Calibri" panose="020F0502020204030204" pitchFamily="34" charset="0"/>
                <a:cs typeface="Arial"/>
              </a:rPr>
              <a:t>(a) </a:t>
            </a:r>
            <a:r>
              <a:rPr lang="en-US" sz="1800" dirty="0">
                <a:effectLst/>
                <a:highlight>
                  <a:srgbClr val="FFFF00"/>
                </a:highlight>
                <a:latin typeface="+mn-lt"/>
                <a:ea typeface="Calibri" panose="020F0502020204030204" pitchFamily="34" charset="0"/>
                <a:cs typeface="Arial"/>
              </a:rPr>
              <a:t>At least one staff member shall be designated as the educational administrator for the program.</a:t>
            </a:r>
            <a:r>
              <a:rPr lang="en-US" sz="1800" dirty="0">
                <a:effectLst/>
                <a:latin typeface="+mn-lt"/>
                <a:ea typeface="Calibri" panose="020F0502020204030204" pitchFamily="34" charset="0"/>
                <a:cs typeface="Arial"/>
              </a:rPr>
              <a:t> The educational administrator shall either possess licensure as a special education administrator or as a special educator and shall have a minimum of a master's degree in special education or a related field; and shall have a minimum of one year of administrative experience. Such person shall be assigned to supervise the provision of special education services in the school and ensure that the services specified in each student's IEP are delivered. The educational administrator shall be relicensed pursuant to the requirements of 603 CMR 44.00 and shall be required to obtain supervisor approval of his/her Professional Development Plan pursuant to 603 CMR 44.04.</a:t>
            </a:r>
          </a:p>
          <a:p>
            <a:pPr marL="0" indent="0">
              <a:lnSpc>
                <a:spcPct val="100000"/>
              </a:lnSpc>
              <a:spcBef>
                <a:spcPts val="0"/>
              </a:spcBef>
              <a:buNone/>
            </a:pPr>
            <a:endParaRPr lang="en-US" dirty="0"/>
          </a:p>
          <a:p>
            <a:pPr>
              <a:lnSpc>
                <a:spcPct val="100000"/>
              </a:lnSpc>
              <a:spcBef>
                <a:spcPts val="0"/>
              </a:spcBef>
              <a:buFont typeface="Arial"/>
              <a:buChar char="•"/>
            </a:pPr>
            <a:endParaRPr lang="en-US" sz="1800" dirty="0">
              <a:latin typeface="Arial"/>
              <a:cs typeface="Arial"/>
            </a:endParaRPr>
          </a:p>
          <a:p>
            <a:pPr marL="0" indent="0">
              <a:lnSpc>
                <a:spcPct val="100000"/>
              </a:lnSpc>
              <a:spcBef>
                <a:spcPts val="0"/>
              </a:spcBef>
              <a:buNone/>
            </a:pPr>
            <a:endParaRPr lang="en-US" sz="1800" b="1" dirty="0">
              <a:solidFill>
                <a:srgbClr val="000000"/>
              </a:solidFill>
              <a:latin typeface="Calibri"/>
              <a:cs typeface="Calibri"/>
            </a:endParaRPr>
          </a:p>
          <a:p>
            <a:pPr marL="0" indent="0">
              <a:lnSpc>
                <a:spcPct val="100000"/>
              </a:lnSpc>
              <a:spcBef>
                <a:spcPts val="0"/>
              </a:spcBef>
              <a:buNone/>
            </a:pPr>
            <a:endParaRPr lang="en-US" sz="1800" b="1" dirty="0">
              <a:solidFill>
                <a:srgbClr val="FFFFFF"/>
              </a:solidFill>
              <a:latin typeface="Calibri"/>
              <a:cs typeface="Calibri"/>
            </a:endParaRPr>
          </a:p>
          <a:p>
            <a:pPr>
              <a:lnSpc>
                <a:spcPct val="100000"/>
              </a:lnSpc>
              <a:spcBef>
                <a:spcPts val="0"/>
              </a:spcBef>
            </a:pPr>
            <a:endParaRPr lang="en-US" sz="1800" dirty="0">
              <a:latin typeface="Calibri"/>
              <a:cs typeface="Calibri"/>
            </a:endParaRPr>
          </a:p>
          <a:p>
            <a:pPr>
              <a:lnSpc>
                <a:spcPct val="100000"/>
              </a:lnSpc>
              <a:spcBef>
                <a:spcPts val="0"/>
              </a:spcBef>
            </a:pPr>
            <a:endParaRPr lang="en-US" sz="1200" dirty="0">
              <a:latin typeface="Calibri"/>
              <a:cs typeface="Calibri"/>
            </a:endParaRPr>
          </a:p>
          <a:p>
            <a:endParaRPr lang="en-US" dirty="0"/>
          </a:p>
        </p:txBody>
      </p:sp>
    </p:spTree>
    <p:extLst>
      <p:ext uri="{BB962C8B-B14F-4D97-AF65-F5344CB8AC3E}">
        <p14:creationId xmlns:p14="http://schemas.microsoft.com/office/powerpoint/2010/main" val="40577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59FA8-8ED8-41AF-96F5-8BF077378058}"/>
              </a:ext>
            </a:extLst>
          </p:cNvPr>
          <p:cNvSpPr>
            <a:spLocks noGrp="1"/>
          </p:cNvSpPr>
          <p:nvPr>
            <p:ph type="title"/>
          </p:nvPr>
        </p:nvSpPr>
        <p:spPr/>
        <p:txBody>
          <a:bodyPr/>
          <a:lstStyle/>
          <a:p>
            <a:r>
              <a:rPr lang="en-US"/>
              <a:t>Assistive Technology Grant Opportunity</a:t>
            </a:r>
          </a:p>
        </p:txBody>
      </p:sp>
      <p:pic>
        <p:nvPicPr>
          <p:cNvPr id="1030" name="Picture 6" descr="Doug Flutie Jr. Foundation for Autism">
            <a:extLst>
              <a:ext uri="{FF2B5EF4-FFF2-40B4-BE49-F238E27FC236}">
                <a16:creationId xmlns:a16="http://schemas.microsoft.com/office/drawing/2014/main" id="{4401E07E-16A9-4CAB-93B2-5F42095C0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52" y="2001605"/>
            <a:ext cx="2532982" cy="65450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6261396-9821-431D-B8D7-56EF63F56CCA}"/>
              </a:ext>
            </a:extLst>
          </p:cNvPr>
          <p:cNvSpPr>
            <a:spLocks noGrp="1"/>
          </p:cNvSpPr>
          <p:nvPr>
            <p:ph idx="1"/>
          </p:nvPr>
        </p:nvSpPr>
        <p:spPr>
          <a:xfrm>
            <a:off x="838200" y="2732315"/>
            <a:ext cx="10515600" cy="3189515"/>
          </a:xfrm>
        </p:spPr>
        <p:txBody>
          <a:bodyPr>
            <a:normAutofit fontScale="55000" lnSpcReduction="20000"/>
          </a:bodyPr>
          <a:lstStyle/>
          <a:p>
            <a:pPr marL="0" indent="0">
              <a:buNone/>
            </a:pPr>
            <a:r>
              <a:rPr lang="en-US" b="1" i="0" dirty="0">
                <a:solidFill>
                  <a:srgbClr val="01139E"/>
                </a:solidFill>
                <a:effectLst/>
                <a:latin typeface="Montserrat" panose="00000500000000000000" pitchFamily="2" charset="0"/>
              </a:rPr>
              <a:t>Allison Keller Education Technology Program</a:t>
            </a:r>
          </a:p>
          <a:p>
            <a:pPr marL="0" indent="0">
              <a:buNone/>
            </a:pPr>
            <a:endParaRPr lang="en-US" sz="1500" b="1" i="0" dirty="0">
              <a:solidFill>
                <a:srgbClr val="01139E"/>
              </a:solidFill>
              <a:effectLst/>
              <a:latin typeface="Montserrat" panose="00000500000000000000" pitchFamily="2" charset="0"/>
            </a:endParaRPr>
          </a:p>
          <a:p>
            <a:pPr algn="l">
              <a:lnSpc>
                <a:spcPct val="120000"/>
              </a:lnSpc>
              <a:spcBef>
                <a:spcPts val="0"/>
              </a:spcBef>
            </a:pPr>
            <a:r>
              <a:rPr lang="en-US" dirty="0">
                <a:solidFill>
                  <a:srgbClr val="525252"/>
                </a:solidFill>
                <a:latin typeface="Roboto" panose="02000000000000000000" pitchFamily="2" charset="0"/>
              </a:rPr>
              <a:t>T</a:t>
            </a:r>
            <a:r>
              <a:rPr lang="en-US" b="0" i="0" dirty="0">
                <a:solidFill>
                  <a:srgbClr val="525252"/>
                </a:solidFill>
                <a:effectLst/>
                <a:latin typeface="Roboto" panose="02000000000000000000" pitchFamily="2" charset="0"/>
              </a:rPr>
              <a:t>o help fill the financial and technological gap for schools and organizations that assist individuals with autism. </a:t>
            </a:r>
          </a:p>
          <a:p>
            <a:pPr algn="l">
              <a:lnSpc>
                <a:spcPct val="120000"/>
              </a:lnSpc>
              <a:spcBef>
                <a:spcPts val="0"/>
              </a:spcBef>
            </a:pPr>
            <a:r>
              <a:rPr lang="en-US" b="0" i="0" dirty="0">
                <a:solidFill>
                  <a:srgbClr val="525252"/>
                </a:solidFill>
                <a:effectLst/>
                <a:latin typeface="Roboto" panose="02000000000000000000" pitchFamily="2" charset="0"/>
              </a:rPr>
              <a:t>Since 2012, the Flutie Foundation has granted over </a:t>
            </a:r>
            <a:r>
              <a:rPr lang="en-US" b="1" i="0" dirty="0">
                <a:solidFill>
                  <a:srgbClr val="525252"/>
                </a:solidFill>
                <a:effectLst/>
                <a:latin typeface="Roboto" panose="02000000000000000000" pitchFamily="2" charset="0"/>
              </a:rPr>
              <a:t>$735,000</a:t>
            </a:r>
            <a:r>
              <a:rPr lang="en-US" b="0" i="0" dirty="0">
                <a:solidFill>
                  <a:srgbClr val="525252"/>
                </a:solidFill>
                <a:effectLst/>
                <a:latin typeface="Roboto" panose="02000000000000000000" pitchFamily="2" charset="0"/>
              </a:rPr>
              <a:t> </a:t>
            </a:r>
            <a:r>
              <a:rPr lang="en-US" b="1" i="0" dirty="0">
                <a:solidFill>
                  <a:srgbClr val="525252"/>
                </a:solidFill>
                <a:effectLst/>
                <a:latin typeface="Roboto" panose="02000000000000000000" pitchFamily="2" charset="0"/>
              </a:rPr>
              <a:t>to 157 schools and organizations</a:t>
            </a:r>
            <a:r>
              <a:rPr lang="en-US" b="0" i="0" dirty="0">
                <a:solidFill>
                  <a:srgbClr val="525252"/>
                </a:solidFill>
                <a:effectLst/>
                <a:latin typeface="Roboto" panose="02000000000000000000" pitchFamily="2" charset="0"/>
              </a:rPr>
              <a:t> for programs specifically serving individuals with autism that have an established technology program in place or have expressed an interest in starting a program using the iPad or other technology tools.</a:t>
            </a:r>
          </a:p>
          <a:p>
            <a:pPr algn="l">
              <a:lnSpc>
                <a:spcPct val="120000"/>
              </a:lnSpc>
              <a:spcBef>
                <a:spcPts val="0"/>
              </a:spcBef>
            </a:pPr>
            <a:r>
              <a:rPr lang="en-US" b="0" i="0" dirty="0">
                <a:solidFill>
                  <a:srgbClr val="525252"/>
                </a:solidFill>
                <a:effectLst/>
                <a:latin typeface="Roboto" panose="02000000000000000000" pitchFamily="2" charset="0"/>
              </a:rPr>
              <a:t>Applications will be considered for any technology tools and/or training that improve learning outcomes or performance. Maximum request is $7,500.00. Examples include but are not limited to:</a:t>
            </a:r>
          </a:p>
          <a:p>
            <a:pPr lvl="1">
              <a:lnSpc>
                <a:spcPct val="120000"/>
              </a:lnSpc>
              <a:spcBef>
                <a:spcPts val="0"/>
              </a:spcBef>
            </a:pPr>
            <a:r>
              <a:rPr lang="en-US" b="0" i="0" dirty="0">
                <a:solidFill>
                  <a:srgbClr val="525252"/>
                </a:solidFill>
                <a:effectLst/>
                <a:latin typeface="Roboto" panose="02000000000000000000" pitchFamily="2" charset="0"/>
              </a:rPr>
              <a:t>Tablets &amp; Accessories</a:t>
            </a:r>
          </a:p>
          <a:p>
            <a:pPr lvl="1">
              <a:lnSpc>
                <a:spcPct val="120000"/>
              </a:lnSpc>
              <a:spcBef>
                <a:spcPts val="0"/>
              </a:spcBef>
            </a:pPr>
            <a:r>
              <a:rPr lang="en-US" b="0" i="0" dirty="0">
                <a:solidFill>
                  <a:srgbClr val="525252"/>
                </a:solidFill>
                <a:effectLst/>
                <a:latin typeface="Roboto" panose="02000000000000000000" pitchFamily="2" charset="0"/>
              </a:rPr>
              <a:t>Apps</a:t>
            </a:r>
          </a:p>
          <a:p>
            <a:pPr lvl="1">
              <a:lnSpc>
                <a:spcPct val="120000"/>
              </a:lnSpc>
              <a:spcBef>
                <a:spcPts val="0"/>
              </a:spcBef>
            </a:pPr>
            <a:r>
              <a:rPr lang="en-US" b="0" i="0" dirty="0">
                <a:solidFill>
                  <a:srgbClr val="525252"/>
                </a:solidFill>
                <a:effectLst/>
                <a:latin typeface="Roboto" panose="02000000000000000000" pitchFamily="2" charset="0"/>
              </a:rPr>
              <a:t>Smartboards</a:t>
            </a:r>
          </a:p>
          <a:p>
            <a:pPr lvl="1">
              <a:lnSpc>
                <a:spcPct val="120000"/>
              </a:lnSpc>
              <a:spcBef>
                <a:spcPts val="0"/>
              </a:spcBef>
            </a:pPr>
            <a:r>
              <a:rPr lang="en-US" b="0" i="0" dirty="0">
                <a:solidFill>
                  <a:srgbClr val="525252"/>
                </a:solidFill>
                <a:effectLst/>
                <a:latin typeface="Roboto" panose="02000000000000000000" pitchFamily="2" charset="0"/>
              </a:rPr>
              <a:t>Laptops</a:t>
            </a:r>
          </a:p>
          <a:p>
            <a:pPr lvl="1">
              <a:lnSpc>
                <a:spcPct val="120000"/>
              </a:lnSpc>
              <a:spcBef>
                <a:spcPts val="0"/>
              </a:spcBef>
            </a:pPr>
            <a:r>
              <a:rPr lang="en-US" b="0" i="0" dirty="0">
                <a:solidFill>
                  <a:srgbClr val="525252"/>
                </a:solidFill>
                <a:effectLst/>
                <a:latin typeface="Roboto" panose="02000000000000000000" pitchFamily="2" charset="0"/>
              </a:rPr>
              <a:t>Technology Training</a:t>
            </a:r>
          </a:p>
          <a:p>
            <a:pPr lvl="1">
              <a:lnSpc>
                <a:spcPct val="120000"/>
              </a:lnSpc>
              <a:spcBef>
                <a:spcPts val="0"/>
              </a:spcBef>
            </a:pPr>
            <a:r>
              <a:rPr lang="en-US" b="0" i="0" dirty="0">
                <a:solidFill>
                  <a:srgbClr val="525252"/>
                </a:solidFill>
                <a:effectLst/>
                <a:latin typeface="Roboto" panose="02000000000000000000" pitchFamily="2" charset="0"/>
              </a:rPr>
              <a:t>Science, Technology, Engineering, and Mathematics (STEM) educational activities &amp; access to STEM studies</a:t>
            </a:r>
          </a:p>
          <a:p>
            <a:pPr lvl="1">
              <a:lnSpc>
                <a:spcPct val="120000"/>
              </a:lnSpc>
              <a:spcBef>
                <a:spcPts val="0"/>
              </a:spcBef>
            </a:pPr>
            <a:endParaRPr lang="en-US" dirty="0">
              <a:solidFill>
                <a:srgbClr val="525252"/>
              </a:solidFill>
              <a:latin typeface="Roboto" panose="02000000000000000000" pitchFamily="2" charset="0"/>
            </a:endParaRPr>
          </a:p>
          <a:p>
            <a:pPr marL="457200" lvl="1" indent="0">
              <a:lnSpc>
                <a:spcPct val="120000"/>
              </a:lnSpc>
              <a:spcBef>
                <a:spcPts val="0"/>
              </a:spcBef>
              <a:buNone/>
            </a:pPr>
            <a:endParaRPr lang="en-US" b="0" i="0" dirty="0">
              <a:solidFill>
                <a:srgbClr val="525252"/>
              </a:solidFill>
              <a:effectLst/>
              <a:latin typeface="Roboto" panose="02000000000000000000" pitchFamily="2" charset="0"/>
            </a:endParaRPr>
          </a:p>
          <a:p>
            <a:pPr marL="0" indent="0">
              <a:buNone/>
            </a:pPr>
            <a:endParaRPr lang="en-US" b="1" i="0" dirty="0">
              <a:solidFill>
                <a:srgbClr val="01139E"/>
              </a:solidFill>
              <a:effectLst/>
              <a:latin typeface="Montserrat" panose="00000500000000000000" pitchFamily="2" charset="0"/>
            </a:endParaRPr>
          </a:p>
        </p:txBody>
      </p:sp>
      <p:sp>
        <p:nvSpPr>
          <p:cNvPr id="4" name="TextBox 3">
            <a:extLst>
              <a:ext uri="{FF2B5EF4-FFF2-40B4-BE49-F238E27FC236}">
                <a16:creationId xmlns:a16="http://schemas.microsoft.com/office/drawing/2014/main" id="{2E8C8AD0-6771-4D36-B18E-0DAA879FC3FE}"/>
              </a:ext>
            </a:extLst>
          </p:cNvPr>
          <p:cNvSpPr txBox="1"/>
          <p:nvPr/>
        </p:nvSpPr>
        <p:spPr>
          <a:xfrm>
            <a:off x="838200" y="5932715"/>
            <a:ext cx="10330543" cy="646331"/>
          </a:xfrm>
          <a:prstGeom prst="rect">
            <a:avLst/>
          </a:prstGeom>
          <a:noFill/>
        </p:spPr>
        <p:txBody>
          <a:bodyPr wrap="square" rtlCol="0">
            <a:spAutoFit/>
          </a:bodyPr>
          <a:lstStyle/>
          <a:p>
            <a:r>
              <a:rPr lang="en-US">
                <a:latin typeface="Roboto Black" panose="020B0604020202020204" pitchFamily="2" charset="0"/>
                <a:ea typeface="Roboto Black" panose="020B0604020202020204" pitchFamily="2" charset="0"/>
                <a:cs typeface="Roboto Black" panose="020B0604020202020204" pitchFamily="2" charset="0"/>
              </a:rPr>
              <a:t>For more information or to apply, please see: </a:t>
            </a:r>
            <a:r>
              <a:rPr lang="en-US">
                <a:latin typeface="Roboto Black" panose="020B0604020202020204" pitchFamily="2" charset="0"/>
                <a:ea typeface="Roboto Black" panose="020B0604020202020204" pitchFamily="2" charset="0"/>
                <a:cs typeface="Roboto Black" panose="020B0604020202020204" pitchFamily="2" charset="0"/>
                <a:hlinkClick r:id="rId4"/>
              </a:rPr>
              <a:t>https://flutiefoundation.org/helping-communities/assistive-technology-grants/</a:t>
            </a:r>
            <a:r>
              <a:rPr lang="en-US">
                <a:latin typeface="Roboto Black" panose="020B0604020202020204" pitchFamily="2" charset="0"/>
                <a:ea typeface="Roboto Black" panose="020B0604020202020204" pitchFamily="2" charset="0"/>
                <a:cs typeface="Roboto Black" panose="020B0604020202020204" pitchFamily="2" charset="0"/>
              </a:rPr>
              <a:t> </a:t>
            </a:r>
          </a:p>
        </p:txBody>
      </p:sp>
    </p:spTree>
    <p:extLst>
      <p:ext uri="{BB962C8B-B14F-4D97-AF65-F5344CB8AC3E}">
        <p14:creationId xmlns:p14="http://schemas.microsoft.com/office/powerpoint/2010/main" val="68620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F7989-A44B-4BB9-848E-EAEFB2AFB562}"/>
              </a:ext>
            </a:extLst>
          </p:cNvPr>
          <p:cNvSpPr>
            <a:spLocks noGrp="1"/>
          </p:cNvSpPr>
          <p:nvPr>
            <p:ph type="title"/>
          </p:nvPr>
        </p:nvSpPr>
        <p:spPr/>
        <p:txBody>
          <a:bodyPr>
            <a:normAutofit fontScale="90000"/>
          </a:bodyPr>
          <a:lstStyle/>
          <a:p>
            <a:r>
              <a:rPr lang="en-US"/>
              <a:t>Commonwealth Preschool Partnership Planning Initiative (CPPI)</a:t>
            </a:r>
          </a:p>
        </p:txBody>
      </p:sp>
      <p:sp>
        <p:nvSpPr>
          <p:cNvPr id="5" name="Content Placeholder 4">
            <a:extLst>
              <a:ext uri="{FF2B5EF4-FFF2-40B4-BE49-F238E27FC236}">
                <a16:creationId xmlns:a16="http://schemas.microsoft.com/office/drawing/2014/main" id="{0A0AD101-EE27-46D3-A069-FB0A8DF7D509}"/>
              </a:ext>
            </a:extLst>
          </p:cNvPr>
          <p:cNvSpPr>
            <a:spLocks noGrp="1"/>
          </p:cNvSpPr>
          <p:nvPr>
            <p:ph idx="1"/>
          </p:nvPr>
        </p:nvSpPr>
        <p:spPr/>
        <p:txBody>
          <a:bodyPr>
            <a:normAutofit fontScale="92500" lnSpcReduction="10000"/>
          </a:bodyPr>
          <a:lstStyle/>
          <a:p>
            <a:pPr marL="0" indent="0">
              <a:buNone/>
            </a:pPr>
            <a:r>
              <a:rPr lang="en-US" sz="3600">
                <a:latin typeface="Calibri" panose="020F0502020204030204" pitchFamily="34" charset="0"/>
                <a:ea typeface="Calibri" panose="020F0502020204030204" pitchFamily="34" charset="0"/>
              </a:rPr>
              <a:t>The CPPI </a:t>
            </a:r>
            <a:r>
              <a:rPr lang="en-US" sz="3600">
                <a:effectLst/>
                <a:latin typeface="Calibri" panose="020F0502020204030204" pitchFamily="34" charset="0"/>
                <a:ea typeface="Calibri" panose="020F0502020204030204" pitchFamily="34" charset="0"/>
              </a:rPr>
              <a:t>grant will:</a:t>
            </a:r>
          </a:p>
          <a:p>
            <a:r>
              <a:rPr lang="en-US" sz="3600">
                <a:effectLst/>
                <a:latin typeface="Calibri" panose="020F0502020204030204" pitchFamily="34" charset="0"/>
                <a:ea typeface="Calibri" panose="020F0502020204030204" pitchFamily="34" charset="0"/>
              </a:rPr>
              <a:t> support districts in expanding local access to preschool by working with local private providers to create more affordable opportunities for 3- and 4-year old children, </a:t>
            </a:r>
          </a:p>
          <a:p>
            <a:r>
              <a:rPr lang="en-US" sz="3600">
                <a:effectLst/>
                <a:latin typeface="Calibri" panose="020F0502020204030204" pitchFamily="34" charset="0"/>
                <a:ea typeface="Calibri" panose="020F0502020204030204" pitchFamily="34" charset="0"/>
              </a:rPr>
              <a:t>align quality across the local system of preschool providers, and </a:t>
            </a:r>
          </a:p>
          <a:p>
            <a:r>
              <a:rPr lang="en-US" sz="3600">
                <a:effectLst/>
                <a:latin typeface="Calibri" panose="020F0502020204030204" pitchFamily="34" charset="0"/>
                <a:ea typeface="Calibri" panose="020F0502020204030204" pitchFamily="34" charset="0"/>
              </a:rPr>
              <a:t>ensure equitable special education access for children with IEPs, regardless of their program of choice</a:t>
            </a:r>
          </a:p>
        </p:txBody>
      </p:sp>
    </p:spTree>
    <p:extLst>
      <p:ext uri="{BB962C8B-B14F-4D97-AF65-F5344CB8AC3E}">
        <p14:creationId xmlns:p14="http://schemas.microsoft.com/office/powerpoint/2010/main" val="31189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6CB9F-E472-480A-8BCF-153144D04A30}"/>
              </a:ext>
            </a:extLst>
          </p:cNvPr>
          <p:cNvSpPr>
            <a:spLocks noGrp="1"/>
          </p:cNvSpPr>
          <p:nvPr>
            <p:ph type="title"/>
          </p:nvPr>
        </p:nvSpPr>
        <p:spPr/>
        <p:txBody>
          <a:bodyPr/>
          <a:lstStyle/>
          <a:p>
            <a:r>
              <a:rPr lang="en-US"/>
              <a:t>More Info on the CPPI Grant</a:t>
            </a:r>
          </a:p>
        </p:txBody>
      </p:sp>
      <p:sp>
        <p:nvSpPr>
          <p:cNvPr id="2" name="Content Placeholder 1">
            <a:extLst>
              <a:ext uri="{FF2B5EF4-FFF2-40B4-BE49-F238E27FC236}">
                <a16:creationId xmlns:a16="http://schemas.microsoft.com/office/drawing/2014/main" id="{51EBF133-7003-446C-A9BD-3D26C4205D2C}"/>
              </a:ext>
            </a:extLst>
          </p:cNvPr>
          <p:cNvSpPr>
            <a:spLocks noGrp="1"/>
          </p:cNvSpPr>
          <p:nvPr>
            <p:ph idx="1"/>
          </p:nvPr>
        </p:nvSpPr>
        <p:spPr/>
        <p:txBody>
          <a:bodyPr>
            <a:normAutofit fontScale="92500" lnSpcReduction="20000"/>
          </a:bodyPr>
          <a:lstStyle/>
          <a:p>
            <a:pPr marL="0" marR="0" lvl="0" indent="0" fontAlgn="base">
              <a:lnSpc>
                <a:spcPct val="110000"/>
              </a:lnSpc>
              <a:spcBef>
                <a:spcPts val="0"/>
              </a:spcBef>
              <a:buSzPts val="1000"/>
              <a:buNone/>
              <a:tabLst>
                <a:tab pos="457200" algn="l"/>
              </a:tabLst>
            </a:pPr>
            <a:r>
              <a:rPr lang="en-US" sz="2000">
                <a:effectLst/>
                <a:latin typeface="Calibri" panose="020F0502020204030204" pitchFamily="34" charset="0"/>
                <a:ea typeface="Calibri" panose="020F0502020204030204" pitchFamily="34" charset="0"/>
              </a:rPr>
              <a:t>There are two opportunities built within this competitive opportunity: </a:t>
            </a:r>
          </a:p>
          <a:p>
            <a:pPr marL="800100" lvl="1" indent="-342900" fontAlgn="base">
              <a:lnSpc>
                <a:spcPct val="110000"/>
              </a:lnSpc>
              <a:spcBef>
                <a:spcPts val="0"/>
              </a:spcBef>
              <a:buSzPts val="1000"/>
              <a:buFont typeface="Symbol" panose="05050102010706020507" pitchFamily="18" charset="2"/>
              <a:buChar char=""/>
              <a:tabLst>
                <a:tab pos="457200" algn="l"/>
              </a:tabLst>
            </a:pPr>
            <a:r>
              <a:rPr lang="en-US" sz="2000" u="sng">
                <a:effectLst/>
                <a:latin typeface="Calibri" panose="020F0502020204030204" pitchFamily="34" charset="0"/>
                <a:ea typeface="Calibri" panose="020F0502020204030204" pitchFamily="34" charset="0"/>
                <a:cs typeface="Times New Roman" panose="02020603050405020304" pitchFamily="18" charset="0"/>
              </a:rPr>
              <a:t>Early Planning</a:t>
            </a:r>
            <a:r>
              <a:rPr lang="en-US" sz="2000">
                <a:effectLst/>
                <a:latin typeface="Calibri" panose="020F0502020204030204" pitchFamily="34" charset="0"/>
                <a:ea typeface="Calibri" panose="020F0502020204030204" pitchFamily="34" charset="0"/>
                <a:cs typeface="Times New Roman" panose="02020603050405020304" pitchFamily="18" charset="0"/>
              </a:rPr>
              <a:t> – This selection is for communities who are interested in the CPPI model for PreK expansion but have not begun a Needs Assessment. </a:t>
            </a:r>
          </a:p>
          <a:p>
            <a:pPr marL="800100" lvl="1" indent="-342900" fontAlgn="base">
              <a:lnSpc>
                <a:spcPct val="110000"/>
              </a:lnSpc>
              <a:spcBef>
                <a:spcPts val="0"/>
              </a:spcBef>
              <a:buSzPts val="1000"/>
              <a:buFont typeface="Courier New" panose="02070309020205020404" pitchFamily="49" charset="0"/>
              <a:buChar char="o"/>
              <a:tabLst>
                <a:tab pos="457200" algn="l"/>
              </a:tabLst>
            </a:pPr>
            <a:r>
              <a:rPr lang="en-US" sz="2000" u="sng">
                <a:effectLst/>
                <a:latin typeface="Calibri" panose="020F0502020204030204" pitchFamily="34" charset="0"/>
                <a:ea typeface="Calibri" panose="020F0502020204030204" pitchFamily="34" charset="0"/>
                <a:cs typeface="Times New Roman" panose="02020603050405020304" pitchFamily="18" charset="0"/>
              </a:rPr>
              <a:t>Planning to Implementation</a:t>
            </a:r>
            <a:r>
              <a:rPr lang="en-US" sz="2000">
                <a:effectLst/>
                <a:latin typeface="Calibri" panose="020F0502020204030204" pitchFamily="34" charset="0"/>
                <a:ea typeface="Calibri" panose="020F0502020204030204" pitchFamily="34" charset="0"/>
                <a:cs typeface="Times New Roman" panose="02020603050405020304" pitchFamily="18" charset="0"/>
              </a:rPr>
              <a:t> - This selection is for communities that have already developed strong partnerships with local EEC-Licensed Community-Based Organizations and have conducted a Needs Assessment. </a:t>
            </a:r>
          </a:p>
          <a:p>
            <a:pPr marL="0" marR="0" lvl="0" indent="0" fontAlgn="base">
              <a:lnSpc>
                <a:spcPct val="110000"/>
              </a:lnSpc>
              <a:spcBef>
                <a:spcPts val="0"/>
              </a:spcBef>
              <a:buSzPts val="1000"/>
              <a:buNone/>
              <a:tabLst>
                <a:tab pos="457200" algn="l"/>
              </a:tabLst>
            </a:pPr>
            <a:endParaRPr lang="en-US" sz="2000">
              <a:effectLst/>
              <a:latin typeface="Calibri" panose="020F0502020204030204" pitchFamily="34" charset="0"/>
              <a:ea typeface="Calibri" panose="020F0502020204030204" pitchFamily="34" charset="0"/>
            </a:endParaRPr>
          </a:p>
          <a:p>
            <a:pPr marL="0" marR="0" lvl="0" indent="0" fontAlgn="base">
              <a:lnSpc>
                <a:spcPct val="110000"/>
              </a:lnSpc>
              <a:spcBef>
                <a:spcPts val="0"/>
              </a:spcBef>
              <a:buSzPts val="1000"/>
              <a:buNone/>
              <a:tabLst>
                <a:tab pos="457200" algn="l"/>
              </a:tabLst>
            </a:pPr>
            <a:r>
              <a:rPr lang="en-US" sz="2000">
                <a:effectLst/>
                <a:latin typeface="Calibri" panose="020F0502020204030204" pitchFamily="34" charset="0"/>
                <a:ea typeface="Calibri" panose="020F0502020204030204" pitchFamily="34" charset="0"/>
              </a:rPr>
              <a:t>The initial time frame for the grant is:</a:t>
            </a:r>
          </a:p>
          <a:p>
            <a:pPr marL="800100" lvl="1" indent="-342900" fontAlgn="base">
              <a:lnSpc>
                <a:spcPct val="110000"/>
              </a:lnSpc>
              <a:spcBef>
                <a:spcPts val="0"/>
              </a:spcBef>
              <a:buSzPts val="1000"/>
              <a:buFont typeface="Symbol" panose="05050102010706020507" pitchFamily="18" charset="2"/>
              <a:buChar char=""/>
              <a:tabLst>
                <a:tab pos="457200" algn="l"/>
              </a:tabLst>
            </a:pPr>
            <a:r>
              <a:rPr lang="en-US" sz="2000">
                <a:effectLst/>
                <a:latin typeface="Calibri" panose="020F0502020204030204" pitchFamily="34" charset="0"/>
                <a:ea typeface="Calibri" panose="020F0502020204030204" pitchFamily="34" charset="0"/>
              </a:rPr>
              <a:t> March 1, 2024 through June 30, 2024 and </a:t>
            </a:r>
          </a:p>
          <a:p>
            <a:pPr marL="800100" lvl="1" indent="-342900" fontAlgn="base">
              <a:lnSpc>
                <a:spcPct val="110000"/>
              </a:lnSpc>
              <a:spcBef>
                <a:spcPts val="0"/>
              </a:spcBef>
              <a:buSzPts val="1000"/>
              <a:buFont typeface="Symbol" panose="05050102010706020507" pitchFamily="18" charset="2"/>
              <a:buChar char=""/>
              <a:tabLst>
                <a:tab pos="457200" algn="l"/>
              </a:tabLst>
            </a:pPr>
            <a:r>
              <a:rPr lang="en-US" sz="2000">
                <a:effectLst/>
                <a:latin typeface="Calibri" panose="020F0502020204030204" pitchFamily="34" charset="0"/>
                <a:ea typeface="Calibri" panose="020F0502020204030204" pitchFamily="34" charset="0"/>
              </a:rPr>
              <a:t>July 1, 2024 through August 31, 2024; renewal options are available for FY25.</a:t>
            </a:r>
          </a:p>
          <a:p>
            <a:pPr marL="0" marR="0" lvl="0" indent="0" fontAlgn="base">
              <a:lnSpc>
                <a:spcPct val="110000"/>
              </a:lnSpc>
              <a:spcBef>
                <a:spcPts val="0"/>
              </a:spcBef>
              <a:buSzPts val="1000"/>
              <a:buNone/>
              <a:tabLst>
                <a:tab pos="457200" algn="l"/>
              </a:tabLst>
            </a:pPr>
            <a:endParaRPr lang="en-US" sz="2000">
              <a:effectLst/>
              <a:latin typeface="Calibri" panose="020F0502020204030204" pitchFamily="34" charset="0"/>
              <a:ea typeface="Calibri" panose="020F0502020204030204" pitchFamily="34" charset="0"/>
            </a:endParaRPr>
          </a:p>
          <a:p>
            <a:pPr marL="0" marR="0" lvl="0" indent="0" fontAlgn="base">
              <a:lnSpc>
                <a:spcPct val="110000"/>
              </a:lnSpc>
              <a:spcBef>
                <a:spcPts val="0"/>
              </a:spcBef>
              <a:buSzPts val="1000"/>
              <a:buNone/>
              <a:tabLst>
                <a:tab pos="457200" algn="l"/>
              </a:tabLst>
            </a:pPr>
            <a:r>
              <a:rPr lang="en-US" sz="2000">
                <a:effectLst/>
                <a:latin typeface="Calibri" panose="020F0502020204030204" pitchFamily="34" charset="0"/>
                <a:ea typeface="Calibri" panose="020F0502020204030204" pitchFamily="34" charset="0"/>
              </a:rPr>
              <a:t>Lead agents for the grant must be school districts and school district applicants are required to partner with at least two community-based organizations during the planning and implementation phase. </a:t>
            </a:r>
          </a:p>
          <a:p>
            <a:pPr marL="0" indent="0" fontAlgn="base">
              <a:lnSpc>
                <a:spcPct val="110000"/>
              </a:lnSpc>
              <a:spcBef>
                <a:spcPts val="0"/>
              </a:spcBef>
              <a:buSzPts val="1000"/>
              <a:buNone/>
              <a:tabLst>
                <a:tab pos="457200" algn="l"/>
              </a:tabLst>
            </a:pPr>
            <a:endParaRPr lang="en-US" sz="2000">
              <a:effectLst/>
              <a:latin typeface="Calibri" panose="020F0502020204030204" pitchFamily="34" charset="0"/>
              <a:ea typeface="Calibri" panose="020F0502020204030204" pitchFamily="34" charset="0"/>
            </a:endParaRPr>
          </a:p>
          <a:p>
            <a:pPr marL="0" indent="0" fontAlgn="base">
              <a:lnSpc>
                <a:spcPct val="110000"/>
              </a:lnSpc>
              <a:spcBef>
                <a:spcPts val="0"/>
              </a:spcBef>
              <a:buSzPts val="1000"/>
              <a:buNone/>
              <a:tabLst>
                <a:tab pos="457200" algn="l"/>
              </a:tabLst>
            </a:pPr>
            <a:r>
              <a:rPr lang="en-US" sz="2000">
                <a:effectLst/>
                <a:latin typeface="Calibri" panose="020F0502020204030204" pitchFamily="34" charset="0"/>
                <a:ea typeface="Calibri" panose="020F0502020204030204" pitchFamily="34" charset="0"/>
              </a:rPr>
              <a:t>Current</a:t>
            </a:r>
            <a:r>
              <a:rPr lang="en-US" sz="2000">
                <a:latin typeface="Calibri" panose="020F0502020204030204" pitchFamily="34" charset="0"/>
                <a:ea typeface="Calibri" panose="020F0502020204030204" pitchFamily="34" charset="0"/>
              </a:rPr>
              <a:t>ly </a:t>
            </a:r>
            <a:r>
              <a:rPr lang="en-US" sz="2000">
                <a:effectLst/>
                <a:latin typeface="Calibri" panose="020F0502020204030204" pitchFamily="34" charset="0"/>
                <a:ea typeface="Calibri" panose="020F0502020204030204" pitchFamily="34" charset="0"/>
              </a:rPr>
              <a:t>posted in </a:t>
            </a:r>
            <a:r>
              <a:rPr lang="en-US" sz="2000" u="sng" err="1">
                <a:solidFill>
                  <a:srgbClr val="0563C1"/>
                </a:solidFill>
                <a:effectLst/>
                <a:latin typeface="Calibri" panose="020F0502020204030204" pitchFamily="34" charset="0"/>
                <a:ea typeface="Calibri" panose="020F0502020204030204" pitchFamily="34" charset="0"/>
                <a:hlinkClick r:id="rId2"/>
              </a:rPr>
              <a:t>Commbuys</a:t>
            </a:r>
            <a:r>
              <a:rPr lang="en-US" sz="2000" u="sng">
                <a:solidFill>
                  <a:srgbClr val="0563C1"/>
                </a:solidFill>
                <a:effectLst/>
                <a:latin typeface="Calibri" panose="020F0502020204030204" pitchFamily="34" charset="0"/>
                <a:ea typeface="Calibri" panose="020F0502020204030204" pitchFamily="34" charset="0"/>
              </a:rPr>
              <a:t>.</a:t>
            </a:r>
            <a:r>
              <a:rPr lang="en-US" sz="2000">
                <a:effectLst/>
                <a:latin typeface="Calibri" panose="020F0502020204030204" pitchFamily="34" charset="0"/>
                <a:ea typeface="Calibri" panose="020F0502020204030204" pitchFamily="34" charset="0"/>
              </a:rPr>
              <a:t> </a:t>
            </a:r>
            <a:r>
              <a:rPr lang="en-US" sz="2000" b="1">
                <a:latin typeface="Calibri" panose="020F0502020204030204" pitchFamily="34" charset="0"/>
                <a:ea typeface="Calibri" panose="020F0502020204030204" pitchFamily="34" charset="0"/>
              </a:rPr>
              <a:t>Submissions are </a:t>
            </a:r>
            <a:r>
              <a:rPr lang="en-US" sz="2000" b="1">
                <a:effectLst/>
                <a:latin typeface="Calibri" panose="020F0502020204030204" pitchFamily="34" charset="0"/>
                <a:ea typeface="Calibri" panose="020F0502020204030204" pitchFamily="34" charset="0"/>
              </a:rPr>
              <a:t>due by Friday, February 16</a:t>
            </a:r>
            <a:r>
              <a:rPr lang="en-US" sz="2000" b="1" baseline="30000">
                <a:effectLst/>
                <a:latin typeface="Calibri" panose="020F0502020204030204" pitchFamily="34" charset="0"/>
                <a:ea typeface="Calibri" panose="020F0502020204030204" pitchFamily="34" charset="0"/>
              </a:rPr>
              <a:t>th</a:t>
            </a:r>
            <a:r>
              <a:rPr lang="en-US" sz="2000" b="1">
                <a:effectLst/>
                <a:latin typeface="Calibri" panose="020F0502020204030204" pitchFamily="34" charset="0"/>
                <a:ea typeface="Calibri" panose="020F0502020204030204" pitchFamily="34" charset="0"/>
              </a:rPr>
              <a:t> at 4:00. </a:t>
            </a:r>
          </a:p>
          <a:p>
            <a:pPr marL="342900" marR="0" lvl="0" indent="-342900" fontAlgn="base">
              <a:lnSpc>
                <a:spcPct val="110000"/>
              </a:lnSpc>
              <a:spcBef>
                <a:spcPts val="0"/>
              </a:spcBef>
              <a:buSzPts val="1000"/>
              <a:buFont typeface="Symbol" panose="05050102010706020507" pitchFamily="18" charset="2"/>
              <a:buChar char=""/>
              <a:tabLst>
                <a:tab pos="457200" algn="l"/>
              </a:tabLst>
            </a:pPr>
            <a:endParaRPr lang="en-US" sz="20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170725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C3138-7B4A-914C-4A33-CA86E0DB166F}"/>
              </a:ext>
            </a:extLst>
          </p:cNvPr>
          <p:cNvSpPr>
            <a:spLocks noGrp="1"/>
          </p:cNvSpPr>
          <p:nvPr>
            <p:ph type="title"/>
          </p:nvPr>
        </p:nvSpPr>
        <p:spPr/>
        <p:txBody>
          <a:bodyPr vert="horz" lIns="91440" tIns="45720" rIns="91440" bIns="45720" rtlCol="0" anchor="ctr">
            <a:noAutofit/>
          </a:bodyPr>
          <a:lstStyle/>
          <a:p>
            <a:br>
              <a:rPr lang="en-US" sz="3200">
                <a:latin typeface="Arial"/>
                <a:cs typeface="Arial"/>
              </a:rPr>
            </a:br>
            <a:r>
              <a:rPr lang="en-US" sz="2800">
                <a:latin typeface="Arial"/>
                <a:cs typeface="Arial"/>
              </a:rPr>
              <a:t>Implementing Strategies to Reduce or Eliminate the Use of Time-Out Rooms Federal Competitive Special Education Program Grant </a:t>
            </a:r>
            <a:endParaRPr lang="en-US" sz="3200">
              <a:latin typeface="Arial"/>
              <a:cs typeface="Arial"/>
            </a:endParaRPr>
          </a:p>
        </p:txBody>
      </p:sp>
      <p:sp>
        <p:nvSpPr>
          <p:cNvPr id="2" name="Content Placeholder 1">
            <a:extLst>
              <a:ext uri="{FF2B5EF4-FFF2-40B4-BE49-F238E27FC236}">
                <a16:creationId xmlns:a16="http://schemas.microsoft.com/office/drawing/2014/main" id="{5D2A8404-995C-9519-6293-C8B6FB133C19}"/>
              </a:ext>
            </a:extLst>
          </p:cNvPr>
          <p:cNvSpPr>
            <a:spLocks noGrp="1"/>
          </p:cNvSpPr>
          <p:nvPr>
            <p:ph idx="1"/>
          </p:nvPr>
        </p:nvSpPr>
        <p:spPr>
          <a:xfrm>
            <a:off x="290512" y="1857376"/>
            <a:ext cx="11610975" cy="4019550"/>
          </a:xfrm>
        </p:spPr>
        <p:txBody>
          <a:bodyPr vert="horz" lIns="91440" tIns="45720" rIns="91440" bIns="45720" rtlCol="0" anchor="t">
            <a:normAutofit fontScale="25000" lnSpcReduction="20000"/>
          </a:bodyPr>
          <a:lstStyle/>
          <a:p>
            <a:pPr>
              <a:lnSpc>
                <a:spcPct val="120000"/>
              </a:lnSpc>
            </a:pPr>
            <a:endParaRPr lang="en-US" sz="1200">
              <a:solidFill>
                <a:srgbClr val="222222"/>
              </a:solidFill>
              <a:latin typeface="Arial"/>
              <a:cs typeface="Arial"/>
            </a:endParaRPr>
          </a:p>
          <a:p>
            <a:pPr marL="0" indent="0">
              <a:lnSpc>
                <a:spcPct val="120000"/>
              </a:lnSpc>
              <a:buNone/>
            </a:pPr>
            <a:r>
              <a:rPr lang="en-US" sz="4800">
                <a:latin typeface="Arial"/>
                <a:cs typeface="Arial"/>
              </a:rPr>
              <a:t>The purpose of this federally funded competitive grant program is to support schools and districts as they implement strategies, interventions, and supports to reduce or eliminate the use of time-out rooms and increase the amount of time that students spend learning alongside their peers. Strategies, interventions, and supports to promote the social emotional wellbeing of students and reduce exclusionary practices are outlined in the </a:t>
            </a:r>
            <a:r>
              <a:rPr lang="en-US" sz="4800">
                <a:latin typeface="Arial"/>
                <a:cs typeface="Arial"/>
                <a:hlinkClick r:id="rId2"/>
              </a:rPr>
              <a:t>memorandum</a:t>
            </a:r>
            <a:r>
              <a:rPr lang="en-US" sz="4800">
                <a:latin typeface="Arial"/>
                <a:cs typeface="Arial"/>
              </a:rPr>
              <a:t> sent on September 10, 2021 and reposted in May of 2023.</a:t>
            </a:r>
          </a:p>
          <a:p>
            <a:pPr marL="0" indent="0">
              <a:lnSpc>
                <a:spcPct val="120000"/>
              </a:lnSpc>
              <a:buNone/>
            </a:pPr>
            <a:r>
              <a:rPr lang="en-US" sz="4800" b="1">
                <a:latin typeface="Arial"/>
                <a:cs typeface="Arial"/>
              </a:rPr>
              <a:t>Any Massachusetts public school district, public school, collaborative, approved special education program, or charter district/school</a:t>
            </a:r>
            <a:r>
              <a:rPr lang="en-US" sz="4800">
                <a:latin typeface="Arial"/>
                <a:cs typeface="Arial"/>
              </a:rPr>
              <a:t> that </a:t>
            </a:r>
            <a:r>
              <a:rPr lang="en-US" sz="4800" b="1">
                <a:latin typeface="Arial"/>
                <a:cs typeface="Arial"/>
              </a:rPr>
              <a:t>currently employs the use of one or more time-out rooms are eligible to apply. </a:t>
            </a:r>
          </a:p>
          <a:p>
            <a:pPr marL="0" indent="0">
              <a:lnSpc>
                <a:spcPct val="120000"/>
              </a:lnSpc>
              <a:buNone/>
            </a:pPr>
            <a:r>
              <a:rPr lang="en-US" sz="4800">
                <a:latin typeface="Arial"/>
                <a:cs typeface="Arial"/>
              </a:rPr>
              <a:t>Competitive priority will be given to Approved Special Education Schools or Collaboratives with a finding under 9.1a and LEAs that have a finding under SE 55  or have received a written summary indicating concerns or a PRS finding related to use of time-out rooms. The final group of successful applicants will represent a geographically diverse group of grantees as well as varying types (large districts/schools, small districts/schools, charter districts/schools, collaboratives, and approved special education schools).</a:t>
            </a:r>
          </a:p>
          <a:p>
            <a:pPr marL="0" indent="0" algn="ctr">
              <a:lnSpc>
                <a:spcPct val="120000"/>
              </a:lnSpc>
              <a:buNone/>
            </a:pPr>
            <a:r>
              <a:rPr lang="en-US" sz="7200">
                <a:solidFill>
                  <a:schemeClr val="tx2"/>
                </a:solidFill>
                <a:latin typeface="Arial"/>
                <a:cs typeface="Arial"/>
                <a:hlinkClick r:id="rId3">
                  <a:extLst>
                    <a:ext uri="{A12FA001-AC4F-418D-AE19-62706E023703}">
                      <ahyp:hlinkClr xmlns:ahyp="http://schemas.microsoft.com/office/drawing/2018/hyperlinkcolor" val="tx"/>
                    </a:ext>
                  </a:extLst>
                </a:hlinkClick>
              </a:rPr>
              <a:t>https://www.doe.mass.edu/grants/2024/0213/</a:t>
            </a:r>
            <a:endParaRPr lang="en-US" sz="7200">
              <a:solidFill>
                <a:schemeClr val="tx2"/>
              </a:solidFill>
              <a:latin typeface="Arial"/>
              <a:cs typeface="Arial"/>
            </a:endParaRPr>
          </a:p>
          <a:p>
            <a:pPr>
              <a:lnSpc>
                <a:spcPct val="120000"/>
              </a:lnSpc>
            </a:pPr>
            <a:endParaRPr lang="en-US" sz="3200"/>
          </a:p>
          <a:p>
            <a:pPr marL="0" indent="0">
              <a:lnSpc>
                <a:spcPct val="120000"/>
              </a:lnSpc>
              <a:buNone/>
            </a:pPr>
            <a:r>
              <a:rPr lang="en-US" sz="4800">
                <a:latin typeface="Arial"/>
                <a:cs typeface="Arial"/>
              </a:rPr>
              <a:t>Expected outcomes:</a:t>
            </a:r>
          </a:p>
          <a:p>
            <a:pPr marL="457200" indent="-457200">
              <a:lnSpc>
                <a:spcPct val="120000"/>
              </a:lnSpc>
              <a:buFont typeface="Wingdings" panose="020B0604020202020204" pitchFamily="34" charset="0"/>
              <a:buChar char="q"/>
            </a:pPr>
            <a:r>
              <a:rPr lang="en-US" sz="4800">
                <a:latin typeface="Arial"/>
                <a:cs typeface="Arial"/>
              </a:rPr>
              <a:t>A significant reduction in the use of time-out rooms and an increase in the amount of time students spend learning alongside peers.</a:t>
            </a:r>
          </a:p>
          <a:p>
            <a:pPr marL="457200" indent="-457200">
              <a:lnSpc>
                <a:spcPct val="120000"/>
              </a:lnSpc>
              <a:buFont typeface="Wingdings" panose="020B0604020202020204" pitchFamily="34" charset="0"/>
              <a:buChar char="q"/>
            </a:pPr>
            <a:r>
              <a:rPr lang="en-US" sz="4800">
                <a:latin typeface="Arial"/>
                <a:cs typeface="Arial"/>
              </a:rPr>
              <a:t>Improved student emotional and behavioral regulation (self- and/or co-regulation) and overall school climate.</a:t>
            </a:r>
          </a:p>
          <a:p>
            <a:pPr marL="457200" indent="-457200">
              <a:lnSpc>
                <a:spcPct val="120000"/>
              </a:lnSpc>
              <a:buFont typeface="Wingdings" panose="020B0604020202020204" pitchFamily="34" charset="0"/>
              <a:buChar char="q"/>
            </a:pPr>
            <a:r>
              <a:rPr lang="en-US" sz="4800">
                <a:latin typeface="Arial"/>
                <a:cs typeface="Arial"/>
              </a:rPr>
              <a:t>Increased collaboration and communication among school staff, parents, and the community.</a:t>
            </a:r>
          </a:p>
          <a:p>
            <a:pPr marL="0" indent="0">
              <a:lnSpc>
                <a:spcPct val="120000"/>
              </a:lnSpc>
              <a:buNone/>
            </a:pPr>
            <a:endParaRPr lang="en-US" sz="2000"/>
          </a:p>
          <a:p>
            <a:pPr marL="0" indent="0" algn="ctr">
              <a:lnSpc>
                <a:spcPct val="120000"/>
              </a:lnSpc>
              <a:buNone/>
            </a:pPr>
            <a:r>
              <a:rPr lang="en-US" sz="9600" b="1" u="sng">
                <a:latin typeface="Arial"/>
                <a:cs typeface="Arial"/>
              </a:rPr>
              <a:t>Apply by Tuesday, February 20, 2024</a:t>
            </a:r>
          </a:p>
          <a:p>
            <a:pPr marL="0" indent="0" algn="ctr">
              <a:lnSpc>
                <a:spcPct val="120000"/>
              </a:lnSpc>
              <a:buNone/>
            </a:pPr>
            <a:br>
              <a:rPr lang="en-US" sz="2400"/>
            </a:br>
            <a:endParaRPr lang="en-US"/>
          </a:p>
        </p:txBody>
      </p:sp>
    </p:spTree>
    <p:extLst>
      <p:ext uri="{BB962C8B-B14F-4D97-AF65-F5344CB8AC3E}">
        <p14:creationId xmlns:p14="http://schemas.microsoft.com/office/powerpoint/2010/main" val="104673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9DA9C-416C-CDBF-1D36-CE85C7C44AA8}"/>
              </a:ext>
            </a:extLst>
          </p:cNvPr>
          <p:cNvSpPr>
            <a:spLocks noGrp="1"/>
          </p:cNvSpPr>
          <p:nvPr>
            <p:ph type="title"/>
          </p:nvPr>
        </p:nvSpPr>
        <p:spPr>
          <a:xfrm>
            <a:off x="181740" y="963449"/>
            <a:ext cx="5100223" cy="3387497"/>
          </a:xfrm>
        </p:spPr>
        <p:txBody>
          <a:bodyPr vert="horz" lIns="91440" tIns="45720" rIns="91440" bIns="45720" rtlCol="0" anchor="b">
            <a:normAutofit/>
          </a:bodyPr>
          <a:lstStyle/>
          <a:p>
            <a:pPr algn="r"/>
            <a:r>
              <a:rPr lang="en-US" kern="1200">
                <a:solidFill>
                  <a:srgbClr val="FFFFFF"/>
                </a:solidFill>
                <a:latin typeface="+mj-lt"/>
                <a:ea typeface="+mj-ea"/>
                <a:cs typeface="+mj-cs"/>
              </a:rPr>
              <a:t>What are Coordinated Pandemic-Related Transition Services?</a:t>
            </a:r>
          </a:p>
        </p:txBody>
      </p:sp>
      <p:sp>
        <p:nvSpPr>
          <p:cNvPr id="3" name="Content Placeholder 2">
            <a:extLst>
              <a:ext uri="{FF2B5EF4-FFF2-40B4-BE49-F238E27FC236}">
                <a16:creationId xmlns:a16="http://schemas.microsoft.com/office/drawing/2014/main" id="{1E578C7F-A924-9689-A569-36AF798AAAFB}"/>
              </a:ext>
            </a:extLst>
          </p:cNvPr>
          <p:cNvSpPr>
            <a:spLocks noGrp="1"/>
          </p:cNvSpPr>
          <p:nvPr>
            <p:ph idx="1"/>
          </p:nvPr>
        </p:nvSpPr>
        <p:spPr>
          <a:xfrm>
            <a:off x="5826257" y="655975"/>
            <a:ext cx="5358373" cy="5546047"/>
          </a:xfrm>
        </p:spPr>
        <p:txBody>
          <a:bodyPr vert="horz" lIns="91440" tIns="45720" rIns="91440" bIns="45720" rtlCol="0" anchor="ctr">
            <a:normAutofit/>
          </a:bodyPr>
          <a:lstStyle/>
          <a:p>
            <a:pPr marL="0" indent="0">
              <a:buNone/>
            </a:pPr>
            <a:r>
              <a:rPr lang="en-US" sz="3200" b="0" i="0" u="none" strike="noStrike">
                <a:effectLst/>
                <a:latin typeface="+mn-lt"/>
                <a:cs typeface="+mn-cs"/>
              </a:rPr>
              <a:t>Chapter 42 of the Acts of 2022 </a:t>
            </a:r>
          </a:p>
          <a:p>
            <a:pPr marL="0"/>
            <a:r>
              <a:rPr lang="en-US" sz="2400">
                <a:latin typeface="+mn-lt"/>
                <a:cs typeface="+mn-cs"/>
              </a:rPr>
              <a:t>T</a:t>
            </a:r>
            <a:r>
              <a:rPr lang="en-US" sz="2400" b="0" i="0" u="none" strike="noStrike">
                <a:effectLst/>
                <a:latin typeface="+mn-lt"/>
                <a:cs typeface="+mn-cs"/>
              </a:rPr>
              <a:t>o address the needs of individuals with IEPs who reached or will reach age 22 during the COVID-19 pandemic.</a:t>
            </a:r>
          </a:p>
          <a:p>
            <a:pPr marL="0"/>
            <a:r>
              <a:rPr lang="en-US" sz="2400" b="0" i="0" u="none" strike="noStrike">
                <a:effectLst/>
                <a:latin typeface="+mn-lt"/>
                <a:cs typeface="+mn-cs"/>
              </a:rPr>
              <a:t>MA allocated $10 million for transition </a:t>
            </a:r>
            <a:r>
              <a:rPr lang="en-US" sz="2400" b="1" i="0" u="sng" strike="noStrike">
                <a:effectLst/>
                <a:latin typeface="+mn-lt"/>
                <a:cs typeface="+mn-cs"/>
              </a:rPr>
              <a:t>“services for individuals with disabilities that reached age 22 between March 10, 2020, and September 1, 2023, and were entitled to special education services up to age 22.”</a:t>
            </a:r>
            <a:endParaRPr lang="en-US" sz="2400" b="1" u="sng">
              <a:latin typeface="+mn-lt"/>
              <a:cs typeface="+mn-cs"/>
            </a:endParaRPr>
          </a:p>
        </p:txBody>
      </p:sp>
    </p:spTree>
    <p:extLst>
      <p:ext uri="{BB962C8B-B14F-4D97-AF65-F5344CB8AC3E}">
        <p14:creationId xmlns:p14="http://schemas.microsoft.com/office/powerpoint/2010/main" val="309727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90550" y="968520"/>
            <a:ext cx="4465945" cy="3387497"/>
          </a:xfrm>
        </p:spPr>
        <p:txBody>
          <a:bodyPr vert="horz" lIns="91440" tIns="45720" rIns="91440" bIns="45720" rtlCol="0" anchor="b">
            <a:normAutofit fontScale="90000"/>
          </a:bodyPr>
          <a:lstStyle/>
          <a:p>
            <a:pPr algn="r"/>
            <a:br>
              <a:rPr lang="en-US" dirty="0">
                <a:solidFill>
                  <a:srgbClr val="FFFFFF"/>
                </a:solidFill>
                <a:latin typeface="+mj-lt"/>
                <a:cs typeface="+mj-cs"/>
              </a:rPr>
            </a:br>
            <a:r>
              <a:rPr lang="en-US" b="0" i="0" u="none" strike="noStrike" dirty="0">
                <a:solidFill>
                  <a:srgbClr val="FFFFFF"/>
                </a:solidFill>
                <a:effectLst/>
                <a:latin typeface="Calibri Light" panose="020F0302020204030204" pitchFamily="34" charset="0"/>
              </a:rPr>
              <a:t>There is strong evidence that families need </a:t>
            </a:r>
            <a:br>
              <a:rPr lang="en-US" b="0" i="0" u="none" strike="noStrike" dirty="0">
                <a:solidFill>
                  <a:srgbClr val="FFFFFF"/>
                </a:solidFill>
                <a:effectLst/>
                <a:latin typeface="Calibri Light" panose="020F0302020204030204" pitchFamily="34" charset="0"/>
              </a:rPr>
            </a:br>
            <a:r>
              <a:rPr lang="en-US" sz="4900" b="1" i="1" u="none" strike="noStrike" dirty="0">
                <a:solidFill>
                  <a:srgbClr val="FFFFFF"/>
                </a:solidFill>
                <a:effectLst/>
                <a:latin typeface="Calibri Light" panose="020F0302020204030204" pitchFamily="34" charset="0"/>
              </a:rPr>
              <a:t>three (3) contacts </a:t>
            </a:r>
            <a:br>
              <a:rPr lang="en-US" b="0" i="0" u="none" strike="noStrike" dirty="0">
                <a:solidFill>
                  <a:srgbClr val="FFFFFF"/>
                </a:solidFill>
                <a:effectLst/>
                <a:latin typeface="Calibri Light" panose="020F0302020204030204" pitchFamily="34" charset="0"/>
              </a:rPr>
            </a:br>
            <a:r>
              <a:rPr lang="en-US" b="0" i="0" u="none" strike="noStrike" dirty="0">
                <a:solidFill>
                  <a:srgbClr val="FFFFFF"/>
                </a:solidFill>
                <a:effectLst/>
                <a:latin typeface="Calibri Light" panose="020F0302020204030204" pitchFamily="34" charset="0"/>
              </a:rPr>
              <a:t>to effectively engage</a:t>
            </a:r>
            <a:endParaRPr lang="en-US" kern="1200" dirty="0">
              <a:solidFill>
                <a:srgbClr val="C00000"/>
              </a:solidFill>
              <a:latin typeface="+mj-lt"/>
              <a:ea typeface="+mj-ea"/>
              <a:cs typeface="+mj-cs"/>
            </a:endParaRPr>
          </a:p>
        </p:txBody>
      </p:sp>
      <p:sp>
        <p:nvSpPr>
          <p:cNvPr id="4" name="TextBox 3">
            <a:extLst>
              <a:ext uri="{FF2B5EF4-FFF2-40B4-BE49-F238E27FC236}">
                <a16:creationId xmlns:a16="http://schemas.microsoft.com/office/drawing/2014/main" id="{D0FAB4CA-3902-4978-BB25-119E82667534}"/>
              </a:ext>
            </a:extLst>
          </p:cNvPr>
          <p:cNvSpPr txBox="1"/>
          <p:nvPr/>
        </p:nvSpPr>
        <p:spPr>
          <a:xfrm>
            <a:off x="969322" y="5851363"/>
            <a:ext cx="3708400" cy="106490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Questions: contact Holly at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holly-anne.neal@mass.gov</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endParaRPr lang="en-US" sz="2000" dirty="0"/>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966540" y="123826"/>
            <a:ext cx="6025435" cy="6524624"/>
          </a:xfrm>
        </p:spPr>
        <p:txBody>
          <a:bodyPr vert="horz" lIns="91440" tIns="45720" rIns="91440" bIns="45720" rtlCol="0" anchor="ctr">
            <a:normAutofit/>
          </a:bodyPr>
          <a:lstStyle/>
          <a:p>
            <a:pPr marL="0" indent="0" algn="ctr">
              <a:buNone/>
            </a:pPr>
            <a:r>
              <a:rPr lang="en-US" b="1">
                <a:latin typeface="+mn-lt"/>
                <a:cs typeface="+mn-cs"/>
              </a:rPr>
              <a:t>All Schools and Districts Can Help!</a:t>
            </a:r>
          </a:p>
          <a:p>
            <a:r>
              <a:rPr lang="en-US" sz="2600">
                <a:latin typeface="+mn-lt"/>
                <a:cs typeface="+mn-cs"/>
              </a:rPr>
              <a:t>An </a:t>
            </a:r>
            <a:r>
              <a:rPr lang="en-US" sz="2600" i="1">
                <a:solidFill>
                  <a:srgbClr val="C00000"/>
                </a:solidFill>
                <a:latin typeface="+mn-lt"/>
                <a:cs typeface="+mn-cs"/>
              </a:rPr>
              <a:t>updated list </a:t>
            </a:r>
            <a:r>
              <a:rPr lang="en-US" sz="2600">
                <a:latin typeface="+mn-lt"/>
                <a:cs typeface="+mn-cs"/>
              </a:rPr>
              <a:t>of eligible young adults will be uploaded to each LEAs </a:t>
            </a:r>
            <a:r>
              <a:rPr lang="en-US" sz="2600">
                <a:latin typeface="+mn-lt"/>
                <a:cs typeface="+mn-cs"/>
                <a:hlinkClick r:id="rId4"/>
              </a:rPr>
              <a:t>Security Portal </a:t>
            </a:r>
            <a:endParaRPr lang="en-US" sz="2600" i="1">
              <a:latin typeface="+mn-lt"/>
              <a:cs typeface="+mn-cs"/>
            </a:endParaRPr>
          </a:p>
          <a:p>
            <a:pPr lvl="2"/>
            <a:r>
              <a:rPr lang="en-US" sz="2600">
                <a:latin typeface="+mn-lt"/>
                <a:cs typeface="+mn-cs"/>
              </a:rPr>
              <a:t>Go to </a:t>
            </a:r>
            <a:r>
              <a:rPr lang="en-US" sz="2600" i="1" err="1">
                <a:latin typeface="+mn-lt"/>
                <a:cs typeface="+mn-cs"/>
              </a:rPr>
              <a:t>DropBox</a:t>
            </a:r>
            <a:r>
              <a:rPr lang="en-US" sz="2600" i="1">
                <a:latin typeface="+mn-lt"/>
                <a:cs typeface="+mn-cs"/>
              </a:rPr>
              <a:t> Central – State Performance Plan – Download </a:t>
            </a:r>
          </a:p>
          <a:p>
            <a:pPr lvl="2"/>
            <a:r>
              <a:rPr lang="en-US" sz="2600" b="1" i="1">
                <a:latin typeface="+mn-lt"/>
                <a:cs typeface="+mn-cs"/>
              </a:rPr>
              <a:t>Enter last known contact information </a:t>
            </a:r>
            <a:r>
              <a:rPr lang="en-US" sz="2600" i="1">
                <a:latin typeface="+mn-lt"/>
                <a:cs typeface="+mn-cs"/>
              </a:rPr>
              <a:t>– Re-upload</a:t>
            </a:r>
          </a:p>
          <a:p>
            <a:pPr marL="0" indent="0">
              <a:buNone/>
            </a:pPr>
            <a:endParaRPr lang="en-US" sz="2600">
              <a:latin typeface="+mn-lt"/>
              <a:cs typeface="+mn-cs"/>
            </a:endParaRPr>
          </a:p>
          <a:p>
            <a:r>
              <a:rPr lang="en-US" sz="2600">
                <a:latin typeface="+mn-lt"/>
                <a:cs typeface="+mn-cs"/>
              </a:rPr>
              <a:t>Contact those eligible and their families to share the </a:t>
            </a:r>
            <a:r>
              <a:rPr lang="en-US" sz="2600">
                <a:latin typeface="+mn-lt"/>
                <a:cs typeface="+mn-cs"/>
                <a:hlinkClick r:id="rId5"/>
              </a:rPr>
              <a:t>link</a:t>
            </a:r>
            <a:r>
              <a:rPr lang="en-US" sz="2600">
                <a:latin typeface="+mn-lt"/>
                <a:cs typeface="+mn-cs"/>
              </a:rPr>
              <a:t> about the services </a:t>
            </a:r>
          </a:p>
          <a:p>
            <a:pPr marL="1371600" lvl="3" indent="0">
              <a:buNone/>
            </a:pPr>
            <a:endParaRPr lang="en-US" sz="2600" b="1" i="0">
              <a:effectLst/>
              <a:latin typeface="+mn-lt"/>
              <a:cs typeface="+mn-cs"/>
            </a:endParaRPr>
          </a:p>
          <a:p>
            <a:r>
              <a:rPr lang="en-US" sz="2600">
                <a:latin typeface="+mn-lt"/>
                <a:cs typeface="+mn-cs"/>
              </a:rPr>
              <a:t>Share the link with local community organizations and ask them to post information</a:t>
            </a:r>
          </a:p>
        </p:txBody>
      </p:sp>
    </p:spTree>
    <p:extLst>
      <p:ext uri="{BB962C8B-B14F-4D97-AF65-F5344CB8AC3E}">
        <p14:creationId xmlns:p14="http://schemas.microsoft.com/office/powerpoint/2010/main" val="101551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90550" y="908191"/>
            <a:ext cx="4465945" cy="3387497"/>
          </a:xfrm>
        </p:spPr>
        <p:txBody>
          <a:bodyPr vert="horz" lIns="91440" tIns="45720" rIns="91440" bIns="45720" rtlCol="0" anchor="b">
            <a:normAutofit/>
          </a:bodyPr>
          <a:lstStyle/>
          <a:p>
            <a:pPr algn="r"/>
            <a:r>
              <a:rPr lang="en-US">
                <a:solidFill>
                  <a:srgbClr val="FFFFFF"/>
                </a:solidFill>
                <a:latin typeface="+mj-lt"/>
                <a:cs typeface="+mj-cs"/>
              </a:rPr>
              <a:t>Next Steps for Families</a:t>
            </a:r>
            <a:r>
              <a:rPr lang="en-US" kern="1200">
                <a:solidFill>
                  <a:srgbClr val="FFFFFF"/>
                </a:solidFill>
                <a:latin typeface="+mj-lt"/>
                <a:ea typeface="+mj-ea"/>
                <a:cs typeface="+mj-cs"/>
              </a:rPr>
              <a:t>?</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588347" y="317834"/>
            <a:ext cx="6602888" cy="6540166"/>
          </a:xfrm>
        </p:spPr>
        <p:txBody>
          <a:bodyPr vert="horz" lIns="91440" tIns="45720" rIns="91440" bIns="45720" rtlCol="0" anchor="ctr">
            <a:normAutofit/>
          </a:bodyPr>
          <a:lstStyle/>
          <a:p>
            <a:pPr marL="0" indent="0">
              <a:buNone/>
            </a:pPr>
            <a:r>
              <a:rPr lang="en-US" sz="2400" b="1">
                <a:latin typeface="+mn-lt"/>
                <a:cs typeface="+mn-cs"/>
              </a:rPr>
              <a:t>Families who are interested need to contact the Federation for Children with Special Needs (FCSN)</a:t>
            </a:r>
            <a:br>
              <a:rPr lang="en-US" sz="2400" b="1">
                <a:latin typeface="+mn-lt"/>
                <a:cs typeface="+mn-cs"/>
              </a:rPr>
            </a:br>
            <a:endParaRPr lang="en-US" sz="2400" b="1">
              <a:latin typeface="+mn-lt"/>
              <a:cs typeface="+mn-cs"/>
            </a:endParaRPr>
          </a:p>
          <a:p>
            <a:pPr marL="514350" indent="-514350">
              <a:buFont typeface="+mj-lt"/>
              <a:buAutoNum type="arabicPeriod"/>
            </a:pPr>
            <a:r>
              <a:rPr lang="en-US" sz="2400">
                <a:latin typeface="+mn-lt"/>
                <a:cs typeface="+mn-cs"/>
              </a:rPr>
              <a:t>Use </a:t>
            </a:r>
            <a:r>
              <a:rPr lang="en-US" sz="2400">
                <a:latin typeface="+mn-lt"/>
                <a:cs typeface="+mn-cs"/>
                <a:hlinkClick r:id="rId2"/>
              </a:rPr>
              <a:t>this link</a:t>
            </a:r>
            <a:r>
              <a:rPr lang="en-US" sz="2400">
                <a:latin typeface="+mn-lt"/>
                <a:cs typeface="+mn-cs"/>
              </a:rPr>
              <a:t> to submit their contact information </a:t>
            </a:r>
            <a:endParaRPr lang="en-US" sz="2400">
              <a:latin typeface="+mn-lt"/>
              <a:cs typeface="Calibri"/>
            </a:endParaRPr>
          </a:p>
          <a:p>
            <a:pPr lvl="1"/>
            <a:r>
              <a:rPr lang="en-US">
                <a:latin typeface="+mn-lt"/>
                <a:cs typeface="+mn-cs"/>
              </a:rPr>
              <a:t>FCSN will reach out to each family</a:t>
            </a:r>
            <a:br>
              <a:rPr lang="en-US">
                <a:latin typeface="+mn-lt"/>
                <a:cs typeface="+mn-cs"/>
              </a:rPr>
            </a:br>
            <a:endParaRPr lang="en-US">
              <a:latin typeface="+mn-lt"/>
              <a:cs typeface="+mn-cs"/>
            </a:endParaRPr>
          </a:p>
          <a:p>
            <a:pPr marL="457200" lvl="1" indent="0">
              <a:buNone/>
            </a:pPr>
            <a:r>
              <a:rPr lang="en-US">
                <a:latin typeface="+mn-lt"/>
                <a:cs typeface="+mn-cs"/>
              </a:rPr>
              <a:t>OR</a:t>
            </a:r>
            <a:endParaRPr lang="en-US">
              <a:latin typeface="+mn-lt"/>
              <a:cs typeface="Calibri"/>
            </a:endParaRPr>
          </a:p>
          <a:p>
            <a:pPr marL="457200" lvl="1" indent="0">
              <a:buNone/>
            </a:pPr>
            <a:endParaRPr lang="en-US">
              <a:latin typeface="+mn-lt"/>
              <a:cs typeface="+mn-cs"/>
            </a:endParaRPr>
          </a:p>
          <a:p>
            <a:pPr marL="514350" indent="-514350">
              <a:buFont typeface="+mj-lt"/>
              <a:buAutoNum type="arabicPeriod"/>
            </a:pPr>
            <a:r>
              <a:rPr lang="en-US" sz="2400">
                <a:latin typeface="+mn-lt"/>
                <a:cs typeface="+mn-cs"/>
              </a:rPr>
              <a:t>Call FCSN to get more information at  </a:t>
            </a:r>
            <a:br>
              <a:rPr lang="en-US" sz="2400">
                <a:latin typeface="+mn-lt"/>
                <a:cs typeface="+mn-cs"/>
              </a:rPr>
            </a:br>
            <a:r>
              <a:rPr lang="en-US" sz="2400" i="0" u="none">
                <a:effectLst/>
                <a:latin typeface="+mn-lt"/>
                <a:cs typeface="+mn-cs"/>
                <a:hlinkClick r:id="rId3"/>
              </a:rPr>
              <a:t>(617) 236-7210</a:t>
            </a:r>
            <a:r>
              <a:rPr lang="en-US" sz="2400" i="0">
                <a:effectLst/>
                <a:latin typeface="+mn-lt"/>
                <a:cs typeface="+mn-cs"/>
              </a:rPr>
              <a:t>, </a:t>
            </a:r>
            <a:r>
              <a:rPr lang="en-US" sz="2400" i="0" u="none">
                <a:effectLst/>
                <a:latin typeface="+mn-lt"/>
                <a:cs typeface="+mn-cs"/>
                <a:hlinkClick r:id="rId4"/>
              </a:rPr>
              <a:t>(800) 331-0688</a:t>
            </a:r>
            <a:r>
              <a:rPr lang="en-US" sz="2400" i="0">
                <a:effectLst/>
                <a:latin typeface="+mn-lt"/>
                <a:cs typeface="+mn-cs"/>
              </a:rPr>
              <a:t> </a:t>
            </a:r>
            <a:endParaRPr lang="en-US" sz="2400" i="0">
              <a:effectLst/>
              <a:latin typeface="+mn-lt"/>
              <a:cs typeface="Calibri"/>
            </a:endParaRPr>
          </a:p>
          <a:p>
            <a:endParaRPr lang="en-US" sz="2400">
              <a:latin typeface="+mn-lt"/>
              <a:cs typeface="+mn-cs"/>
            </a:endParaRPr>
          </a:p>
          <a:p>
            <a:pPr marL="1371600" lvl="3" indent="0">
              <a:buNone/>
            </a:pPr>
            <a:endParaRPr lang="en-US" sz="2600" b="1" i="0">
              <a:effectLst/>
              <a:latin typeface="+mn-lt"/>
              <a:cs typeface="+mn-cs"/>
            </a:endParaRPr>
          </a:p>
          <a:p>
            <a:pPr marL="228600" lvl="1" indent="0">
              <a:buNone/>
            </a:pPr>
            <a:endParaRPr lang="en-US" sz="2600">
              <a:latin typeface="+mn-lt"/>
              <a:cs typeface="Calibri"/>
            </a:endParaRPr>
          </a:p>
        </p:txBody>
      </p:sp>
    </p:spTree>
    <p:extLst>
      <p:ext uri="{BB962C8B-B14F-4D97-AF65-F5344CB8AC3E}">
        <p14:creationId xmlns:p14="http://schemas.microsoft.com/office/powerpoint/2010/main" val="374939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Our Educational Vision</a:t>
            </a:r>
            <a:endParaRPr lang="en-US">
              <a:latin typeface="Calibri"/>
            </a:endParaRPr>
          </a:p>
        </p:txBody>
      </p:sp>
      <p:sp>
        <p:nvSpPr>
          <p:cNvPr id="7" name="Content Placeholder 6">
            <a:extLst>
              <a:ext uri="{FF2B5EF4-FFF2-40B4-BE49-F238E27FC236}">
                <a16:creationId xmlns:a16="http://schemas.microsoft.com/office/drawing/2014/main" id="{8DF83D2F-4500-4ACB-BDBD-F868346F1172}"/>
              </a:ext>
            </a:extLst>
          </p:cNvPr>
          <p:cNvSpPr>
            <a:spLocks noGrp="1"/>
          </p:cNvSpPr>
          <p:nvPr>
            <p:ph idx="1"/>
          </p:nvPr>
        </p:nvSpPr>
        <p:spPr>
          <a:xfrm>
            <a:off x="838200" y="2087563"/>
            <a:ext cx="10515600" cy="405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100" b="1" kern="1200">
                <a:solidFill>
                  <a:schemeClr val="tx1"/>
                </a:solidFill>
                <a:effectLst/>
                <a:latin typeface="+mj-lt"/>
                <a:ea typeface="+mj-ea"/>
                <a:cs typeface="+mj-cs"/>
              </a:rPr>
              <a:t>Special Education Leaders Meetings</a:t>
            </a:r>
            <a:br>
              <a:rPr lang="en-US" sz="5100" kern="1200">
                <a:solidFill>
                  <a:schemeClr val="tx1"/>
                </a:solidFill>
                <a:effectLst/>
                <a:latin typeface="+mj-lt"/>
                <a:ea typeface="+mj-ea"/>
                <a:cs typeface="+mj-cs"/>
              </a:rPr>
            </a:br>
            <a:r>
              <a:rPr lang="en-US" sz="5100" b="1" kern="1200">
                <a:solidFill>
                  <a:schemeClr val="tx1"/>
                </a:solidFill>
                <a:latin typeface="+mj-lt"/>
                <a:ea typeface="+mj-ea"/>
                <a:cs typeface="+mj-cs"/>
              </a:rPr>
              <a:t>2023-2024 </a:t>
            </a:r>
            <a:endParaRPr lang="en-US" sz="5100" kern="1200">
              <a:solidFill>
                <a:schemeClr val="tx1"/>
              </a:solidFill>
              <a:latin typeface="+mj-lt"/>
              <a:ea typeface="+mj-ea"/>
              <a:cs typeface="+mj-cs"/>
            </a:endParaRPr>
          </a:p>
        </p:txBody>
      </p:sp>
      <p:cxnSp>
        <p:nvCxnSpPr>
          <p:cNvPr id="32"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D72FAE-E9D9-4998-955B-CDF724199E15}"/>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marR="0" lvl="1" indent="-228600">
              <a:lnSpc>
                <a:spcPct val="90000"/>
              </a:lnSpc>
              <a:spcBef>
                <a:spcPts val="0"/>
              </a:spcBef>
              <a:spcAft>
                <a:spcPts val="600"/>
              </a:spcAft>
              <a:buFont typeface="Arial" panose="020B0604020202020204" pitchFamily="34" charset="0"/>
              <a:buChar char="•"/>
            </a:pPr>
            <a:r>
              <a:rPr lang="en-US" sz="2000">
                <a:effectLst/>
              </a:rPr>
              <a:t>Friday, March 29, 2024 – noon to 1pm</a:t>
            </a:r>
          </a:p>
          <a:p>
            <a:pPr marR="0" lvl="1" indent="-228600">
              <a:lnSpc>
                <a:spcPct val="90000"/>
              </a:lnSpc>
              <a:spcBef>
                <a:spcPts val="0"/>
              </a:spcBef>
              <a:spcAft>
                <a:spcPts val="600"/>
              </a:spcAft>
              <a:buFont typeface="Arial" panose="020B0604020202020204" pitchFamily="34" charset="0"/>
              <a:buChar char="•"/>
            </a:pPr>
            <a:r>
              <a:rPr lang="en-US" sz="2000"/>
              <a:t>Friday, April 26 – 11:00am to noon </a:t>
            </a:r>
          </a:p>
          <a:p>
            <a:pPr marR="0" lvl="1" indent="-228600">
              <a:lnSpc>
                <a:spcPct val="90000"/>
              </a:lnSpc>
              <a:spcBef>
                <a:spcPts val="0"/>
              </a:spcBef>
              <a:spcAft>
                <a:spcPts val="600"/>
              </a:spcAft>
              <a:buFont typeface="Arial" panose="020B0604020202020204" pitchFamily="34" charset="0"/>
              <a:buChar char="•"/>
            </a:pPr>
            <a:r>
              <a:rPr lang="en-US" sz="2000">
                <a:effectLst/>
              </a:rPr>
              <a:t>May 17, 2024 – noon to 1pm</a:t>
            </a:r>
          </a:p>
          <a:p>
            <a:pPr marR="0" lvl="1" indent="-228600">
              <a:lnSpc>
                <a:spcPct val="90000"/>
              </a:lnSpc>
              <a:spcBef>
                <a:spcPts val="0"/>
              </a:spcBef>
              <a:spcAft>
                <a:spcPts val="600"/>
              </a:spcAft>
              <a:buFont typeface="Arial" panose="020B0604020202020204" pitchFamily="34" charset="0"/>
              <a:buChar char="•"/>
            </a:pPr>
            <a:r>
              <a:rPr lang="en-US" sz="2000">
                <a:effectLst/>
              </a:rPr>
              <a:t>June 21, 2024 – noon to 1pm</a:t>
            </a:r>
          </a:p>
          <a:p>
            <a:pPr marR="0" lvl="1" indent="-228600">
              <a:lnSpc>
                <a:spcPct val="90000"/>
              </a:lnSpc>
              <a:spcBef>
                <a:spcPts val="0"/>
              </a:spcBef>
              <a:spcAft>
                <a:spcPts val="600"/>
              </a:spcAft>
              <a:buFont typeface="Arial" panose="020B0604020202020204" pitchFamily="34" charset="0"/>
              <a:buChar char="•"/>
            </a:pPr>
            <a:endParaRPr lang="en-US" sz="2000" i="1">
              <a:effectLst/>
            </a:endParaRPr>
          </a:p>
          <a:p>
            <a:pPr marR="0" lvl="1" indent="-228600">
              <a:lnSpc>
                <a:spcPct val="90000"/>
              </a:lnSpc>
              <a:spcBef>
                <a:spcPts val="0"/>
              </a:spcBef>
              <a:spcAft>
                <a:spcPts val="600"/>
              </a:spcAft>
              <a:buFont typeface="Arial" panose="020B0604020202020204" pitchFamily="34" charset="0"/>
              <a:buChar char="•"/>
            </a:pPr>
            <a:r>
              <a:rPr lang="en-US" sz="2000" i="1">
                <a:effectLst/>
              </a:rPr>
              <a:t>Reminder that if you are not able to attend, we post slides and recordings of these </a:t>
            </a:r>
            <a:r>
              <a:rPr lang="en-US" sz="2000" i="1"/>
              <a:t>meetings</a:t>
            </a:r>
            <a:r>
              <a:rPr lang="en-US" sz="2000" i="1">
                <a:effectLst/>
              </a:rPr>
              <a:t> </a:t>
            </a:r>
            <a:r>
              <a:rPr lang="en-US" sz="2000" i="1" u="sng">
                <a:effectLst/>
                <a:hlinkClick r:id="rId2"/>
              </a:rPr>
              <a:t>here</a:t>
            </a:r>
            <a:endParaRPr lang="en-US" sz="2000">
              <a:effectLst/>
            </a:endParaRPr>
          </a:p>
        </p:txBody>
      </p:sp>
    </p:spTree>
    <p:extLst>
      <p:ext uri="{BB962C8B-B14F-4D97-AF65-F5344CB8AC3E}">
        <p14:creationId xmlns:p14="http://schemas.microsoft.com/office/powerpoint/2010/main" val="77788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New IEP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F2F76-C768-4055-AFFA-AB85F529BE12}"/>
              </a:ext>
            </a:extLst>
          </p:cNvPr>
          <p:cNvSpPr>
            <a:spLocks noGrp="1"/>
          </p:cNvSpPr>
          <p:nvPr>
            <p:ph type="title"/>
          </p:nvPr>
        </p:nvSpPr>
        <p:spPr/>
        <p:txBody>
          <a:bodyPr/>
          <a:lstStyle/>
          <a:p>
            <a:r>
              <a:rPr lang="en-US"/>
              <a:t>IEP Support Survey</a:t>
            </a:r>
          </a:p>
        </p:txBody>
      </p:sp>
      <p:sp>
        <p:nvSpPr>
          <p:cNvPr id="2" name="Content Placeholder 1">
            <a:extLst>
              <a:ext uri="{FF2B5EF4-FFF2-40B4-BE49-F238E27FC236}">
                <a16:creationId xmlns:a16="http://schemas.microsoft.com/office/drawing/2014/main" id="{46E0E32D-2C60-4CD0-8C0F-E7D346ECFE58}"/>
              </a:ext>
            </a:extLst>
          </p:cNvPr>
          <p:cNvSpPr>
            <a:spLocks noGrp="1"/>
          </p:cNvSpPr>
          <p:nvPr>
            <p:ph idx="1"/>
          </p:nvPr>
        </p:nvSpPr>
        <p:spPr/>
        <p:txBody>
          <a:bodyPr vert="horz" lIns="91440" tIns="45720" rIns="91440" bIns="45720" rtlCol="0" anchor="t">
            <a:normAutofit/>
          </a:bodyPr>
          <a:lstStyle/>
          <a:p>
            <a:r>
              <a:rPr lang="en-US">
                <a:latin typeface="Arial"/>
                <a:cs typeface="Arial"/>
              </a:rPr>
              <a:t>We want your input on additional supports you recommend we provide to enhance your implementation of the new IEP</a:t>
            </a:r>
          </a:p>
          <a:p>
            <a:r>
              <a:rPr lang="en-US">
                <a:latin typeface="Arial"/>
                <a:cs typeface="Arial"/>
              </a:rPr>
              <a:t>Please complete this </a:t>
            </a:r>
            <a:r>
              <a:rPr lang="en-US">
                <a:latin typeface="Arial"/>
                <a:cs typeface="Arial"/>
                <a:hlinkClick r:id="rId2"/>
              </a:rPr>
              <a:t>survey</a:t>
            </a:r>
            <a:r>
              <a:rPr lang="en-US">
                <a:latin typeface="Arial"/>
                <a:cs typeface="Arial"/>
              </a:rPr>
              <a:t> by February 16, 2024</a:t>
            </a:r>
          </a:p>
          <a:p>
            <a:r>
              <a:rPr lang="en-US">
                <a:latin typeface="Arial"/>
                <a:cs typeface="Arial"/>
              </a:rPr>
              <a:t>Thank you for your input</a:t>
            </a:r>
          </a:p>
        </p:txBody>
      </p:sp>
    </p:spTree>
    <p:extLst>
      <p:ext uri="{BB962C8B-B14F-4D97-AF65-F5344CB8AC3E}">
        <p14:creationId xmlns:p14="http://schemas.microsoft.com/office/powerpoint/2010/main" val="235611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Upcoming IEP Vendor Meeting </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5600" cy="4487071"/>
          </a:xfrm>
        </p:spPr>
        <p:txBody>
          <a:bodyPr vert="horz" lIns="91440" tIns="45720" rIns="91440" bIns="45720" rtlCol="0" anchor="t">
            <a:normAutofit/>
          </a:bodyPr>
          <a:lstStyle/>
          <a:p>
            <a:pPr marL="0" indent="0">
              <a:buNone/>
            </a:pPr>
            <a: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The Department is committed to ensuring that our schools and districts are able to make an effective transition to the updated IEP forms and process. </a:t>
            </a:r>
            <a:b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br>
            <a:b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br>
            <a:r>
              <a:rPr lang="en-US" sz="2800" u="sng">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Please encourage your vendors to join us</a:t>
            </a:r>
            <a: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 at an IEP Software Vendor Meeting at noon on Tuesday, March 5</a:t>
            </a:r>
            <a:r>
              <a:rPr lang="en-US" sz="2800" baseline="300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th</a:t>
            </a:r>
            <a: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 2024. </a:t>
            </a:r>
            <a:b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br>
            <a:b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br>
            <a: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Vendors interested in joining should email the special education inbox at </a:t>
            </a:r>
            <a:r>
              <a:rPr lang="en-US" sz="2800" u="sng">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specialeducation@doe.mass.edu</a:t>
            </a:r>
            <a:r>
              <a:rPr lang="en-US" sz="2800">
                <a:solidFill>
                  <a:srgbClr val="222222"/>
                </a:solidFill>
                <a:effectLst/>
                <a:latin typeface="Helvetica" panose="020B0604020202020204" pitchFamily="34" charset="0"/>
                <a:ea typeface="Calibri" panose="020F0502020204030204" pitchFamily="34"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89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3D609-41C2-4F2A-87A2-E9AD2A222827}"/>
              </a:ext>
            </a:extLst>
          </p:cNvPr>
          <p:cNvSpPr>
            <a:spLocks noGrp="1"/>
          </p:cNvSpPr>
          <p:nvPr>
            <p:ph type="title"/>
          </p:nvPr>
        </p:nvSpPr>
        <p:spPr/>
        <p:txBody>
          <a:bodyPr/>
          <a:lstStyle/>
          <a:p>
            <a:r>
              <a:rPr lang="en-US"/>
              <a:t>12 Updated IEP Forms </a:t>
            </a:r>
          </a:p>
        </p:txBody>
      </p:sp>
      <p:sp>
        <p:nvSpPr>
          <p:cNvPr id="4" name="Content Placeholder 3">
            <a:extLst>
              <a:ext uri="{FF2B5EF4-FFF2-40B4-BE49-F238E27FC236}">
                <a16:creationId xmlns:a16="http://schemas.microsoft.com/office/drawing/2014/main" id="{219B8D68-C4E5-4027-80A4-1F1C856DECED}"/>
              </a:ext>
            </a:extLst>
          </p:cNvPr>
          <p:cNvSpPr>
            <a:spLocks noGrp="1"/>
          </p:cNvSpPr>
          <p:nvPr>
            <p:ph sz="half" idx="1"/>
          </p:nvPr>
        </p:nvSpPr>
        <p:spPr/>
        <p:txBody>
          <a:bodyPr/>
          <a:lstStyle/>
          <a:p>
            <a:r>
              <a:rPr lang="en-US"/>
              <a:t>Attendance Sheet</a:t>
            </a:r>
          </a:p>
          <a:p>
            <a:r>
              <a:rPr lang="en-US"/>
              <a:t>Educational Environment and Placement (Ages 3-5)</a:t>
            </a:r>
          </a:p>
          <a:p>
            <a:r>
              <a:rPr lang="en-US"/>
              <a:t>Educational Environment and Placement (K-age 21)</a:t>
            </a:r>
          </a:p>
          <a:p>
            <a:r>
              <a:rPr lang="en-US"/>
              <a:t>Evaluation Consent Form</a:t>
            </a:r>
          </a:p>
          <a:p>
            <a:r>
              <a:rPr lang="en-US"/>
              <a:t>Extended Evaluation Form</a:t>
            </a:r>
          </a:p>
          <a:p>
            <a:r>
              <a:rPr lang="en-US"/>
              <a:t>IEP Amendment</a:t>
            </a:r>
          </a:p>
        </p:txBody>
      </p:sp>
      <p:sp>
        <p:nvSpPr>
          <p:cNvPr id="5" name="Content Placeholder 4">
            <a:extLst>
              <a:ext uri="{FF2B5EF4-FFF2-40B4-BE49-F238E27FC236}">
                <a16:creationId xmlns:a16="http://schemas.microsoft.com/office/drawing/2014/main" id="{99549FC6-4145-4899-B147-4E423069F0BF}"/>
              </a:ext>
            </a:extLst>
          </p:cNvPr>
          <p:cNvSpPr>
            <a:spLocks noGrp="1"/>
          </p:cNvSpPr>
          <p:nvPr>
            <p:ph sz="half" idx="2"/>
          </p:nvPr>
        </p:nvSpPr>
        <p:spPr/>
        <p:txBody>
          <a:bodyPr>
            <a:normAutofit fontScale="92500"/>
          </a:bodyPr>
          <a:lstStyle/>
          <a:p>
            <a:r>
              <a:rPr lang="en-US"/>
              <a:t>Level of Need</a:t>
            </a:r>
          </a:p>
          <a:p>
            <a:r>
              <a:rPr lang="en-US"/>
              <a:t>Notice of Proposed School District Action</a:t>
            </a:r>
          </a:p>
          <a:p>
            <a:r>
              <a:rPr lang="en-US"/>
              <a:t>Notice of School District Refusal</a:t>
            </a:r>
          </a:p>
          <a:p>
            <a:r>
              <a:rPr lang="en-US"/>
              <a:t>Placement Consent Form (Ages 3-5)</a:t>
            </a:r>
          </a:p>
          <a:p>
            <a:r>
              <a:rPr lang="en-US"/>
              <a:t>Placement Consent (K-Age 21)</a:t>
            </a:r>
          </a:p>
          <a:p>
            <a:r>
              <a:rPr lang="en-US"/>
              <a:t>Special Education Eligibility Determination</a:t>
            </a:r>
          </a:p>
        </p:txBody>
      </p:sp>
    </p:spTree>
    <p:extLst>
      <p:ext uri="{BB962C8B-B14F-4D97-AF65-F5344CB8AC3E}">
        <p14:creationId xmlns:p14="http://schemas.microsoft.com/office/powerpoint/2010/main" val="103096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a:solidFill>
                  <a:srgbClr val="FFFFFF"/>
                </a:solidFill>
                <a:latin typeface="+mj-lt"/>
                <a:ea typeface="+mj-ea"/>
                <a:cs typeface="+mj-cs"/>
              </a:rPr>
              <a:t>General Supervision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r>
              <a:rPr lang="en-US"/>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Q&amp;A</a:t>
            </a: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5200" kern="1200">
                <a:solidFill>
                  <a:schemeClr val="tx1"/>
                </a:solidFill>
                <a:latin typeface="+mj-lt"/>
                <a:ea typeface="+mj-ea"/>
                <a:cs typeface="+mj-cs"/>
              </a:rPr>
              <a:t>Today’s</a:t>
            </a:r>
            <a:br>
              <a:rPr lang="en-US" sz="5200" kern="1200">
                <a:solidFill>
                  <a:schemeClr val="tx1"/>
                </a:solidFill>
                <a:latin typeface="+mj-lt"/>
                <a:ea typeface="+mj-ea"/>
                <a:cs typeface="+mj-cs"/>
              </a:rPr>
            </a:br>
            <a:r>
              <a:rPr lang="en-US" sz="5200" kern="1200">
                <a:solidFill>
                  <a:schemeClr val="tx1"/>
                </a:solidFill>
                <a:latin typeface="+mj-lt"/>
                <a:ea typeface="+mj-ea"/>
                <a:cs typeface="+mj-cs"/>
              </a:rPr>
              <a:t>Agenda</a:t>
            </a: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24740027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E89F6C5F-D09A-4AC8-BC05-8968C2359360}"/>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latin typeface="Arial" charset="0"/>
              <a:ea typeface="ＭＳ Ｐゴシック"/>
            </a:endParaRPr>
          </a:p>
        </p:txBody>
      </p:sp>
      <p:pic>
        <p:nvPicPr>
          <p:cNvPr id="4" name="Picture 3" descr="DDS: Department of Developmental Services">
            <a:extLst>
              <a:ext uri="{FF2B5EF4-FFF2-40B4-BE49-F238E27FC236}">
                <a16:creationId xmlns:a16="http://schemas.microsoft.com/office/drawing/2014/main" id="{1011040E-2175-45F1-B9C9-C4BA845A3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156" y="1308159"/>
            <a:ext cx="4107459" cy="4107459"/>
          </a:xfrm>
          <a:prstGeom prst="rect">
            <a:avLst/>
          </a:prstGeom>
        </p:spPr>
      </p:pic>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2105340" y="5048990"/>
            <a:ext cx="7981320" cy="861774"/>
          </a:xfrm>
        </p:spPr>
        <p:txBody>
          <a:bodyPr/>
          <a:lstStyle/>
          <a:p>
            <a:r>
              <a:rPr lang="en-US" sz="3200" b="1">
                <a:solidFill>
                  <a:srgbClr val="27387E"/>
                </a:solidFill>
                <a:latin typeface="Bahnschrift" panose="020B0502040204020203" pitchFamily="34" charset="0"/>
              </a:rPr>
              <a:t>DESE/DDS Residential Prevention Program</a:t>
            </a:r>
            <a:br>
              <a:rPr lang="en-US" sz="3200">
                <a:solidFill>
                  <a:srgbClr val="27387E"/>
                </a:solidFill>
                <a:latin typeface="Bahnschrift" panose="020B0502040204020203" pitchFamily="34" charset="0"/>
              </a:rPr>
            </a:br>
            <a:r>
              <a:rPr lang="en-US" sz="2400">
                <a:solidFill>
                  <a:srgbClr val="27387E"/>
                </a:solidFill>
                <a:latin typeface="Bahnschrift" panose="020B0502040204020203" pitchFamily="34" charset="0"/>
              </a:rPr>
              <a:t>Annual Open Interest 2024</a:t>
            </a:r>
            <a:endParaRPr lang="en-US" sz="3200">
              <a:solidFill>
                <a:srgbClr val="27387E"/>
              </a:solidFill>
              <a:latin typeface="Bahnschrift" panose="020B0502040204020203" pitchFamily="34" charset="0"/>
            </a:endParaRPr>
          </a:p>
        </p:txBody>
      </p:sp>
      <p:sp>
        <p:nvSpPr>
          <p:cNvPr id="16" name="TextBox 15">
            <a:extLst>
              <a:ext uri="{FF2B5EF4-FFF2-40B4-BE49-F238E27FC236}">
                <a16:creationId xmlns:a16="http://schemas.microsoft.com/office/drawing/2014/main" id="{FBBBA088-4448-4AAA-80A7-048948D2F12C}"/>
              </a:ext>
            </a:extLst>
          </p:cNvPr>
          <p:cNvSpPr txBox="1"/>
          <p:nvPr/>
        </p:nvSpPr>
        <p:spPr>
          <a:xfrm>
            <a:off x="3644900" y="6246521"/>
            <a:ext cx="4902200" cy="275153"/>
          </a:xfrm>
          <a:prstGeom prst="rect">
            <a:avLst/>
          </a:prstGeom>
          <a:noFill/>
        </p:spPr>
        <p:txBody>
          <a:bodyPr wrap="square" lIns="89611" tIns="44806" rIns="89611" bIns="44806" rtlCol="0" anchor="t">
            <a:spAutoFit/>
          </a:bodyPr>
          <a:lstStyle/>
          <a:p>
            <a:pPr marL="1270" algn="ctr" fontAlgn="base">
              <a:spcBef>
                <a:spcPct val="0"/>
              </a:spcBef>
              <a:spcAft>
                <a:spcPct val="0"/>
              </a:spcAft>
            </a:pPr>
            <a:r>
              <a:rPr lang="en-US" sz="1200">
                <a:solidFill>
                  <a:srgbClr val="27387E"/>
                </a:solidFill>
                <a:latin typeface="Bahnschrift"/>
                <a:ea typeface="ＭＳ Ｐゴシック"/>
                <a:cs typeface="Calibri"/>
              </a:rPr>
              <a:t>February 9, 2024</a:t>
            </a:r>
            <a:endParaRPr lang="en-US">
              <a:solidFill>
                <a:srgbClr val="000000"/>
              </a:solidFill>
              <a:latin typeface="Arial" charset="0"/>
              <a:ea typeface="ＭＳ Ｐゴシック"/>
            </a:endParaRPr>
          </a:p>
        </p:txBody>
      </p:sp>
    </p:spTree>
    <p:extLst>
      <p:ext uri="{BB962C8B-B14F-4D97-AF65-F5344CB8AC3E}">
        <p14:creationId xmlns:p14="http://schemas.microsoft.com/office/powerpoint/2010/main" val="32756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C183D7F6-B498-43B3-948B-1728B52AA6E4}">
                <adec:decorative xmlns:adec="http://schemas.microsoft.com/office/drawing/2017/decorative" val="1"/>
              </a:ext>
            </a:extLst>
          </p:cNvPr>
          <p:cNvSpPr>
            <a:spLocks noGrp="1"/>
          </p:cNvSpPr>
          <p:nvPr>
            <p:ph type="body" sz="quarter" idx="15"/>
          </p:nvPr>
        </p:nvSpPr>
        <p:spPr>
          <a:xfrm>
            <a:off x="1752701" y="400073"/>
            <a:ext cx="7772400" cy="182880"/>
          </a:xfrm>
        </p:spPr>
        <p:txBody>
          <a:bodyPr/>
          <a:lstStyle/>
          <a:p>
            <a:r>
              <a:rPr lang="en-US"/>
              <a:t>DESE/DDS Residential Prevention Program</a:t>
            </a:r>
          </a:p>
        </p:txBody>
      </p:sp>
      <p:sp>
        <p:nvSpPr>
          <p:cNvPr id="6" name="Title 2"/>
          <p:cNvSpPr txBox="1">
            <a:spLocks noGrp="1"/>
          </p:cNvSpPr>
          <p:nvPr>
            <p:ph type="title" idx="4294967295"/>
          </p:nvPr>
        </p:nvSpPr>
        <p:spPr>
          <a:xfrm>
            <a:off x="1752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269E"/>
                </a:solidFill>
                <a:effectLst/>
                <a:uLnTx/>
                <a:uFillTx/>
                <a:latin typeface="Arial" pitchFamily="34" charset="0"/>
                <a:ea typeface="+mj-ea"/>
                <a:cs typeface="Arial" pitchFamily="34" charset="0"/>
              </a:rPr>
              <a:t>What it is and who we support</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7048083"/>
          </a:xfrm>
          <a:prstGeom prst="rect">
            <a:avLst/>
          </a:prstGeom>
        </p:spPr>
        <p:txBody>
          <a:bodyPr wrap="square" lIns="91440" tIns="45720" rIns="91440" bIns="45720" anchor="t">
            <a:spAutoFit/>
          </a:bodyPr>
          <a:lstStyle/>
          <a:p>
            <a:pPr marL="342900"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Wrap Around Program </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In home and community supports</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Committed to preventing Residential Programming</a:t>
            </a:r>
          </a:p>
          <a:p>
            <a:pPr marL="342900" indent="-342900" fontAlgn="base">
              <a:spcAft>
                <a:spcPct val="0"/>
              </a:spcAft>
              <a:buClr>
                <a:srgbClr val="000000"/>
              </a:buClr>
              <a:buFont typeface="Arial" panose="020B0604020202020204" pitchFamily="34" charset="0"/>
              <a:buChar char="•"/>
            </a:pPr>
            <a:endParaRPr lang="en-US" sz="2400">
              <a:solidFill>
                <a:srgbClr val="000000"/>
              </a:solidFill>
              <a:latin typeface="Arial" charset="0"/>
              <a:cs typeface="Arial"/>
            </a:endParaRPr>
          </a:p>
          <a:p>
            <a:pPr marL="342900"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Our Participants</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6-21 years old</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DDS Child Eligible</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Served by an IEP</a:t>
            </a:r>
          </a:p>
          <a:p>
            <a:pPr marL="800052" lvl="1" indent="-342900" fontAlgn="base">
              <a:spcAft>
                <a:spcPct val="0"/>
              </a:spcAft>
              <a:buClr>
                <a:srgbClr val="000000"/>
              </a:buClr>
              <a:buFont typeface="Arial" panose="020B0604020202020204" pitchFamily="34" charset="0"/>
              <a:buChar char="•"/>
            </a:pPr>
            <a:r>
              <a:rPr lang="en-US" sz="2400">
                <a:solidFill>
                  <a:srgbClr val="000000"/>
                </a:solidFill>
                <a:latin typeface="Arial"/>
                <a:cs typeface="Arial"/>
              </a:rPr>
              <a:t>Living in a family or caregiver’s home</a:t>
            </a:r>
          </a:p>
          <a:p>
            <a:pPr marL="1257203" lvl="2" indent="-342900" fontAlgn="base">
              <a:spcAft>
                <a:spcPct val="0"/>
              </a:spcAft>
              <a:buClr>
                <a:srgbClr val="000000"/>
              </a:buClr>
              <a:buFont typeface="Arial" panose="020B0604020202020204" pitchFamily="34" charset="0"/>
              <a:buChar char="•"/>
            </a:pPr>
            <a:r>
              <a:rPr lang="en-US" sz="2000">
                <a:solidFill>
                  <a:srgbClr val="000000"/>
                </a:solidFill>
                <a:latin typeface="Arial"/>
                <a:cs typeface="Arial"/>
              </a:rPr>
              <a:t>No group homes</a:t>
            </a:r>
          </a:p>
          <a:p>
            <a:pPr marL="342900" indent="-342900" fontAlgn="base">
              <a:spcAft>
                <a:spcPct val="0"/>
              </a:spcAft>
              <a:buClr>
                <a:srgbClr val="000000"/>
              </a:buClr>
              <a:buFont typeface="Arial" panose="020B0604020202020204" pitchFamily="34" charset="0"/>
              <a:buChar char="•"/>
            </a:pPr>
            <a:endParaRPr lang="en-US" sz="2400">
              <a:solidFill>
                <a:srgbClr val="000000"/>
              </a:solidFill>
              <a:latin typeface="Arial" charset="0"/>
              <a:cs typeface="Arial"/>
            </a:endParaRPr>
          </a:p>
          <a:p>
            <a:pPr marL="456565" lvl="1" fontAlgn="base">
              <a:spcAft>
                <a:spcPct val="0"/>
              </a:spcAft>
              <a:buClr>
                <a:srgbClr val="000000"/>
              </a:buClr>
            </a:pPr>
            <a:endParaRPr lang="en-US" sz="2400">
              <a:solidFill>
                <a:srgbClr val="000000"/>
              </a:solidFill>
              <a:latin typeface="Arial" charset="0"/>
              <a:cs typeface="Arial"/>
            </a:endParaRPr>
          </a:p>
          <a:p>
            <a:pPr marL="456565" lvl="1" algn="ctr" fontAlgn="base">
              <a:spcAft>
                <a:spcPct val="0"/>
              </a:spcAft>
              <a:buClr>
                <a:srgbClr val="000000"/>
              </a:buClr>
            </a:pPr>
            <a:r>
              <a:rPr lang="en-US" b="1" kern="0">
                <a:solidFill>
                  <a:srgbClr val="00269E"/>
                </a:solidFill>
                <a:latin typeface="Arial" pitchFamily="34" charset="0"/>
                <a:cs typeface="Arial" pitchFamily="34" charset="0"/>
              </a:rPr>
              <a:t>https://www.mass.gov/dese-dds-program</a:t>
            </a:r>
          </a:p>
          <a:p>
            <a:pPr marL="456565" lvl="1" fontAlgn="base">
              <a:spcAft>
                <a:spcPct val="0"/>
              </a:spcAft>
              <a:buClr>
                <a:srgbClr val="000000"/>
              </a:buClr>
            </a:pPr>
            <a:endParaRPr lang="en-US" sz="2400">
              <a:solidFill>
                <a:srgbClr val="000000"/>
              </a:solidFill>
              <a:latin typeface="Arial" charset="0"/>
              <a:cs typeface="Arial"/>
            </a:endParaRPr>
          </a:p>
          <a:p>
            <a:pPr marL="456565" lvl="1" fontAlgn="base">
              <a:spcAft>
                <a:spcPct val="0"/>
              </a:spcAft>
              <a:buClr>
                <a:srgbClr val="000000"/>
              </a:buClr>
            </a:pPr>
            <a:endParaRPr lang="en-US" sz="2400">
              <a:solidFill>
                <a:srgbClr val="000000"/>
              </a:solidFill>
              <a:latin typeface="Arial" charset="0"/>
              <a:cs typeface="Arial"/>
            </a:endParaRPr>
          </a:p>
          <a:p>
            <a:pPr marL="456565" lvl="1" fontAlgn="base">
              <a:spcAft>
                <a:spcPct val="0"/>
              </a:spcAft>
              <a:buClr>
                <a:srgbClr val="000000"/>
              </a:buClr>
            </a:pPr>
            <a:endParaRPr lang="en-US" sz="2400">
              <a:solidFill>
                <a:srgbClr val="000000"/>
              </a:solidFill>
              <a:latin typeface="Arial" charset="0"/>
              <a:cs typeface="Arial"/>
            </a:endParaRPr>
          </a:p>
          <a:p>
            <a:pPr marL="799465" lvl="1" indent="-342900" fontAlgn="base">
              <a:spcAft>
                <a:spcPct val="0"/>
              </a:spcAft>
              <a:buClr>
                <a:srgbClr val="000000"/>
              </a:buClr>
              <a:buFont typeface="Wingdings" panose="05000000000000000000" pitchFamily="2" charset="2"/>
              <a:buChar char="§"/>
            </a:pPr>
            <a:endParaRPr lang="en-US" sz="2400">
              <a:solidFill>
                <a:srgbClr val="000000"/>
              </a:solidFill>
              <a:latin typeface="Arial" charset="0"/>
              <a:cs typeface="Arial"/>
            </a:endParaRPr>
          </a:p>
          <a:p>
            <a:pPr marL="799465" lvl="1" indent="-342900" fontAlgn="base">
              <a:spcAft>
                <a:spcPct val="0"/>
              </a:spcAft>
              <a:buClr>
                <a:srgbClr val="000000"/>
              </a:buClr>
              <a:buFont typeface="Wingdings" panose="05000000000000000000" pitchFamily="2" charset="2"/>
              <a:buChar char="§"/>
            </a:pPr>
            <a:endParaRPr lang="en-US" sz="2400">
              <a:solidFill>
                <a:srgbClr val="000000"/>
              </a:solidFill>
              <a:latin typeface="Arial" charset="0"/>
              <a:cs typeface="Arial"/>
            </a:endParaRPr>
          </a:p>
          <a:p>
            <a:pPr marL="456565" lvl="1" fontAlgn="base">
              <a:spcAft>
                <a:spcPct val="0"/>
              </a:spcAft>
              <a:buClr>
                <a:srgbClr val="000000"/>
              </a:buClr>
            </a:pPr>
            <a:endParaRPr lang="en-US" sz="2400">
              <a:solidFill>
                <a:srgbClr val="000000"/>
              </a:solidFill>
              <a:latin typeface="Arial" charset="0"/>
              <a:cs typeface="Arial"/>
            </a:endParaRPr>
          </a:p>
        </p:txBody>
      </p:sp>
    </p:spTree>
    <p:extLst>
      <p:ext uri="{BB962C8B-B14F-4D97-AF65-F5344CB8AC3E}">
        <p14:creationId xmlns:p14="http://schemas.microsoft.com/office/powerpoint/2010/main" val="256033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C183D7F6-B498-43B3-948B-1728B52AA6E4}">
                <adec:decorative xmlns:adec="http://schemas.microsoft.com/office/drawing/2017/decorative" val="1"/>
              </a:ext>
            </a:extLst>
          </p:cNvPr>
          <p:cNvSpPr>
            <a:spLocks noGrp="1"/>
          </p:cNvSpPr>
          <p:nvPr>
            <p:ph type="body" sz="quarter" idx="15"/>
          </p:nvPr>
        </p:nvSpPr>
        <p:spPr>
          <a:xfrm>
            <a:off x="1752701" y="400073"/>
            <a:ext cx="7772400" cy="182880"/>
          </a:xfrm>
        </p:spPr>
        <p:txBody>
          <a:bodyPr/>
          <a:lstStyle/>
          <a:p>
            <a:r>
              <a:rPr lang="en-US"/>
              <a:t>DESE/DDS Residential Prevention Program</a:t>
            </a:r>
          </a:p>
        </p:txBody>
      </p:sp>
      <p:sp>
        <p:nvSpPr>
          <p:cNvPr id="6" name="Title 2"/>
          <p:cNvSpPr txBox="1">
            <a:spLocks noGrp="1"/>
          </p:cNvSpPr>
          <p:nvPr>
            <p:ph type="title" idx="4294967295"/>
          </p:nvPr>
        </p:nvSpPr>
        <p:spPr>
          <a:xfrm>
            <a:off x="1752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269E"/>
                </a:solidFill>
                <a:effectLst/>
                <a:uLnTx/>
                <a:uFillTx/>
                <a:latin typeface="Arial" pitchFamily="34" charset="0"/>
                <a:ea typeface="+mj-ea"/>
                <a:cs typeface="Arial" pitchFamily="34" charset="0"/>
              </a:rPr>
              <a:t>Components of the program</a:t>
            </a:r>
          </a:p>
        </p:txBody>
      </p:sp>
      <p:graphicFrame>
        <p:nvGraphicFramePr>
          <p:cNvPr id="3" name="Diagram 2" descr="Skill Building​:&#10;Chores, Self-Regulation, Individually determined therapies&#10;&#10;Independence​:&#10;Self-determination model, ADL and IADL practice, Family confidence and capacity in supporting their child&#10;&#10;Community Integration: Travel experience, Safety in the community, Routine interactions with community members&#10;">
            <a:extLst>
              <a:ext uri="{FF2B5EF4-FFF2-40B4-BE49-F238E27FC236}">
                <a16:creationId xmlns:a16="http://schemas.microsoft.com/office/drawing/2014/main" id="{ED4770FC-F1A7-4067-B50F-07DC6F2448BD}"/>
              </a:ext>
            </a:extLst>
          </p:cNvPr>
          <p:cNvGraphicFramePr/>
          <p:nvPr>
            <p:extLst>
              <p:ext uri="{D42A27DB-BD31-4B8C-83A1-F6EECF244321}">
                <p14:modId xmlns:p14="http://schemas.microsoft.com/office/powerpoint/2010/main" val="3634701529"/>
              </p:ext>
            </p:extLst>
          </p:nvPr>
        </p:nvGraphicFramePr>
        <p:xfrm>
          <a:off x="4035885" y="1383241"/>
          <a:ext cx="4330977" cy="4091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5EB189D-5B82-4476-B577-D7753BCD5AA8}"/>
              </a:ext>
              <a:ext uri="{C183D7F6-B498-43B3-948B-1728B52AA6E4}">
                <adec:decorative xmlns:adec="http://schemas.microsoft.com/office/drawing/2017/decorative" val="1"/>
              </a:ext>
            </a:extLst>
          </p:cNvPr>
          <p:cNvSpPr/>
          <p:nvPr/>
        </p:nvSpPr>
        <p:spPr>
          <a:xfrm>
            <a:off x="7526213" y="1425531"/>
            <a:ext cx="2949350" cy="120032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Chores</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Self-Regulation</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Individually determined therapies</a:t>
            </a:r>
          </a:p>
        </p:txBody>
      </p:sp>
      <p:sp>
        <p:nvSpPr>
          <p:cNvPr id="8" name="Rectangle 7">
            <a:extLst>
              <a:ext uri="{FF2B5EF4-FFF2-40B4-BE49-F238E27FC236}">
                <a16:creationId xmlns:a16="http://schemas.microsoft.com/office/drawing/2014/main" id="{38490A52-8665-8AAA-5140-1ACD6D4C3B2C}"/>
              </a:ext>
              <a:ext uri="{C183D7F6-B498-43B3-948B-1728B52AA6E4}">
                <adec:decorative xmlns:adec="http://schemas.microsoft.com/office/drawing/2017/decorative" val="1"/>
              </a:ext>
            </a:extLst>
          </p:cNvPr>
          <p:cNvSpPr/>
          <p:nvPr/>
        </p:nvSpPr>
        <p:spPr>
          <a:xfrm>
            <a:off x="2375299" y="4991151"/>
            <a:ext cx="3776208" cy="120032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Self-determination model</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ADL and IADL practice</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Family confidence and capacity in supporting their child</a:t>
            </a:r>
          </a:p>
        </p:txBody>
      </p:sp>
      <p:sp>
        <p:nvSpPr>
          <p:cNvPr id="7" name="Rectangle 6">
            <a:extLst>
              <a:ext uri="{FF2B5EF4-FFF2-40B4-BE49-F238E27FC236}">
                <a16:creationId xmlns:a16="http://schemas.microsoft.com/office/drawing/2014/main" id="{088A241C-0213-CFAB-CF5D-4949010847EF}"/>
              </a:ext>
              <a:ext uri="{C183D7F6-B498-43B3-948B-1728B52AA6E4}">
                <adec:decorative xmlns:adec="http://schemas.microsoft.com/office/drawing/2017/decorative" val="1"/>
              </a:ext>
            </a:extLst>
          </p:cNvPr>
          <p:cNvSpPr/>
          <p:nvPr/>
        </p:nvSpPr>
        <p:spPr>
          <a:xfrm>
            <a:off x="1585640" y="1374121"/>
            <a:ext cx="3190234" cy="1200329"/>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Travel experience</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Safety in the community</a:t>
            </a:r>
          </a:p>
          <a:p>
            <a:pPr marL="342900" indent="-342900" fontAlgn="base">
              <a:spcBef>
                <a:spcPct val="0"/>
              </a:spcBef>
              <a:spcAft>
                <a:spcPct val="0"/>
              </a:spcAft>
              <a:buFont typeface="Arial" panose="020B0604020202020204" pitchFamily="34" charset="0"/>
              <a:buChar char="•"/>
            </a:pPr>
            <a:r>
              <a:rPr lang="en-US" dirty="0">
                <a:solidFill>
                  <a:srgbClr val="000000"/>
                </a:solidFill>
                <a:latin typeface="Arial" charset="0"/>
                <a:cs typeface="Arial"/>
              </a:rPr>
              <a:t>Routine interactions with community members</a:t>
            </a:r>
          </a:p>
        </p:txBody>
      </p:sp>
    </p:spTree>
    <p:extLst>
      <p:ext uri="{BB962C8B-B14F-4D97-AF65-F5344CB8AC3E}">
        <p14:creationId xmlns:p14="http://schemas.microsoft.com/office/powerpoint/2010/main" val="406799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C183D7F6-B498-43B3-948B-1728B52AA6E4}">
                <adec:decorative xmlns:adec="http://schemas.microsoft.com/office/drawing/2017/decorative" val="1"/>
              </a:ext>
            </a:extLst>
          </p:cNvPr>
          <p:cNvSpPr>
            <a:spLocks noGrp="1"/>
          </p:cNvSpPr>
          <p:nvPr>
            <p:ph type="body" sz="quarter" idx="15"/>
          </p:nvPr>
        </p:nvSpPr>
        <p:spPr>
          <a:xfrm>
            <a:off x="1752701" y="400073"/>
            <a:ext cx="7772400" cy="182880"/>
          </a:xfrm>
        </p:spPr>
        <p:txBody>
          <a:bodyPr/>
          <a:lstStyle/>
          <a:p>
            <a:r>
              <a:rPr lang="en-US"/>
              <a:t>DESE/DDS Residential Prevention Program</a:t>
            </a:r>
          </a:p>
        </p:txBody>
      </p:sp>
      <p:sp>
        <p:nvSpPr>
          <p:cNvPr id="6" name="Title 2"/>
          <p:cNvSpPr txBox="1">
            <a:spLocks noGrp="1"/>
          </p:cNvSpPr>
          <p:nvPr>
            <p:ph type="title" idx="4294967295"/>
          </p:nvPr>
        </p:nvSpPr>
        <p:spPr>
          <a:xfrm>
            <a:off x="1752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269E"/>
                </a:solidFill>
                <a:effectLst/>
                <a:uLnTx/>
                <a:uFillTx/>
                <a:latin typeface="Arial" pitchFamily="34" charset="0"/>
                <a:ea typeface="+mj-ea"/>
                <a:cs typeface="Arial" pitchFamily="34" charset="0"/>
              </a:rPr>
              <a:t>Benefits for Participants</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8494633"/>
          </a:xfrm>
          <a:prstGeom prst="rect">
            <a:avLst/>
          </a:prstGeom>
        </p:spPr>
        <p:txBody>
          <a:bodyPr wrap="square">
            <a:spAutoFit/>
          </a:bodyPr>
          <a:lstStyle/>
          <a:p>
            <a:pPr marL="342900" indent="-342900" fontAlgn="base">
              <a:lnSpc>
                <a:spcPct val="150000"/>
              </a:lnSpc>
              <a:spcBef>
                <a:spcPct val="0"/>
              </a:spcBef>
              <a:spcAft>
                <a:spcPct val="0"/>
              </a:spcAft>
              <a:buFont typeface="Arial" panose="020B0604020202020204" pitchFamily="34" charset="0"/>
              <a:buChar char="•"/>
            </a:pPr>
            <a:r>
              <a:rPr lang="en-US" sz="2400" dirty="0">
                <a:solidFill>
                  <a:srgbClr val="000000"/>
                </a:solidFill>
                <a:latin typeface="Arial" charset="0"/>
                <a:cs typeface="Arial"/>
              </a:rPr>
              <a:t>Dedicated Family Navigator</a:t>
            </a:r>
          </a:p>
          <a:p>
            <a:pPr marL="342900" indent="-342900" fontAlgn="base">
              <a:lnSpc>
                <a:spcPct val="150000"/>
              </a:lnSpc>
              <a:spcBef>
                <a:spcPct val="0"/>
              </a:spcBef>
              <a:spcAft>
                <a:spcPct val="0"/>
              </a:spcAft>
              <a:buFont typeface="Arial" panose="020B0604020202020204" pitchFamily="34" charset="0"/>
              <a:buChar char="•"/>
            </a:pPr>
            <a:r>
              <a:rPr lang="en-US" sz="2400" dirty="0">
                <a:solidFill>
                  <a:srgbClr val="000000"/>
                </a:solidFill>
                <a:latin typeface="Arial" charset="0"/>
                <a:cs typeface="Arial"/>
              </a:rPr>
              <a:t>Comprehensive support plan developed in collaboration with family</a:t>
            </a:r>
          </a:p>
          <a:p>
            <a:pPr marL="342900" indent="-342900" fontAlgn="base">
              <a:lnSpc>
                <a:spcPct val="150000"/>
              </a:lnSpc>
              <a:spcBef>
                <a:spcPct val="0"/>
              </a:spcBef>
              <a:spcAft>
                <a:spcPct val="0"/>
              </a:spcAft>
              <a:buFont typeface="Arial" panose="020B0604020202020204" pitchFamily="34" charset="0"/>
              <a:buChar char="•"/>
            </a:pPr>
            <a:r>
              <a:rPr lang="en-US" sz="2400" dirty="0">
                <a:solidFill>
                  <a:srgbClr val="000000"/>
                </a:solidFill>
                <a:latin typeface="Arial" charset="0"/>
                <a:cs typeface="Arial"/>
              </a:rPr>
              <a:t>Schedule works around family availability</a:t>
            </a:r>
          </a:p>
          <a:p>
            <a:pPr marL="342900" indent="-342900" fontAlgn="base">
              <a:lnSpc>
                <a:spcPct val="150000"/>
              </a:lnSpc>
              <a:spcBef>
                <a:spcPct val="0"/>
              </a:spcBef>
              <a:spcAft>
                <a:spcPct val="0"/>
              </a:spcAft>
              <a:buFont typeface="Arial" panose="020B0604020202020204" pitchFamily="34" charset="0"/>
              <a:buChar char="•"/>
            </a:pPr>
            <a:r>
              <a:rPr lang="en-US" sz="2400" dirty="0">
                <a:solidFill>
                  <a:srgbClr val="000000"/>
                </a:solidFill>
                <a:latin typeface="Arial" charset="0"/>
                <a:cs typeface="Arial"/>
              </a:rPr>
              <a:t>The 55/45 Guide</a:t>
            </a:r>
          </a:p>
          <a:p>
            <a:pPr marL="800052" lvl="1" indent="-342900" fontAlgn="base">
              <a:lnSpc>
                <a:spcPct val="150000"/>
              </a:lnSpc>
              <a:spcBef>
                <a:spcPct val="0"/>
              </a:spcBef>
              <a:spcAft>
                <a:spcPct val="0"/>
              </a:spcAft>
              <a:buFont typeface="Arial" panose="020B0604020202020204" pitchFamily="34" charset="0"/>
              <a:buChar char="•"/>
            </a:pPr>
            <a:r>
              <a:rPr lang="en-US" sz="1400" dirty="0">
                <a:solidFill>
                  <a:srgbClr val="000000"/>
                </a:solidFill>
                <a:latin typeface="Arial" charset="0"/>
                <a:cs typeface="Arial"/>
              </a:rPr>
              <a:t>Skills Training, Senior Level Therapists, Alternative Therapies (music/art), Peer Mentors, Respite</a:t>
            </a:r>
          </a:p>
          <a:p>
            <a:pPr marL="800052" lvl="1" indent="-342900" fontAlgn="base">
              <a:lnSpc>
                <a:spcPct val="150000"/>
              </a:lnSpc>
              <a:spcBef>
                <a:spcPct val="0"/>
              </a:spcBef>
              <a:spcAft>
                <a:spcPct val="0"/>
              </a:spcAft>
              <a:buFont typeface="Arial" panose="020B0604020202020204" pitchFamily="34" charset="0"/>
              <a:buChar char="•"/>
            </a:pPr>
            <a:r>
              <a:rPr lang="en-US" sz="1400" dirty="0">
                <a:solidFill>
                  <a:srgbClr val="000000"/>
                </a:solidFill>
                <a:latin typeface="Arial" charset="0"/>
                <a:cs typeface="Arial"/>
              </a:rPr>
              <a:t>Community Activities, Outing Costs, Family Training, Specialized Nutrition, Safety Equipment, Uncovered Medical </a:t>
            </a:r>
          </a:p>
          <a:p>
            <a:pPr marL="800052" lvl="1" indent="-342900" fontAlgn="base">
              <a:spcAft>
                <a:spcPct val="0"/>
              </a:spcAft>
              <a:buClr>
                <a:srgbClr val="000000"/>
              </a:buClr>
              <a:buFont typeface="Courier New" panose="02070309020205020404" pitchFamily="49" charset="0"/>
              <a:buChar char="o"/>
            </a:pPr>
            <a:endParaRPr lang="en-US" sz="2400" dirty="0">
              <a:solidFill>
                <a:srgbClr val="000000"/>
              </a:solidFill>
              <a:latin typeface="Arial" charset="0"/>
              <a:cs typeface="Arial"/>
            </a:endParaRPr>
          </a:p>
          <a:p>
            <a:pPr fontAlgn="base">
              <a:spcBef>
                <a:spcPct val="0"/>
              </a:spcBef>
              <a:spcAft>
                <a:spcPct val="0"/>
              </a:spcAft>
            </a:pPr>
            <a:r>
              <a:rPr lang="en-US" dirty="0">
                <a:solidFill>
                  <a:srgbClr val="000000"/>
                </a:solidFill>
                <a:latin typeface="Arial" charset="0"/>
                <a:cs typeface="Arial"/>
              </a:rPr>
              <a:t> </a:t>
            </a:r>
            <a:endParaRPr lang="en-US" sz="1600" dirty="0">
              <a:solidFill>
                <a:srgbClr val="000000"/>
              </a:solidFill>
              <a:latin typeface="Arial" charset="0"/>
              <a:cs typeface="Arial"/>
            </a:endParaRPr>
          </a:p>
          <a:p>
            <a:pPr algn="ctr" fontAlgn="base">
              <a:spcAft>
                <a:spcPct val="0"/>
              </a:spcAft>
              <a:buClr>
                <a:srgbClr val="000000"/>
              </a:buClr>
            </a:pPr>
            <a:r>
              <a:rPr lang="en-US" sz="2400" b="1" kern="0" dirty="0">
                <a:solidFill>
                  <a:srgbClr val="00269E"/>
                </a:solidFill>
                <a:latin typeface="Arial" pitchFamily="34" charset="0"/>
                <a:cs typeface="Arial" pitchFamily="34" charset="0"/>
              </a:rPr>
              <a:t>https://www.mass.gov/dese-dds-program</a:t>
            </a:r>
          </a:p>
          <a:p>
            <a:pPr marL="342900" indent="-342900" fontAlgn="base">
              <a:spcAft>
                <a:spcPct val="0"/>
              </a:spcAft>
              <a:buClr>
                <a:srgbClr val="000000"/>
              </a:buClr>
              <a:buFont typeface="Arial" panose="020B0604020202020204" pitchFamily="34" charset="0"/>
              <a:buChar char="•"/>
            </a:pPr>
            <a:endParaRPr lang="en-US" sz="2400" dirty="0">
              <a:solidFill>
                <a:srgbClr val="000000"/>
              </a:solidFill>
              <a:latin typeface="Arial" charset="0"/>
              <a:cs typeface="Arial"/>
            </a:endParaRPr>
          </a:p>
          <a:p>
            <a:pPr marL="342900" indent="-342900" fontAlgn="base">
              <a:spcAft>
                <a:spcPct val="0"/>
              </a:spcAft>
              <a:buClr>
                <a:srgbClr val="000000"/>
              </a:buClr>
              <a:buFont typeface="Arial" panose="020B0604020202020204" pitchFamily="34" charset="0"/>
              <a:buChar char="•"/>
            </a:pPr>
            <a:endParaRPr lang="en-US" sz="2400" dirty="0">
              <a:solidFill>
                <a:srgbClr val="000000"/>
              </a:solidFill>
              <a:latin typeface="Arial" charset="0"/>
              <a:cs typeface="Arial"/>
            </a:endParaRPr>
          </a:p>
          <a:p>
            <a:pPr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800052" lvl="1" indent="-342900" fontAlgn="base">
              <a:spcAft>
                <a:spcPct val="0"/>
              </a:spcAft>
              <a:buClr>
                <a:srgbClr val="000000"/>
              </a:buClr>
              <a:buFont typeface="Wingdings" panose="05000000000000000000" pitchFamily="2" charset="2"/>
              <a:buChar char="§"/>
            </a:pPr>
            <a:endParaRPr lang="en-US" sz="2400" dirty="0">
              <a:solidFill>
                <a:srgbClr val="000000"/>
              </a:solidFill>
              <a:latin typeface="Arial" charset="0"/>
              <a:cs typeface="Arial"/>
            </a:endParaRPr>
          </a:p>
          <a:p>
            <a:pPr marL="800052" lvl="1" indent="-342900" fontAlgn="base">
              <a:spcAft>
                <a:spcPct val="0"/>
              </a:spcAft>
              <a:buClr>
                <a:srgbClr val="000000"/>
              </a:buClr>
              <a:buFont typeface="Wingdings" panose="05000000000000000000" pitchFamily="2" charset="2"/>
              <a:buChar cha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p:txBody>
      </p:sp>
    </p:spTree>
    <p:extLst>
      <p:ext uri="{BB962C8B-B14F-4D97-AF65-F5344CB8AC3E}">
        <p14:creationId xmlns:p14="http://schemas.microsoft.com/office/powerpoint/2010/main" val="146774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C183D7F6-B498-43B3-948B-1728B52AA6E4}">
                <adec:decorative xmlns:adec="http://schemas.microsoft.com/office/drawing/2017/decorative" val="1"/>
              </a:ext>
            </a:extLst>
          </p:cNvPr>
          <p:cNvSpPr>
            <a:spLocks noGrp="1"/>
          </p:cNvSpPr>
          <p:nvPr>
            <p:ph type="body" sz="quarter" idx="15"/>
          </p:nvPr>
        </p:nvSpPr>
        <p:spPr>
          <a:xfrm>
            <a:off x="1752701" y="400073"/>
            <a:ext cx="7772400" cy="182880"/>
          </a:xfrm>
        </p:spPr>
        <p:txBody>
          <a:bodyPr/>
          <a:lstStyle/>
          <a:p>
            <a:r>
              <a:rPr lang="en-US"/>
              <a:t>DESE/DDS Residential Prevention Program</a:t>
            </a:r>
          </a:p>
        </p:txBody>
      </p:sp>
      <p:sp>
        <p:nvSpPr>
          <p:cNvPr id="6" name="Title 2"/>
          <p:cNvSpPr txBox="1">
            <a:spLocks noGrp="1"/>
          </p:cNvSpPr>
          <p:nvPr>
            <p:ph type="title" idx="4294967295"/>
          </p:nvPr>
        </p:nvSpPr>
        <p:spPr>
          <a:xfrm>
            <a:off x="1752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269E"/>
                </a:solidFill>
                <a:effectLst/>
                <a:uLnTx/>
                <a:uFillTx/>
                <a:latin typeface="Arial" pitchFamily="34" charset="0"/>
                <a:ea typeface="+mj-ea"/>
                <a:cs typeface="Arial" pitchFamily="34" charset="0"/>
              </a:rPr>
              <a:t>Annual Open Interest Period</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82841"/>
            <a:ext cx="8548381" cy="8125301"/>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sz="2400" b="1" dirty="0">
                <a:solidFill>
                  <a:srgbClr val="000000"/>
                </a:solidFill>
                <a:latin typeface="Arial" charset="0"/>
                <a:cs typeface="Arial"/>
              </a:rPr>
              <a:t>March 1 – March 31, 2024</a:t>
            </a:r>
          </a:p>
          <a:p>
            <a:pPr marL="342900" indent="-342900" fontAlgn="base">
              <a:spcBef>
                <a:spcPct val="0"/>
              </a:spcBef>
              <a:spcAft>
                <a:spcPct val="0"/>
              </a:spcAft>
              <a:buFont typeface="Arial" panose="020B0604020202020204" pitchFamily="34" charset="0"/>
              <a:buChar char="•"/>
            </a:pPr>
            <a:endParaRPr lang="en-US" sz="2400" dirty="0">
              <a:solidFill>
                <a:srgbClr val="000000"/>
              </a:solidFill>
              <a:latin typeface="Arial" charset="0"/>
              <a:cs typeface="Arial"/>
            </a:endParaRP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charset="0"/>
                <a:cs typeface="Arial"/>
              </a:rPr>
              <a:t>Electronic Submissions (English only)</a:t>
            </a: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charset="0"/>
                <a:cs typeface="Arial"/>
              </a:rPr>
              <a:t>Email Submissions (12 Languages available)</a:t>
            </a: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charset="0"/>
                <a:cs typeface="Arial"/>
              </a:rPr>
              <a:t>Mailed Submissions (12 Languages available)</a:t>
            </a:r>
          </a:p>
          <a:p>
            <a:pPr marL="342900" indent="-342900" fontAlgn="base">
              <a:spcBef>
                <a:spcPct val="0"/>
              </a:spcBef>
              <a:spcAft>
                <a:spcPct val="0"/>
              </a:spcAft>
              <a:buFont typeface="Arial" panose="020B0604020202020204" pitchFamily="34" charset="0"/>
              <a:buChar char="•"/>
            </a:pPr>
            <a:endParaRPr lang="en-US" sz="2400" dirty="0">
              <a:solidFill>
                <a:srgbClr val="000000"/>
              </a:solidFill>
              <a:latin typeface="Arial" charset="0"/>
              <a:cs typeface="Arial"/>
            </a:endParaRPr>
          </a:p>
          <a:p>
            <a:pPr fontAlgn="base">
              <a:spcBef>
                <a:spcPct val="0"/>
              </a:spcBef>
              <a:spcAft>
                <a:spcPct val="0"/>
              </a:spcAft>
            </a:pPr>
            <a:endParaRPr lang="en-US" sz="2400" dirty="0">
              <a:solidFill>
                <a:srgbClr val="000000"/>
              </a:solidFill>
              <a:latin typeface="Arial" charset="0"/>
              <a:cs typeface="Arial"/>
            </a:endParaRPr>
          </a:p>
          <a:p>
            <a:pPr fontAlgn="base">
              <a:spcBef>
                <a:spcPct val="0"/>
              </a:spcBef>
              <a:spcAft>
                <a:spcPct val="0"/>
              </a:spcAft>
            </a:pPr>
            <a:endParaRPr lang="en-US" sz="2400" dirty="0">
              <a:solidFill>
                <a:srgbClr val="000000"/>
              </a:solidFill>
              <a:latin typeface="Arial" charset="0"/>
              <a:cs typeface="Arial"/>
            </a:endParaRPr>
          </a:p>
          <a:p>
            <a:pPr marL="457152" lvl="1" fontAlgn="base">
              <a:spcBef>
                <a:spcPct val="0"/>
              </a:spcBef>
              <a:spcAft>
                <a:spcPct val="0"/>
              </a:spcAft>
            </a:pPr>
            <a:endParaRPr lang="en-US" sz="2400" dirty="0">
              <a:solidFill>
                <a:srgbClr val="000000"/>
              </a:solidFill>
              <a:latin typeface="Arial" charset="0"/>
              <a:cs typeface="Arial"/>
            </a:endParaRPr>
          </a:p>
          <a:p>
            <a:pPr marL="800052" lvl="1" indent="-342900" fontAlgn="base">
              <a:spcAft>
                <a:spcPct val="0"/>
              </a:spcAft>
              <a:buClr>
                <a:srgbClr val="000000"/>
              </a:buClr>
              <a:buFont typeface="Courier New" panose="02070309020205020404" pitchFamily="49" charset="0"/>
              <a:buChar char="o"/>
            </a:pPr>
            <a:endParaRPr lang="en-US" sz="2400" dirty="0">
              <a:solidFill>
                <a:srgbClr val="000000"/>
              </a:solidFill>
              <a:latin typeface="Arial" charset="0"/>
              <a:cs typeface="Arial"/>
            </a:endParaRPr>
          </a:p>
          <a:p>
            <a:pPr fontAlgn="base">
              <a:spcBef>
                <a:spcPct val="0"/>
              </a:spcBef>
              <a:spcAft>
                <a:spcPct val="0"/>
              </a:spcAft>
            </a:pPr>
            <a:r>
              <a:rPr lang="en-US" dirty="0">
                <a:solidFill>
                  <a:srgbClr val="000000"/>
                </a:solidFill>
                <a:latin typeface="Arial" charset="0"/>
                <a:cs typeface="Arial"/>
              </a:rPr>
              <a:t> </a:t>
            </a:r>
            <a:endParaRPr lang="en-US" sz="1600" dirty="0">
              <a:solidFill>
                <a:srgbClr val="000000"/>
              </a:solidFill>
              <a:latin typeface="Arial" charset="0"/>
              <a:cs typeface="Arial"/>
            </a:endParaRPr>
          </a:p>
          <a:p>
            <a:pPr marL="342900" indent="-342900" fontAlgn="base">
              <a:spcAft>
                <a:spcPct val="0"/>
              </a:spcAft>
              <a:buClr>
                <a:srgbClr val="000000"/>
              </a:buClr>
              <a:buFont typeface="Arial" panose="020B0604020202020204" pitchFamily="34" charset="0"/>
              <a:buChar char="•"/>
            </a:pPr>
            <a:endParaRPr lang="en-US" sz="2400" dirty="0">
              <a:solidFill>
                <a:srgbClr val="000000"/>
              </a:solidFill>
              <a:latin typeface="Arial" charset="0"/>
              <a:cs typeface="Arial"/>
            </a:endParaRPr>
          </a:p>
          <a:p>
            <a:pPr marL="342900" indent="-342900" fontAlgn="base">
              <a:spcAft>
                <a:spcPct val="0"/>
              </a:spcAft>
              <a:buClr>
                <a:srgbClr val="000000"/>
              </a:buClr>
              <a:buFont typeface="Arial" panose="020B0604020202020204" pitchFamily="34" charset="0"/>
              <a:buChar char="•"/>
            </a:pPr>
            <a:endParaRPr lang="en-US" sz="2400" dirty="0">
              <a:solidFill>
                <a:srgbClr val="000000"/>
              </a:solidFill>
              <a:latin typeface="Arial" charset="0"/>
              <a:cs typeface="Arial"/>
            </a:endParaRPr>
          </a:p>
          <a:p>
            <a:pPr algn="ctr" fontAlgn="base">
              <a:spcAft>
                <a:spcPct val="0"/>
              </a:spcAft>
              <a:buClr>
                <a:srgbClr val="000000"/>
              </a:buClr>
            </a:pPr>
            <a:r>
              <a:rPr lang="en-US" sz="2400" b="1" kern="0" dirty="0">
                <a:solidFill>
                  <a:srgbClr val="00269E"/>
                </a:solidFill>
                <a:latin typeface="Arial" pitchFamily="34" charset="0"/>
                <a:cs typeface="Arial" pitchFamily="34" charset="0"/>
              </a:rPr>
              <a:t>https://www.mass.gov/dese-dds-program</a:t>
            </a:r>
          </a:p>
          <a:p>
            <a:pPr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a:p>
            <a:pPr marL="800052" lvl="1" indent="-342900" fontAlgn="base">
              <a:spcAft>
                <a:spcPct val="0"/>
              </a:spcAft>
              <a:buClr>
                <a:srgbClr val="000000"/>
              </a:buClr>
              <a:buFont typeface="Wingdings" panose="05000000000000000000" pitchFamily="2" charset="2"/>
              <a:buChar char="§"/>
            </a:pPr>
            <a:endParaRPr lang="en-US" sz="2400" dirty="0">
              <a:solidFill>
                <a:srgbClr val="000000"/>
              </a:solidFill>
              <a:latin typeface="Arial" charset="0"/>
              <a:cs typeface="Arial"/>
            </a:endParaRPr>
          </a:p>
          <a:p>
            <a:pPr marL="800052" lvl="1" indent="-342900" fontAlgn="base">
              <a:spcAft>
                <a:spcPct val="0"/>
              </a:spcAft>
              <a:buClr>
                <a:srgbClr val="000000"/>
              </a:buClr>
              <a:buFont typeface="Wingdings" panose="05000000000000000000" pitchFamily="2" charset="2"/>
              <a:buChar char="§"/>
            </a:pPr>
            <a:endParaRPr lang="en-US" sz="2400" dirty="0">
              <a:solidFill>
                <a:srgbClr val="000000"/>
              </a:solidFill>
              <a:latin typeface="Arial" charset="0"/>
              <a:cs typeface="Arial"/>
            </a:endParaRPr>
          </a:p>
          <a:p>
            <a:pPr marL="457152" lvl="1" fontAlgn="base">
              <a:spcAft>
                <a:spcPct val="0"/>
              </a:spcAft>
              <a:buClr>
                <a:srgbClr val="000000"/>
              </a:buClr>
            </a:pPr>
            <a:endParaRPr lang="en-US" sz="2400" dirty="0">
              <a:solidFill>
                <a:srgbClr val="000000"/>
              </a:solidFill>
              <a:latin typeface="Arial" charset="0"/>
              <a:cs typeface="Arial"/>
            </a:endParaRPr>
          </a:p>
        </p:txBody>
      </p:sp>
      <p:sp>
        <p:nvSpPr>
          <p:cNvPr id="3" name="Explosion: 14 Points 2">
            <a:extLst>
              <a:ext uri="{FF2B5EF4-FFF2-40B4-BE49-F238E27FC236}">
                <a16:creationId xmlns:a16="http://schemas.microsoft.com/office/drawing/2014/main" id="{4AE49E3D-2A6A-78CC-CABE-834FD0D1E657}"/>
              </a:ext>
              <a:ext uri="{C183D7F6-B498-43B3-948B-1728B52AA6E4}">
                <adec:decorative xmlns:adec="http://schemas.microsoft.com/office/drawing/2017/decorative" val="1"/>
              </a:ext>
            </a:extLst>
          </p:cNvPr>
          <p:cNvSpPr/>
          <p:nvPr/>
        </p:nvSpPr>
        <p:spPr>
          <a:xfrm rot="227608">
            <a:off x="3853627" y="3290504"/>
            <a:ext cx="4484745" cy="28785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Verdana"/>
              <a:cs typeface="Arial"/>
            </a:endParaRPr>
          </a:p>
        </p:txBody>
      </p:sp>
      <p:sp>
        <p:nvSpPr>
          <p:cNvPr id="20" name="TextBox 19">
            <a:extLst>
              <a:ext uri="{FF2B5EF4-FFF2-40B4-BE49-F238E27FC236}">
                <a16:creationId xmlns:a16="http://schemas.microsoft.com/office/drawing/2014/main" id="{87070E95-ABAE-2AAD-8F09-726F77191587}"/>
              </a:ext>
              <a:ext uri="{C183D7F6-B498-43B3-948B-1728B52AA6E4}">
                <adec:decorative xmlns:adec="http://schemas.microsoft.com/office/drawing/2017/decorative" val="1"/>
              </a:ext>
            </a:extLst>
          </p:cNvPr>
          <p:cNvSpPr txBox="1"/>
          <p:nvPr/>
        </p:nvSpPr>
        <p:spPr>
          <a:xfrm>
            <a:off x="4189856" y="4314291"/>
            <a:ext cx="3710691" cy="830997"/>
          </a:xfrm>
          <a:prstGeom prst="rect">
            <a:avLst/>
          </a:prstGeom>
          <a:noFill/>
        </p:spPr>
        <p:txBody>
          <a:bodyPr wrap="square" rtlCol="0">
            <a:spAutoFit/>
          </a:bodyPr>
          <a:lstStyle/>
          <a:p>
            <a:pPr algn="ctr" fontAlgn="base">
              <a:spcBef>
                <a:spcPct val="0"/>
              </a:spcBef>
              <a:spcAft>
                <a:spcPct val="0"/>
              </a:spcAft>
            </a:pPr>
            <a:r>
              <a:rPr lang="en-US" sz="2400" dirty="0">
                <a:solidFill>
                  <a:srgbClr val="FFFFFF"/>
                </a:solidFill>
                <a:latin typeface="Arial" charset="0"/>
                <a:cs typeface="Arial"/>
              </a:rPr>
              <a:t>OPEN INTEREST</a:t>
            </a:r>
          </a:p>
          <a:p>
            <a:pPr algn="ctr" fontAlgn="base">
              <a:spcBef>
                <a:spcPct val="0"/>
              </a:spcBef>
              <a:spcAft>
                <a:spcPct val="0"/>
              </a:spcAft>
            </a:pPr>
            <a:r>
              <a:rPr lang="en-US" sz="2400" dirty="0">
                <a:solidFill>
                  <a:srgbClr val="FFFFFF"/>
                </a:solidFill>
                <a:latin typeface="Arial" charset="0"/>
                <a:cs typeface="Arial"/>
              </a:rPr>
              <a:t>MAR 1 to Mar 31</a:t>
            </a:r>
          </a:p>
        </p:txBody>
      </p:sp>
    </p:spTree>
    <p:extLst>
      <p:ext uri="{BB962C8B-B14F-4D97-AF65-F5344CB8AC3E}">
        <p14:creationId xmlns:p14="http://schemas.microsoft.com/office/powerpoint/2010/main" val="64207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752701" y="400073"/>
            <a:ext cx="7772400" cy="1828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100000"/>
              </a:spcBef>
              <a:spcAft>
                <a:spcPct val="0"/>
              </a:spcAft>
              <a:buClr>
                <a:srgbClr val="0033CC"/>
              </a:buClr>
              <a:buSzTx/>
              <a:buFontTx/>
              <a:buNone/>
              <a:tabLst/>
              <a:defRPr/>
            </a:pPr>
            <a:r>
              <a:rPr kumimoji="0" lang="en-US" sz="1100" b="1" i="0" u="none" strike="noStrike" kern="0" cap="none" spc="0" normalizeH="0" baseline="0" noProof="0">
                <a:ln>
                  <a:noFill/>
                </a:ln>
                <a:solidFill>
                  <a:srgbClr val="00269E"/>
                </a:solidFill>
                <a:effectLst/>
                <a:uLnTx/>
                <a:uFillTx/>
                <a:latin typeface="Arial" panose="020B0604020202020204" pitchFamily="34" charset="0"/>
                <a:ea typeface="+mn-ea"/>
                <a:cs typeface="Arial" panose="020B0604020202020204" pitchFamily="34" charset="0"/>
              </a:rPr>
              <a:t>DESE/DDS Residential Prevention Program</a:t>
            </a:r>
          </a:p>
        </p:txBody>
      </p:sp>
      <p:sp>
        <p:nvSpPr>
          <p:cNvPr id="3" name="Title 5">
            <a:extLst>
              <a:ext uri="{FF2B5EF4-FFF2-40B4-BE49-F238E27FC236}">
                <a16:creationId xmlns:a16="http://schemas.microsoft.com/office/drawing/2014/main" id="{DE45B559-3E89-2475-5E34-0FE158E29DA3}"/>
              </a:ext>
            </a:extLst>
          </p:cNvPr>
          <p:cNvSpPr txBox="1">
            <a:spLocks/>
          </p:cNvSpPr>
          <p:nvPr/>
        </p:nvSpPr>
        <p:spPr>
          <a:xfrm>
            <a:off x="1941353" y="2422258"/>
            <a:ext cx="8309295" cy="646331"/>
          </a:xfrm>
          <a:prstGeom prst="rect">
            <a:avLst/>
          </a:prstGeom>
          <a:ln>
            <a:solidFill>
              <a:schemeClr val="accent4"/>
            </a:solidFill>
          </a:ln>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algn="ctr"/>
            <a:r>
              <a:rPr lang="en-US" sz="4000" kern="0" cap="small">
                <a:solidFill>
                  <a:srgbClr val="27387E"/>
                </a:solidFill>
                <a:latin typeface="Bahnschrift" panose="020B0502040204020203" pitchFamily="34" charset="0"/>
                <a:cs typeface="Arial"/>
              </a:rPr>
              <a:t>Thank You</a:t>
            </a:r>
          </a:p>
        </p:txBody>
      </p:sp>
      <p:sp>
        <p:nvSpPr>
          <p:cNvPr id="7" name="TextBox 6">
            <a:extLst>
              <a:ext uri="{FF2B5EF4-FFF2-40B4-BE49-F238E27FC236}">
                <a16:creationId xmlns:a16="http://schemas.microsoft.com/office/drawing/2014/main" id="{8E74685B-CE63-6A03-400B-80E5D63FF899}"/>
              </a:ext>
            </a:extLst>
          </p:cNvPr>
          <p:cNvSpPr txBox="1"/>
          <p:nvPr/>
        </p:nvSpPr>
        <p:spPr>
          <a:xfrm>
            <a:off x="1941352" y="3789413"/>
            <a:ext cx="6309964" cy="1754326"/>
          </a:xfrm>
          <a:prstGeom prst="rect">
            <a:avLst/>
          </a:prstGeom>
          <a:noFill/>
        </p:spPr>
        <p:txBody>
          <a:bodyPr wrap="square">
            <a:spAutoFit/>
          </a:bodyPr>
          <a:lstStyle/>
          <a:p>
            <a:pPr fontAlgn="base">
              <a:spcBef>
                <a:spcPct val="0"/>
              </a:spcBef>
              <a:spcAft>
                <a:spcPct val="0"/>
              </a:spcAft>
            </a:pPr>
            <a:r>
              <a:rPr lang="en-US">
                <a:solidFill>
                  <a:srgbClr val="000000"/>
                </a:solidFill>
                <a:latin typeface="Arial" charset="0"/>
                <a:cs typeface="Arial"/>
              </a:rPr>
              <a:t>Beth Doyle</a:t>
            </a:r>
          </a:p>
          <a:p>
            <a:pPr fontAlgn="base">
              <a:spcBef>
                <a:spcPct val="0"/>
              </a:spcBef>
              <a:spcAft>
                <a:spcPct val="0"/>
              </a:spcAft>
            </a:pPr>
            <a:r>
              <a:rPr lang="en-US">
                <a:solidFill>
                  <a:srgbClr val="000000"/>
                </a:solidFill>
                <a:latin typeface="Arial" charset="0"/>
                <a:cs typeface="Arial"/>
              </a:rPr>
              <a:t>Education Program Manager</a:t>
            </a:r>
          </a:p>
          <a:p>
            <a:pPr fontAlgn="base">
              <a:spcBef>
                <a:spcPct val="0"/>
              </a:spcBef>
              <a:spcAft>
                <a:spcPct val="0"/>
              </a:spcAft>
            </a:pPr>
            <a:r>
              <a:rPr lang="en-US">
                <a:solidFill>
                  <a:srgbClr val="000000"/>
                </a:solidFill>
                <a:latin typeface="Arial" charset="0"/>
                <a:cs typeface="Arial"/>
              </a:rPr>
              <a:t>Department of Developmental Services</a:t>
            </a:r>
          </a:p>
          <a:p>
            <a:pPr fontAlgn="base">
              <a:spcBef>
                <a:spcPct val="0"/>
              </a:spcBef>
              <a:spcAft>
                <a:spcPct val="0"/>
              </a:spcAft>
            </a:pPr>
            <a:r>
              <a:rPr lang="en-US">
                <a:solidFill>
                  <a:srgbClr val="000000"/>
                </a:solidFill>
                <a:latin typeface="Arial" charset="0"/>
                <a:cs typeface="Arial"/>
                <a:hlinkClick r:id="rId3"/>
              </a:rPr>
              <a:t>Beth.Doyle@mass.gov</a:t>
            </a:r>
            <a:endParaRPr lang="en-US">
              <a:solidFill>
                <a:srgbClr val="000000"/>
              </a:solidFill>
              <a:latin typeface="Arial" charset="0"/>
              <a:cs typeface="Arial"/>
            </a:endParaRPr>
          </a:p>
          <a:p>
            <a:pPr fontAlgn="base">
              <a:spcBef>
                <a:spcPct val="0"/>
              </a:spcBef>
              <a:spcAft>
                <a:spcPct val="0"/>
              </a:spcAft>
            </a:pPr>
            <a:r>
              <a:rPr lang="en-US">
                <a:solidFill>
                  <a:srgbClr val="000000"/>
                </a:solidFill>
                <a:latin typeface="Arial" charset="0"/>
                <a:cs typeface="Arial"/>
                <a:hlinkClick r:id="rId4"/>
              </a:rPr>
              <a:t>DESEDDSProgram@mass.gov</a:t>
            </a:r>
            <a:endParaRPr lang="en-US">
              <a:solidFill>
                <a:srgbClr val="000000"/>
              </a:solidFill>
              <a:latin typeface="Arial" charset="0"/>
              <a:cs typeface="Arial"/>
            </a:endParaRPr>
          </a:p>
          <a:p>
            <a:pPr fontAlgn="base">
              <a:spcBef>
                <a:spcPct val="0"/>
              </a:spcBef>
              <a:spcAft>
                <a:spcPct val="0"/>
              </a:spcAft>
            </a:pPr>
            <a:endParaRPr lang="en-US">
              <a:solidFill>
                <a:srgbClr val="000000"/>
              </a:solidFill>
              <a:latin typeface="Arial" charset="0"/>
              <a:cs typeface="Arial"/>
            </a:endParaRPr>
          </a:p>
        </p:txBody>
      </p:sp>
      <p:sp>
        <p:nvSpPr>
          <p:cNvPr id="9" name="TextBox 8">
            <a:extLst>
              <a:ext uri="{FF2B5EF4-FFF2-40B4-BE49-F238E27FC236}">
                <a16:creationId xmlns:a16="http://schemas.microsoft.com/office/drawing/2014/main" id="{CBEC776C-7A56-0E76-26C7-7728F368B690}"/>
              </a:ext>
            </a:extLst>
          </p:cNvPr>
          <p:cNvSpPr txBox="1"/>
          <p:nvPr/>
        </p:nvSpPr>
        <p:spPr>
          <a:xfrm>
            <a:off x="2941017" y="5894075"/>
            <a:ext cx="6309964" cy="369332"/>
          </a:xfrm>
          <a:prstGeom prst="rect">
            <a:avLst/>
          </a:prstGeom>
          <a:noFill/>
        </p:spPr>
        <p:txBody>
          <a:bodyPr wrap="square">
            <a:spAutoFit/>
          </a:bodyPr>
          <a:lstStyle/>
          <a:p>
            <a:pPr algn="ctr" fontAlgn="base">
              <a:spcAft>
                <a:spcPct val="0"/>
              </a:spcAft>
              <a:buClr>
                <a:srgbClr val="000000"/>
              </a:buClr>
            </a:pPr>
            <a:r>
              <a:rPr lang="en-US" b="1" kern="0">
                <a:solidFill>
                  <a:srgbClr val="00269E"/>
                </a:solidFill>
                <a:latin typeface="Arial" pitchFamily="34" charset="0"/>
                <a:cs typeface="Arial" pitchFamily="34" charset="0"/>
              </a:rPr>
              <a:t>https://www.mass.gov/dese-dds-program</a:t>
            </a:r>
          </a:p>
        </p:txBody>
      </p:sp>
    </p:spTree>
    <p:extLst>
      <p:ext uri="{BB962C8B-B14F-4D97-AF65-F5344CB8AC3E}">
        <p14:creationId xmlns:p14="http://schemas.microsoft.com/office/powerpoint/2010/main" val="840017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5.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Weller, Craig A (DESE)</DisplayName>
        <AccountId>232</AccountId>
        <AccountType/>
      </UserInfo>
      <UserInfo>
        <DisplayName>Neal, Holly-Anne (DESE)</DisplayName>
        <AccountId>77</AccountId>
        <AccountType/>
      </UserInfo>
      <UserInfo>
        <DisplayName>Stronach, Anne Marie  (DESE)</DisplayName>
        <AccountId>150</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E7EF0A-816D-4E5E-997E-927A137E05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6cc6ac48-9972-4fdd-8495-0ab5ba7fdac9"/>
    <ds:schemaRef ds:uri="http://schemas.microsoft.com/office/2006/documentManagement/types"/>
    <ds:schemaRef ds:uri="c7223b7f-d29a-40a7-89e9-7fcbaea795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49</TotalTime>
  <Words>2034</Words>
  <Application>Microsoft Office PowerPoint</Application>
  <PresentationFormat>Widescreen</PresentationFormat>
  <Paragraphs>231</Paragraphs>
  <Slides>28</Slides>
  <Notes>15</Notes>
  <HiddenSlides>0</HiddenSlides>
  <MMClips>0</MMClips>
  <ScaleCrop>false</ScaleCrop>
  <HeadingPairs>
    <vt:vector size="8" baseType="variant">
      <vt:variant>
        <vt:lpstr>Fonts Used</vt:lpstr>
      </vt:variant>
      <vt:variant>
        <vt:i4>20</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56" baseType="lpstr">
      <vt:lpstr>Segoe</vt:lpstr>
      <vt:lpstr>Arial</vt:lpstr>
      <vt:lpstr>Bahnschrift</vt:lpstr>
      <vt:lpstr>Calibri</vt:lpstr>
      <vt:lpstr>Calibri Light</vt:lpstr>
      <vt:lpstr>Century Gothic</vt:lpstr>
      <vt:lpstr>Courier New</vt:lpstr>
      <vt:lpstr>Georgia</vt:lpstr>
      <vt:lpstr>Helvetica</vt:lpstr>
      <vt:lpstr>Montserrat</vt:lpstr>
      <vt:lpstr>Roboto</vt:lpstr>
      <vt:lpstr>Roboto Black</vt:lpstr>
      <vt:lpstr>Segoe UI</vt:lpstr>
      <vt:lpstr>Segoe UI Semibold</vt:lpstr>
      <vt:lpstr>Symbol</vt:lpstr>
      <vt:lpstr>Tahoma</vt:lpstr>
      <vt:lpstr>Verdana</vt:lpstr>
      <vt:lpstr>Wingdings</vt:lpstr>
      <vt:lpstr>Wingdings 2</vt:lpstr>
      <vt:lpstr>Wingdings 3</vt:lpstr>
      <vt:lpstr>Office Theme</vt:lpstr>
      <vt:lpstr>OSEP Design Masters</vt:lpstr>
      <vt:lpstr>MA_ESE PPT template</vt:lpstr>
      <vt:lpstr>2_Office Theme</vt:lpstr>
      <vt:lpstr>1_BSC_CF_NYS006</vt:lpstr>
      <vt:lpstr>itdpowerpointtemplate</vt:lpstr>
      <vt:lpstr>1_Office Theme</vt:lpstr>
      <vt:lpstr>think-cell Slide</vt:lpstr>
      <vt:lpstr>Special Education Leaders Meeting</vt:lpstr>
      <vt:lpstr>Our Educational Vision</vt:lpstr>
      <vt:lpstr>Today’s Agenda</vt:lpstr>
      <vt:lpstr>DESE/DDS Residential Prevention Program Annual Open Interest 2024</vt:lpstr>
      <vt:lpstr>What it is and who we support</vt:lpstr>
      <vt:lpstr>Components of the program</vt:lpstr>
      <vt:lpstr>Benefits for Participants</vt:lpstr>
      <vt:lpstr>Annual Open Interest Period</vt:lpstr>
      <vt:lpstr>DESE/DDS Residential Prevention Program</vt:lpstr>
      <vt:lpstr>Special Education Updates</vt:lpstr>
      <vt:lpstr>Responsibilities for Private School Placements by Public Agencies</vt:lpstr>
      <vt:lpstr>Responsibilities for Private School Placements by Public Agencies 2</vt:lpstr>
      <vt:lpstr>Assistive Technology Grant Opportunity</vt:lpstr>
      <vt:lpstr>Commonwealth Preschool Partnership Planning Initiative (CPPI)</vt:lpstr>
      <vt:lpstr>More Info on the CPPI Grant</vt:lpstr>
      <vt:lpstr> Implementing Strategies to Reduce or Eliminate the Use of Time-Out Rooms Federal Competitive Special Education Program Grant </vt:lpstr>
      <vt:lpstr>What are Coordinated Pandemic-Related Transition Services?</vt:lpstr>
      <vt:lpstr> There is strong evidence that families need  three (3) contacts  to effectively engage</vt:lpstr>
      <vt:lpstr>Next Steps for Families?</vt:lpstr>
      <vt:lpstr>Special Education Leaders Meetings 2023-2024 </vt:lpstr>
      <vt:lpstr>New IEP Update</vt:lpstr>
      <vt:lpstr>IEP Support Survey</vt:lpstr>
      <vt:lpstr>Upcoming IEP Vendor Meeting </vt:lpstr>
      <vt:lpstr>12 Updated IEP Forms </vt:lpstr>
      <vt:lpstr>General Supervision Update</vt:lpstr>
      <vt:lpstr>Components of General Supervision</vt:lpstr>
      <vt:lpstr>2023-24 DESE/BSEA General Supervision Related Updates and Initiatives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February 9, 2024</dc:title>
  <dc:creator>DESE</dc:creator>
  <cp:lastModifiedBy>Zou, Dong (EOE)</cp:lastModifiedBy>
  <cp:revision>29</cp:revision>
  <dcterms:created xsi:type="dcterms:W3CDTF">2022-10-11T20:32:22Z</dcterms:created>
  <dcterms:modified xsi:type="dcterms:W3CDTF">2024-02-16T16:21:53Z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16 2024 12:00AM</vt:lpwstr>
  </property>
</Properties>
</file>