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Lst>
  <p:notesMasterIdLst>
    <p:notesMasterId r:id="rId15"/>
  </p:notesMasterIdLst>
  <p:sldIdLst>
    <p:sldId id="264" r:id="rId7"/>
    <p:sldId id="265" r:id="rId8"/>
    <p:sldId id="270" r:id="rId9"/>
    <p:sldId id="274" r:id="rId10"/>
    <p:sldId id="271" r:id="rId11"/>
    <p:sldId id="272" r:id="rId12"/>
    <p:sldId id="275" r:id="rId13"/>
    <p:sldId id="273" r:id="rId14"/>
  </p:sldIdLst>
  <p:sldSz cx="10058400" cy="7772400"/>
  <p:notesSz cx="7010400" cy="9296400"/>
  <p:custDataLst>
    <p:tags r:id="rId16"/>
  </p:custDataLst>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71C5"/>
    <a:srgbClr val="DEA900"/>
    <a:srgbClr val="EC7320"/>
    <a:srgbClr val="5A6E8C"/>
    <a:srgbClr val="93C571"/>
    <a:srgbClr val="4E9696"/>
    <a:srgbClr val="D9D9D9"/>
    <a:srgbClr val="6A2A10"/>
    <a:srgbClr val="A34019"/>
    <a:srgbClr val="2D590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4660"/>
  </p:normalViewPr>
  <p:slideViewPr>
    <p:cSldViewPr snapToGrid="0">
      <p:cViewPr>
        <p:scale>
          <a:sx n="110" d="100"/>
          <a:sy n="110" d="100"/>
        </p:scale>
        <p:origin x="-1602" y="-186"/>
      </p:cViewPr>
      <p:guideLst>
        <p:guide orient="horz" pos="2448"/>
        <p:guide pos="3168"/>
      </p:guideLst>
    </p:cSldViewPr>
  </p:slideViewPr>
  <p:notesTextViewPr>
    <p:cViewPr>
      <p:scale>
        <a:sx n="1" d="1"/>
        <a:sy n="1" d="1"/>
      </p:scale>
      <p:origin x="0" y="0"/>
    </p:cViewPr>
  </p:notesTextViewPr>
  <p:sorterViewPr>
    <p:cViewPr>
      <p:scale>
        <a:sx n="100" d="100"/>
        <a:sy n="100" d="100"/>
      </p:scale>
      <p:origin x="0" y="7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7C8DEF1-D82B-49F3-83EB-316F37721B80}" type="datetimeFigureOut">
              <a:rPr lang="en-US" smtClean="0"/>
              <a:pPr/>
              <a:t>4/11/2017</a:t>
            </a:fld>
            <a:endParaRPr lang="en-US"/>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2BDB22-1B04-4165-8BE3-B431E653D46B}" type="slidenum">
              <a:rPr lang="en-US" smtClean="0"/>
              <a:pPr/>
              <a:t>‹#›</a:t>
            </a:fld>
            <a:endParaRPr lang="en-US"/>
          </a:p>
        </p:txBody>
      </p:sp>
    </p:spTree>
    <p:extLst>
      <p:ext uri="{BB962C8B-B14F-4D97-AF65-F5344CB8AC3E}">
        <p14:creationId xmlns:p14="http://schemas.microsoft.com/office/powerpoint/2010/main" xmlns="" val="1085334366"/>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7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700"/>
            </a:lvl1pPr>
            <a:lvl2pPr marL="509412" indent="0" algn="ctr">
              <a:buNone/>
              <a:defRPr sz="2200"/>
            </a:lvl2pPr>
            <a:lvl3pPr marL="1018824" indent="0" algn="ctr">
              <a:buNone/>
              <a:defRPr sz="2000"/>
            </a:lvl3pPr>
            <a:lvl4pPr marL="1528237" indent="0" algn="ctr">
              <a:buNone/>
              <a:defRPr sz="1800"/>
            </a:lvl4pPr>
            <a:lvl5pPr marL="2037649" indent="0" algn="ctr">
              <a:buNone/>
              <a:defRPr sz="1800"/>
            </a:lvl5pPr>
            <a:lvl6pPr marL="2547061" indent="0" algn="ctr">
              <a:buNone/>
              <a:defRPr sz="1800"/>
            </a:lvl6pPr>
            <a:lvl7pPr marL="3056473" indent="0" algn="ctr">
              <a:buNone/>
              <a:defRPr sz="1800"/>
            </a:lvl7pPr>
            <a:lvl8pPr marL="3565886" indent="0" algn="ctr">
              <a:buNone/>
              <a:defRPr sz="1800"/>
            </a:lvl8pPr>
            <a:lvl9pPr marL="4075298"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225078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153401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4"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6"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2651813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7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700"/>
            </a:lvl1pPr>
            <a:lvl2pPr marL="509412" indent="0" algn="ctr">
              <a:buNone/>
              <a:defRPr sz="2200"/>
            </a:lvl2pPr>
            <a:lvl3pPr marL="1018824" indent="0" algn="ctr">
              <a:buNone/>
              <a:defRPr sz="2000"/>
            </a:lvl3pPr>
            <a:lvl4pPr marL="1528237" indent="0" algn="ctr">
              <a:buNone/>
              <a:defRPr sz="1800"/>
            </a:lvl4pPr>
            <a:lvl5pPr marL="2037649" indent="0" algn="ctr">
              <a:buNone/>
              <a:defRPr sz="1800"/>
            </a:lvl5pPr>
            <a:lvl6pPr marL="2547061" indent="0" algn="ctr">
              <a:buNone/>
              <a:defRPr sz="1800"/>
            </a:lvl6pPr>
            <a:lvl7pPr marL="3056473" indent="0" algn="ctr">
              <a:buNone/>
              <a:defRPr sz="1800"/>
            </a:lvl7pPr>
            <a:lvl8pPr marL="3565886" indent="0" algn="ctr">
              <a:buNone/>
              <a:defRPr sz="1800"/>
            </a:lvl8pPr>
            <a:lvl9pPr marL="4075298"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48879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3246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8" y="1937706"/>
            <a:ext cx="8675370" cy="3233102"/>
          </a:xfrm>
        </p:spPr>
        <p:txBody>
          <a:bodyPr anchor="b"/>
          <a:lstStyle>
            <a:lvl1pPr>
              <a:defRPr sz="6700"/>
            </a:lvl1pPr>
          </a:lstStyle>
          <a:p>
            <a:r>
              <a:rPr lang="en-US" smtClean="0"/>
              <a:t>Click to edit Master title style</a:t>
            </a:r>
            <a:endParaRPr lang="en-US" dirty="0"/>
          </a:p>
        </p:txBody>
      </p:sp>
      <p:sp>
        <p:nvSpPr>
          <p:cNvPr id="3" name="Text Placeholder 2"/>
          <p:cNvSpPr>
            <a:spLocks noGrp="1"/>
          </p:cNvSpPr>
          <p:nvPr>
            <p:ph type="body" idx="1"/>
          </p:nvPr>
        </p:nvSpPr>
        <p:spPr>
          <a:xfrm>
            <a:off x="686278" y="5201394"/>
            <a:ext cx="8675370" cy="1700212"/>
          </a:xfrm>
        </p:spPr>
        <p:txBody>
          <a:bodyPr/>
          <a:lstStyle>
            <a:lvl1pPr marL="0" indent="0">
              <a:buNone/>
              <a:defRPr sz="2700">
                <a:solidFill>
                  <a:schemeClr val="tx1"/>
                </a:solidFill>
              </a:defRPr>
            </a:lvl1pPr>
            <a:lvl2pPr marL="509412" indent="0">
              <a:buNone/>
              <a:defRPr sz="2200">
                <a:solidFill>
                  <a:schemeClr val="tx1">
                    <a:tint val="75000"/>
                  </a:schemeClr>
                </a:solidFill>
              </a:defRPr>
            </a:lvl2pPr>
            <a:lvl3pPr marL="1018824" indent="0">
              <a:buNone/>
              <a:defRPr sz="2000">
                <a:solidFill>
                  <a:schemeClr val="tx1">
                    <a:tint val="75000"/>
                  </a:schemeClr>
                </a:solidFill>
              </a:defRPr>
            </a:lvl3pPr>
            <a:lvl4pPr marL="1528237" indent="0">
              <a:buNone/>
              <a:defRPr sz="1800">
                <a:solidFill>
                  <a:schemeClr val="tx1">
                    <a:tint val="75000"/>
                  </a:schemeClr>
                </a:solidFill>
              </a:defRPr>
            </a:lvl4pPr>
            <a:lvl5pPr marL="2037649" indent="0">
              <a:buNone/>
              <a:defRPr sz="1800">
                <a:solidFill>
                  <a:schemeClr val="tx1">
                    <a:tint val="75000"/>
                  </a:schemeClr>
                </a:solidFill>
              </a:defRPr>
            </a:lvl5pPr>
            <a:lvl6pPr marL="2547061" indent="0">
              <a:buNone/>
              <a:defRPr sz="1800">
                <a:solidFill>
                  <a:schemeClr val="tx1">
                    <a:tint val="75000"/>
                  </a:schemeClr>
                </a:solidFill>
              </a:defRPr>
            </a:lvl6pPr>
            <a:lvl7pPr marL="3056473" indent="0">
              <a:buNone/>
              <a:defRPr sz="1800">
                <a:solidFill>
                  <a:schemeClr val="tx1">
                    <a:tint val="75000"/>
                  </a:schemeClr>
                </a:solidFill>
              </a:defRPr>
            </a:lvl7pPr>
            <a:lvl8pPr marL="3565886" indent="0">
              <a:buNone/>
              <a:defRPr sz="1800">
                <a:solidFill>
                  <a:schemeClr val="tx1">
                    <a:tint val="75000"/>
                  </a:schemeClr>
                </a:solidFill>
              </a:defRPr>
            </a:lvl8pPr>
            <a:lvl9pPr marL="4075298"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516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6"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6"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3306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6"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9"/>
            <a:ext cx="4255174" cy="933767"/>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7" y="1905319"/>
            <a:ext cx="4276130" cy="933767"/>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092067"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83244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67728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75113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7" cy="1813560"/>
          </a:xfrm>
        </p:spPr>
        <p:txBody>
          <a:bodyPr anchor="b"/>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76131" y="1119083"/>
            <a:ext cx="5092066" cy="5523442"/>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6" y="2331720"/>
            <a:ext cx="3244097" cy="4319800"/>
          </a:xfrm>
        </p:spPr>
        <p:txBody>
          <a:bodyPr/>
          <a:lstStyle>
            <a:lvl1pPr marL="0" indent="0">
              <a:buNone/>
              <a:defRPr sz="1800"/>
            </a:lvl1pPr>
            <a:lvl2pPr marL="509412" indent="0">
              <a:buNone/>
              <a:defRPr sz="1600"/>
            </a:lvl2pPr>
            <a:lvl3pPr marL="1018824" indent="0">
              <a:buNone/>
              <a:defRPr sz="1300"/>
            </a:lvl3pPr>
            <a:lvl4pPr marL="1528237" indent="0">
              <a:buNone/>
              <a:defRPr sz="1100"/>
            </a:lvl4pPr>
            <a:lvl5pPr marL="2037649" indent="0">
              <a:buNone/>
              <a:defRPr sz="1100"/>
            </a:lvl5pPr>
            <a:lvl6pPr marL="2547061" indent="0">
              <a:buNone/>
              <a:defRPr sz="1100"/>
            </a:lvl6pPr>
            <a:lvl7pPr marL="3056473" indent="0">
              <a:buNone/>
              <a:defRPr sz="1100"/>
            </a:lvl7pPr>
            <a:lvl8pPr marL="3565886" indent="0">
              <a:buNone/>
              <a:defRPr sz="1100"/>
            </a:lvl8pPr>
            <a:lvl9pPr marL="407529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5724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238724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7" cy="1813560"/>
          </a:xfrm>
        </p:spPr>
        <p:txBody>
          <a:bodyPr anchor="b"/>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1" y="1119083"/>
            <a:ext cx="5092066" cy="5523442"/>
          </a:xfrm>
        </p:spPr>
        <p:txBody>
          <a:bodyPr anchor="t"/>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6" y="2331720"/>
            <a:ext cx="3244097" cy="4319800"/>
          </a:xfrm>
        </p:spPr>
        <p:txBody>
          <a:bodyPr/>
          <a:lstStyle>
            <a:lvl1pPr marL="0" indent="0">
              <a:buNone/>
              <a:defRPr sz="1800"/>
            </a:lvl1pPr>
            <a:lvl2pPr marL="509412" indent="0">
              <a:buNone/>
              <a:defRPr sz="1600"/>
            </a:lvl2pPr>
            <a:lvl3pPr marL="1018824" indent="0">
              <a:buNone/>
              <a:defRPr sz="1300"/>
            </a:lvl3pPr>
            <a:lvl4pPr marL="1528237" indent="0">
              <a:buNone/>
              <a:defRPr sz="1100"/>
            </a:lvl4pPr>
            <a:lvl5pPr marL="2037649" indent="0">
              <a:buNone/>
              <a:defRPr sz="1100"/>
            </a:lvl5pPr>
            <a:lvl6pPr marL="2547061" indent="0">
              <a:buNone/>
              <a:defRPr sz="1100"/>
            </a:lvl6pPr>
            <a:lvl7pPr marL="3056473" indent="0">
              <a:buNone/>
              <a:defRPr sz="1100"/>
            </a:lvl7pPr>
            <a:lvl8pPr marL="3565886" indent="0">
              <a:buNone/>
              <a:defRPr sz="1100"/>
            </a:lvl8pPr>
            <a:lvl9pPr marL="407529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92398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729244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4"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6"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3869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8" y="1937706"/>
            <a:ext cx="8675370" cy="3233102"/>
          </a:xfrm>
        </p:spPr>
        <p:txBody>
          <a:bodyPr anchor="b"/>
          <a:lstStyle>
            <a:lvl1pPr>
              <a:defRPr sz="6700"/>
            </a:lvl1pPr>
          </a:lstStyle>
          <a:p>
            <a:r>
              <a:rPr lang="en-US" smtClean="0"/>
              <a:t>Click to edit Master title style</a:t>
            </a:r>
            <a:endParaRPr lang="en-US" dirty="0"/>
          </a:p>
        </p:txBody>
      </p:sp>
      <p:sp>
        <p:nvSpPr>
          <p:cNvPr id="3" name="Text Placeholder 2"/>
          <p:cNvSpPr>
            <a:spLocks noGrp="1"/>
          </p:cNvSpPr>
          <p:nvPr>
            <p:ph type="body" idx="1"/>
          </p:nvPr>
        </p:nvSpPr>
        <p:spPr>
          <a:xfrm>
            <a:off x="686278" y="5201394"/>
            <a:ext cx="8675370" cy="1700212"/>
          </a:xfrm>
        </p:spPr>
        <p:txBody>
          <a:bodyPr/>
          <a:lstStyle>
            <a:lvl1pPr marL="0" indent="0">
              <a:buNone/>
              <a:defRPr sz="2700">
                <a:solidFill>
                  <a:schemeClr val="tx1"/>
                </a:solidFill>
              </a:defRPr>
            </a:lvl1pPr>
            <a:lvl2pPr marL="509412" indent="0">
              <a:buNone/>
              <a:defRPr sz="2200">
                <a:solidFill>
                  <a:schemeClr val="tx1">
                    <a:tint val="75000"/>
                  </a:schemeClr>
                </a:solidFill>
              </a:defRPr>
            </a:lvl2pPr>
            <a:lvl3pPr marL="1018824" indent="0">
              <a:buNone/>
              <a:defRPr sz="2000">
                <a:solidFill>
                  <a:schemeClr val="tx1">
                    <a:tint val="75000"/>
                  </a:schemeClr>
                </a:solidFill>
              </a:defRPr>
            </a:lvl3pPr>
            <a:lvl4pPr marL="1528237" indent="0">
              <a:buNone/>
              <a:defRPr sz="1800">
                <a:solidFill>
                  <a:schemeClr val="tx1">
                    <a:tint val="75000"/>
                  </a:schemeClr>
                </a:solidFill>
              </a:defRPr>
            </a:lvl4pPr>
            <a:lvl5pPr marL="2037649" indent="0">
              <a:buNone/>
              <a:defRPr sz="1800">
                <a:solidFill>
                  <a:schemeClr val="tx1">
                    <a:tint val="75000"/>
                  </a:schemeClr>
                </a:solidFill>
              </a:defRPr>
            </a:lvl5pPr>
            <a:lvl6pPr marL="2547061" indent="0">
              <a:buNone/>
              <a:defRPr sz="1800">
                <a:solidFill>
                  <a:schemeClr val="tx1">
                    <a:tint val="75000"/>
                  </a:schemeClr>
                </a:solidFill>
              </a:defRPr>
            </a:lvl6pPr>
            <a:lvl7pPr marL="3056473" indent="0">
              <a:buNone/>
              <a:defRPr sz="1800">
                <a:solidFill>
                  <a:schemeClr val="tx1">
                    <a:tint val="75000"/>
                  </a:schemeClr>
                </a:solidFill>
              </a:defRPr>
            </a:lvl7pPr>
            <a:lvl8pPr marL="3565886" indent="0">
              <a:buNone/>
              <a:defRPr sz="1800">
                <a:solidFill>
                  <a:schemeClr val="tx1">
                    <a:tint val="75000"/>
                  </a:schemeClr>
                </a:solidFill>
              </a:defRPr>
            </a:lvl8pPr>
            <a:lvl9pPr marL="4075298"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A44D7-4E1C-481F-92BB-E2F116D48CC5}"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144519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6"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6"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2A44D7-4E1C-481F-92BB-E2F116D48CC5}"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173841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6"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9"/>
            <a:ext cx="4255174" cy="933767"/>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7" y="1905319"/>
            <a:ext cx="4276130" cy="933767"/>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092067"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2A44D7-4E1C-481F-92BB-E2F116D48CC5}" type="datetimeFigureOut">
              <a:rPr lang="en-US" smtClean="0"/>
              <a:pPr/>
              <a:t>4/11/2017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284306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2A44D7-4E1C-481F-92BB-E2F116D48CC5}" type="datetimeFigureOut">
              <a:rPr lang="en-US" smtClean="0"/>
              <a:pPr/>
              <a:t>4/11/2017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63089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A44D7-4E1C-481F-92BB-E2F116D48CC5}" type="datetimeFigureOut">
              <a:rPr lang="en-US" smtClean="0"/>
              <a:pPr/>
              <a:t>4/11/2017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300604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7" cy="1813560"/>
          </a:xfrm>
        </p:spPr>
        <p:txBody>
          <a:bodyPr anchor="b"/>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76131" y="1119083"/>
            <a:ext cx="5092066" cy="5523442"/>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6" y="2331720"/>
            <a:ext cx="3244097" cy="4319800"/>
          </a:xfrm>
        </p:spPr>
        <p:txBody>
          <a:bodyPr/>
          <a:lstStyle>
            <a:lvl1pPr marL="0" indent="0">
              <a:buNone/>
              <a:defRPr sz="1800"/>
            </a:lvl1pPr>
            <a:lvl2pPr marL="509412" indent="0">
              <a:buNone/>
              <a:defRPr sz="1600"/>
            </a:lvl2pPr>
            <a:lvl3pPr marL="1018824" indent="0">
              <a:buNone/>
              <a:defRPr sz="1300"/>
            </a:lvl3pPr>
            <a:lvl4pPr marL="1528237" indent="0">
              <a:buNone/>
              <a:defRPr sz="1100"/>
            </a:lvl4pPr>
            <a:lvl5pPr marL="2037649" indent="0">
              <a:buNone/>
              <a:defRPr sz="1100"/>
            </a:lvl5pPr>
            <a:lvl6pPr marL="2547061" indent="0">
              <a:buNone/>
              <a:defRPr sz="1100"/>
            </a:lvl6pPr>
            <a:lvl7pPr marL="3056473" indent="0">
              <a:buNone/>
              <a:defRPr sz="1100"/>
            </a:lvl7pPr>
            <a:lvl8pPr marL="3565886" indent="0">
              <a:buNone/>
              <a:defRPr sz="1100"/>
            </a:lvl8pPr>
            <a:lvl9pPr marL="407529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A44D7-4E1C-481F-92BB-E2F116D48CC5}"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1948263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7" cy="1813560"/>
          </a:xfrm>
        </p:spPr>
        <p:txBody>
          <a:bodyPr anchor="b"/>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1" y="1119083"/>
            <a:ext cx="5092066" cy="5523442"/>
          </a:xfrm>
        </p:spPr>
        <p:txBody>
          <a:bodyPr anchor="t"/>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6" y="2331720"/>
            <a:ext cx="3244097" cy="4319800"/>
          </a:xfrm>
        </p:spPr>
        <p:txBody>
          <a:bodyPr/>
          <a:lstStyle>
            <a:lvl1pPr marL="0" indent="0">
              <a:buNone/>
              <a:defRPr sz="1800"/>
            </a:lvl1pPr>
            <a:lvl2pPr marL="509412" indent="0">
              <a:buNone/>
              <a:defRPr sz="1600"/>
            </a:lvl2pPr>
            <a:lvl3pPr marL="1018824" indent="0">
              <a:buNone/>
              <a:defRPr sz="1300"/>
            </a:lvl3pPr>
            <a:lvl4pPr marL="1528237" indent="0">
              <a:buNone/>
              <a:defRPr sz="1100"/>
            </a:lvl4pPr>
            <a:lvl5pPr marL="2037649" indent="0">
              <a:buNone/>
              <a:defRPr sz="1100"/>
            </a:lvl5pPr>
            <a:lvl6pPr marL="2547061" indent="0">
              <a:buNone/>
              <a:defRPr sz="1100"/>
            </a:lvl6pPr>
            <a:lvl7pPr marL="3056473" indent="0">
              <a:buNone/>
              <a:defRPr sz="1100"/>
            </a:lvl7pPr>
            <a:lvl8pPr marL="3565886" indent="0">
              <a:buNone/>
              <a:defRPr sz="1100"/>
            </a:lvl8pPr>
            <a:lvl9pPr marL="407529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A44D7-4E1C-481F-92BB-E2F116D48CC5}"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230996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6" y="413810"/>
            <a:ext cx="8675370" cy="1502305"/>
          </a:xfrm>
          <a:prstGeom prst="rect">
            <a:avLst/>
          </a:prstGeom>
        </p:spPr>
        <p:txBody>
          <a:bodyPr vert="horz" lIns="101882" tIns="50941" rIns="101882" bIns="50941"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6" y="2069042"/>
            <a:ext cx="8675370" cy="4931516"/>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4" y="7203866"/>
            <a:ext cx="226314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922A44D7-4E1C-481F-92BB-E2F116D48CC5}" type="datetimeFigureOut">
              <a:rPr lang="en-US" smtClean="0"/>
              <a:pPr/>
              <a:t>4/11/2017</a:t>
            </a:fld>
            <a:endParaRPr lang="en-US"/>
          </a:p>
        </p:txBody>
      </p:sp>
      <p:sp>
        <p:nvSpPr>
          <p:cNvPr id="5" name="Footer Placeholder 4"/>
          <p:cNvSpPr>
            <a:spLocks noGrp="1"/>
          </p:cNvSpPr>
          <p:nvPr>
            <p:ph type="ftr" sz="quarter" idx="3"/>
          </p:nvPr>
        </p:nvSpPr>
        <p:spPr>
          <a:xfrm>
            <a:off x="3331846" y="7203866"/>
            <a:ext cx="339471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6" y="7203866"/>
            <a:ext cx="226314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632F88BF-3C94-4420-A10F-74FE2CF69363}" type="slidenum">
              <a:rPr lang="en-US" smtClean="0"/>
              <a:pPr/>
              <a:t>‹#›</a:t>
            </a:fld>
            <a:endParaRPr lang="en-US"/>
          </a:p>
        </p:txBody>
      </p:sp>
    </p:spTree>
    <p:extLst>
      <p:ext uri="{BB962C8B-B14F-4D97-AF65-F5344CB8AC3E}">
        <p14:creationId xmlns:p14="http://schemas.microsoft.com/office/powerpoint/2010/main" xmlns="" val="1961900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18824" rtl="0" eaLnBrk="1" latinLnBrk="0" hangingPunct="1">
        <a:lnSpc>
          <a:spcPct val="90000"/>
        </a:lnSpc>
        <a:spcBef>
          <a:spcPct val="0"/>
        </a:spcBef>
        <a:buNone/>
        <a:defRPr sz="4900" kern="1200">
          <a:solidFill>
            <a:schemeClr val="tx1"/>
          </a:solidFill>
          <a:latin typeface="+mj-lt"/>
          <a:ea typeface="+mj-ea"/>
          <a:cs typeface="+mj-cs"/>
        </a:defRPr>
      </a:lvl1pPr>
    </p:titleStyle>
    <p:bodyStyle>
      <a:lvl1pPr marL="254706" indent="-254706" algn="l" defTabSz="1018824" rtl="0" eaLnBrk="1" latinLnBrk="0" hangingPunct="1">
        <a:lnSpc>
          <a:spcPct val="90000"/>
        </a:lnSpc>
        <a:spcBef>
          <a:spcPts val="1114"/>
        </a:spcBef>
        <a:buFont typeface="Arial" panose="020B0604020202020204" pitchFamily="34" charset="0"/>
        <a:buChar char="•"/>
        <a:defRPr sz="3100" kern="1200">
          <a:solidFill>
            <a:schemeClr val="tx1"/>
          </a:solidFill>
          <a:latin typeface="+mn-lt"/>
          <a:ea typeface="+mn-ea"/>
          <a:cs typeface="+mn-cs"/>
        </a:defRPr>
      </a:lvl1pPr>
      <a:lvl2pPr marL="764118" indent="-254706" algn="l" defTabSz="1018824" rtl="0" eaLnBrk="1" latinLnBrk="0" hangingPunct="1">
        <a:lnSpc>
          <a:spcPct val="90000"/>
        </a:lnSpc>
        <a:spcBef>
          <a:spcPts val="557"/>
        </a:spcBef>
        <a:buFont typeface="Arial" panose="020B0604020202020204" pitchFamily="34" charset="0"/>
        <a:buChar char="•"/>
        <a:defRPr sz="2700" kern="1200">
          <a:solidFill>
            <a:schemeClr val="tx1"/>
          </a:solidFill>
          <a:latin typeface="+mn-lt"/>
          <a:ea typeface="+mn-ea"/>
          <a:cs typeface="+mn-cs"/>
        </a:defRPr>
      </a:lvl2pPr>
      <a:lvl3pPr marL="1273531" indent="-254706" algn="l" defTabSz="1018824" rtl="0" eaLnBrk="1" latinLnBrk="0" hangingPunct="1">
        <a:lnSpc>
          <a:spcPct val="90000"/>
        </a:lnSpc>
        <a:spcBef>
          <a:spcPts val="557"/>
        </a:spcBef>
        <a:buFont typeface="Arial" panose="020B0604020202020204" pitchFamily="34" charset="0"/>
        <a:buChar char="•"/>
        <a:defRPr sz="2200" kern="1200">
          <a:solidFill>
            <a:schemeClr val="tx1"/>
          </a:solidFill>
          <a:latin typeface="+mn-lt"/>
          <a:ea typeface="+mn-ea"/>
          <a:cs typeface="+mn-cs"/>
        </a:defRPr>
      </a:lvl3pPr>
      <a:lvl4pPr marL="1782943"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4pPr>
      <a:lvl5pPr marL="2292355"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5pPr>
      <a:lvl6pPr marL="2801767"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6pPr>
      <a:lvl7pPr marL="3311180"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7pPr>
      <a:lvl8pPr marL="3820592"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8pPr>
      <a:lvl9pPr marL="4330004"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6" y="413810"/>
            <a:ext cx="8675370" cy="1502305"/>
          </a:xfrm>
          <a:prstGeom prst="rect">
            <a:avLst/>
          </a:prstGeom>
        </p:spPr>
        <p:txBody>
          <a:bodyPr vert="horz" lIns="101882" tIns="50941" rIns="101882" bIns="50941"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6" y="2069042"/>
            <a:ext cx="8675370" cy="4931516"/>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4" y="7203866"/>
            <a:ext cx="226314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922A44D7-4E1C-481F-92BB-E2F116D48CC5}" type="datetimeFigureOut">
              <a:rPr lang="en-US" smtClean="0">
                <a:solidFill>
                  <a:prstClr val="black">
                    <a:tint val="75000"/>
                  </a:prstClr>
                </a:solidFill>
              </a:rPr>
              <a:pPr/>
              <a:t>4/11/2017</a:t>
            </a:fld>
            <a:endParaRPr lang="en-US">
              <a:solidFill>
                <a:prstClr val="black">
                  <a:tint val="75000"/>
                </a:prstClr>
              </a:solidFill>
            </a:endParaRPr>
          </a:p>
        </p:txBody>
      </p:sp>
      <p:sp>
        <p:nvSpPr>
          <p:cNvPr id="5" name="Footer Placeholder 4"/>
          <p:cNvSpPr>
            <a:spLocks noGrp="1"/>
          </p:cNvSpPr>
          <p:nvPr>
            <p:ph type="ftr" sz="quarter" idx="3"/>
          </p:nvPr>
        </p:nvSpPr>
        <p:spPr>
          <a:xfrm>
            <a:off x="3331846" y="7203866"/>
            <a:ext cx="339471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7103746" y="7203866"/>
            <a:ext cx="226314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632F88BF-3C94-4420-A10F-74FE2CF69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082965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18824" rtl="0" eaLnBrk="1" latinLnBrk="0" hangingPunct="1">
        <a:lnSpc>
          <a:spcPct val="90000"/>
        </a:lnSpc>
        <a:spcBef>
          <a:spcPct val="0"/>
        </a:spcBef>
        <a:buNone/>
        <a:defRPr sz="4900" kern="1200">
          <a:solidFill>
            <a:schemeClr val="tx1"/>
          </a:solidFill>
          <a:latin typeface="+mj-lt"/>
          <a:ea typeface="+mj-ea"/>
          <a:cs typeface="+mj-cs"/>
        </a:defRPr>
      </a:lvl1pPr>
    </p:titleStyle>
    <p:bodyStyle>
      <a:lvl1pPr marL="254706" indent="-254706" algn="l" defTabSz="1018824" rtl="0" eaLnBrk="1" latinLnBrk="0" hangingPunct="1">
        <a:lnSpc>
          <a:spcPct val="90000"/>
        </a:lnSpc>
        <a:spcBef>
          <a:spcPts val="1114"/>
        </a:spcBef>
        <a:buFont typeface="Arial" panose="020B0604020202020204" pitchFamily="34" charset="0"/>
        <a:buChar char="•"/>
        <a:defRPr sz="3100" kern="1200">
          <a:solidFill>
            <a:schemeClr val="tx1"/>
          </a:solidFill>
          <a:latin typeface="+mn-lt"/>
          <a:ea typeface="+mn-ea"/>
          <a:cs typeface="+mn-cs"/>
        </a:defRPr>
      </a:lvl1pPr>
      <a:lvl2pPr marL="764118" indent="-254706" algn="l" defTabSz="1018824" rtl="0" eaLnBrk="1" latinLnBrk="0" hangingPunct="1">
        <a:lnSpc>
          <a:spcPct val="90000"/>
        </a:lnSpc>
        <a:spcBef>
          <a:spcPts val="557"/>
        </a:spcBef>
        <a:buFont typeface="Arial" panose="020B0604020202020204" pitchFamily="34" charset="0"/>
        <a:buChar char="•"/>
        <a:defRPr sz="2700" kern="1200">
          <a:solidFill>
            <a:schemeClr val="tx1"/>
          </a:solidFill>
          <a:latin typeface="+mn-lt"/>
          <a:ea typeface="+mn-ea"/>
          <a:cs typeface="+mn-cs"/>
        </a:defRPr>
      </a:lvl2pPr>
      <a:lvl3pPr marL="1273531" indent="-254706" algn="l" defTabSz="1018824" rtl="0" eaLnBrk="1" latinLnBrk="0" hangingPunct="1">
        <a:lnSpc>
          <a:spcPct val="90000"/>
        </a:lnSpc>
        <a:spcBef>
          <a:spcPts val="557"/>
        </a:spcBef>
        <a:buFont typeface="Arial" panose="020B0604020202020204" pitchFamily="34" charset="0"/>
        <a:buChar char="•"/>
        <a:defRPr sz="2200" kern="1200">
          <a:solidFill>
            <a:schemeClr val="tx1"/>
          </a:solidFill>
          <a:latin typeface="+mn-lt"/>
          <a:ea typeface="+mn-ea"/>
          <a:cs typeface="+mn-cs"/>
        </a:defRPr>
      </a:lvl3pPr>
      <a:lvl4pPr marL="1782943"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4pPr>
      <a:lvl5pPr marL="2292355"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5pPr>
      <a:lvl6pPr marL="2801767"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6pPr>
      <a:lvl7pPr marL="3311180"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7pPr>
      <a:lvl8pPr marL="3820592"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8pPr>
      <a:lvl9pPr marL="4330004" indent="-254706" algn="l" defTabSz="1018824" rtl="0" eaLnBrk="1" latinLnBrk="0" hangingPunct="1">
        <a:lnSpc>
          <a:spcPct val="90000"/>
        </a:lnSpc>
        <a:spcBef>
          <a:spcPts val="557"/>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mailto:mcosta@revere.mec.edu" TargetMode="External"/><Relationship Id="rId3" Type="http://schemas.openxmlformats.org/officeDocument/2006/relationships/hyperlink" Target="mailto:sfinn@haverhill-ps.org" TargetMode="External"/><Relationship Id="rId7" Type="http://schemas.openxmlformats.org/officeDocument/2006/relationships/hyperlink" Target="mailto:keithsegalla@quincypublicschools.com" TargetMode="External"/><Relationship Id="rId2" Type="http://schemas.openxmlformats.org/officeDocument/2006/relationships/hyperlink" Target="mailto:dsilva@fallriverschools.org" TargetMode="External"/><Relationship Id="rId1" Type="http://schemas.openxmlformats.org/officeDocument/2006/relationships/slideLayout" Target="../slideLayouts/slideLayout7.xml"/><Relationship Id="rId6" Type="http://schemas.openxmlformats.org/officeDocument/2006/relationships/hyperlink" Target="mailto:johnstonm@lynnschools.org" TargetMode="External"/><Relationship Id="rId11" Type="http://schemas.openxmlformats.org/officeDocument/2006/relationships/hyperlink" Target="mailto:HarrityS@worc.k12.ma.us" TargetMode="External"/><Relationship Id="rId5" Type="http://schemas.openxmlformats.org/officeDocument/2006/relationships/hyperlink" Target="mailto:rhowe@lowell.k12.ma.us" TargetMode="External"/><Relationship Id="rId10" Type="http://schemas.openxmlformats.org/officeDocument/2006/relationships/hyperlink" Target="mailto:nyczp@sps.springfield.ma.us" TargetMode="External"/><Relationship Id="rId4" Type="http://schemas.openxmlformats.org/officeDocument/2006/relationships/hyperlink" Target="mailto:goliver@projectgradusa.org" TargetMode="External"/><Relationship Id="rId9" Type="http://schemas.openxmlformats.org/officeDocument/2006/relationships/hyperlink" Target="mailto:andrewwulf@salemk12.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sfinn@haverhill-ps.org" TargetMode="External"/><Relationship Id="rId2" Type="http://schemas.openxmlformats.org/officeDocument/2006/relationships/hyperlink" Target="mailto:dsilva@fallriverschools.org"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mailto:rhowe@lowell.k12.ma.us" TargetMode="External"/><Relationship Id="rId2" Type="http://schemas.openxmlformats.org/officeDocument/2006/relationships/hyperlink" Target="mailto:goliver@projectgradusa.org"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mailto:keithsegalla@quincypublicschools.com" TargetMode="External"/><Relationship Id="rId2" Type="http://schemas.openxmlformats.org/officeDocument/2006/relationships/hyperlink" Target="mailto:johnstonm@lynnschools.org"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mailto:mcosta@revere.mec.edu" TargetMode="External"/><Relationship Id="rId2" Type="http://schemas.openxmlformats.org/officeDocument/2006/relationships/hyperlink" Target="mailto:keithsegalla@quincypublicschools.com"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hyperlink" Target="mailto:nyczp@sps.springfield.ma.us" TargetMode="External"/><Relationship Id="rId2" Type="http://schemas.openxmlformats.org/officeDocument/2006/relationships/hyperlink" Target="mailto:andrewwulf@salemk12.org"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mailto:HarrityS@worc.k12.ma.us"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2" name="Rectangle 31" descr="Gray Background"/>
          <p:cNvSpPr/>
          <p:nvPr/>
        </p:nvSpPr>
        <p:spPr>
          <a:xfrm>
            <a:off x="3363459" y="4518837"/>
            <a:ext cx="3327991" cy="3253563"/>
          </a:xfrm>
          <a:prstGeom prst="rect">
            <a:avLst/>
          </a:prstGeom>
          <a:solidFill>
            <a:srgbClr val="5A6E8C"/>
          </a:solidFill>
          <a:ln>
            <a:solidFill>
              <a:srgbClr val="5A6E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descr="Orange Background"/>
          <p:cNvSpPr/>
          <p:nvPr/>
        </p:nvSpPr>
        <p:spPr>
          <a:xfrm>
            <a:off x="6719776" y="4518837"/>
            <a:ext cx="3327991" cy="3253563"/>
          </a:xfrm>
          <a:prstGeom prst="rect">
            <a:avLst/>
          </a:prstGeom>
          <a:solidFill>
            <a:srgbClr val="DEA9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descr="Blue Background"/>
          <p:cNvSpPr/>
          <p:nvPr/>
        </p:nvSpPr>
        <p:spPr>
          <a:xfrm>
            <a:off x="-1" y="4518837"/>
            <a:ext cx="3327991" cy="3253563"/>
          </a:xfrm>
          <a:prstGeom prst="rect">
            <a:avLst/>
          </a:prstGeom>
          <a:solidFill>
            <a:srgbClr val="4371C5"/>
          </a:solidFill>
          <a:ln>
            <a:solidFill>
              <a:srgbClr val="437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135" descr="High School Financial Literacy Pilot Program"/>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schemeClr val="bg1">
                    <a:lumMod val="95000"/>
                  </a:schemeClr>
                </a:solidFill>
                <a:latin typeface="Berlin Sans FB" pitchFamily="34" charset="0"/>
                <a:cs typeface="Arial" panose="020B0604020202020204" pitchFamily="34" charset="0"/>
              </a:rPr>
              <a:t>High School Financial Literacy Pilot Program</a:t>
            </a:r>
            <a:endParaRPr lang="en-US" sz="3100" spc="200" dirty="0">
              <a:solidFill>
                <a:schemeClr val="bg1">
                  <a:lumMod val="95000"/>
                </a:schemeClr>
              </a:solidFill>
              <a:latin typeface="Berlin Sans FB" pitchFamily="34" charset="0"/>
              <a:cs typeface="Arial" panose="020B0604020202020204" pitchFamily="34" charset="0"/>
            </a:endParaRPr>
          </a:p>
        </p:txBody>
      </p:sp>
      <p:grpSp>
        <p:nvGrpSpPr>
          <p:cNvPr id="2" name="Group 172" descr="Chart Icon"/>
          <p:cNvGrpSpPr/>
          <p:nvPr/>
        </p:nvGrpSpPr>
        <p:grpSpPr>
          <a:xfrm>
            <a:off x="103246" y="85064"/>
            <a:ext cx="556972" cy="507176"/>
            <a:chOff x="4505127" y="6916618"/>
            <a:chExt cx="556972" cy="507176"/>
          </a:xfrm>
        </p:grpSpPr>
        <p:sp>
          <p:nvSpPr>
            <p:cNvPr id="167" name="Freeform 166"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168" name="Freeform 167"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169" name="Freeform 168"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170" name="Freeform 169"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171" name="Freeform 170"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172"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40" name="TextBox 39"/>
          <p:cNvSpPr txBox="1"/>
          <p:nvPr/>
        </p:nvSpPr>
        <p:spPr>
          <a:xfrm>
            <a:off x="0" y="758457"/>
            <a:ext cx="10058400" cy="3685951"/>
          </a:xfrm>
          <a:prstGeom prst="rect">
            <a:avLst/>
          </a:prstGeom>
          <a:noFill/>
        </p:spPr>
        <p:txBody>
          <a:bodyPr wrap="square" lIns="101882" tIns="50941" rIns="101882" bIns="50941" numCol="2" spcCol="182880" rtlCol="0">
            <a:noAutofit/>
          </a:bodyPr>
          <a:lstStyle/>
          <a:p>
            <a:pPr>
              <a:lnSpc>
                <a:spcPts val="2200"/>
              </a:lnSpc>
              <a:spcAft>
                <a:spcPts val="1200"/>
              </a:spcAft>
              <a:tabLst>
                <a:tab pos="627063" algn="l"/>
              </a:tabLst>
            </a:pPr>
            <a:r>
              <a:rPr lang="en-US" sz="1400" dirty="0" smtClean="0">
                <a:solidFill>
                  <a:schemeClr val="tx1">
                    <a:lumMod val="85000"/>
                    <a:lumOff val="15000"/>
                  </a:schemeClr>
                </a:solidFill>
                <a:cs typeface="Arial" panose="020B0604020202020204" pitchFamily="34" charset="0"/>
              </a:rPr>
              <a:t>	he purpose of this state-funded Financial Literacy Pilot 	Program Grant is to support high schools in 10 	Gateway 	municipalities to plan and pilot financial literacy programs that engage high school students in developing personal financial knowledge and skills for college and career readiness. The overall goal of this Pilot Program is to develop multiple models that demonstrate effective implementation of high school financial literacy education; models that any high school can choose to implement based on their context and desired goals.</a:t>
            </a:r>
          </a:p>
          <a:p>
            <a:pPr>
              <a:lnSpc>
                <a:spcPts val="2200"/>
              </a:lnSpc>
              <a:spcAft>
                <a:spcPts val="1200"/>
              </a:spcAft>
            </a:pPr>
            <a:r>
              <a:rPr lang="en-US" sz="1400" dirty="0" smtClean="0">
                <a:solidFill>
                  <a:schemeClr val="tx1">
                    <a:lumMod val="85000"/>
                    <a:lumOff val="15000"/>
                  </a:schemeClr>
                </a:solidFill>
                <a:cs typeface="Arial" panose="020B0604020202020204" pitchFamily="34" charset="0"/>
              </a:rPr>
              <a:t>The Pilot Program aligns with the Economic Education Council’s National Standards for Financial Literacy and the Massachusetts Curriculum Framework for Mathematics and Technology Literacy to equip high school students with the knowledge and skills needed to make critical decisions regarding personal finances.  </a:t>
            </a:r>
          </a:p>
          <a:p>
            <a:pPr>
              <a:lnSpc>
                <a:spcPts val="2200"/>
              </a:lnSpc>
            </a:pPr>
            <a:r>
              <a:rPr lang="en-US" sz="1400" dirty="0" smtClean="0">
                <a:solidFill>
                  <a:schemeClr val="tx1">
                    <a:lumMod val="85000"/>
                    <a:lumOff val="15000"/>
                  </a:schemeClr>
                </a:solidFill>
              </a:rPr>
              <a:t>While the topics and requirements listed below were mandatory of all grant recipients, there was significant flexibility in how each district designed and implemented their program. The ten pilot districts were chosen to represent diverse approaches to ensure that a range of models were articulated and tested. Each of the 11 Financial Literacy Pilot (FLP) high schools employed diverse program models designed to meet their unique needs, populations, and priorities. Most high schools added courses or other components to improve their programs or scale up to reach more students.</a:t>
            </a:r>
            <a:endParaRPr lang="en-US" sz="1400" dirty="0" smtClean="0">
              <a:solidFill>
                <a:schemeClr val="tx1">
                  <a:lumMod val="85000"/>
                  <a:lumOff val="15000"/>
                </a:schemeClr>
              </a:solidFill>
              <a:cs typeface="Arial" panose="020B0604020202020204" pitchFamily="34" charset="0"/>
            </a:endParaRPr>
          </a:p>
        </p:txBody>
      </p:sp>
      <p:sp>
        <p:nvSpPr>
          <p:cNvPr id="41" name="TextBox 40"/>
          <p:cNvSpPr txBox="1"/>
          <p:nvPr/>
        </p:nvSpPr>
        <p:spPr>
          <a:xfrm>
            <a:off x="3538" y="4579243"/>
            <a:ext cx="10054862" cy="2810401"/>
          </a:xfrm>
          <a:prstGeom prst="rect">
            <a:avLst/>
          </a:prstGeom>
          <a:noFill/>
        </p:spPr>
        <p:txBody>
          <a:bodyPr wrap="square" lIns="101882" tIns="50941" rIns="101882" bIns="50941" numCol="3" spcCol="182880" rtlCol="0">
            <a:noAutofit/>
          </a:bodyPr>
          <a:lstStyle/>
          <a:p>
            <a:pPr>
              <a:spcAft>
                <a:spcPts val="600"/>
              </a:spcAft>
            </a:pPr>
            <a:r>
              <a:rPr lang="en-US" sz="1100" b="1" dirty="0" smtClean="0">
                <a:solidFill>
                  <a:schemeClr val="bg1"/>
                </a:solidFill>
                <a:latin typeface="Arial" pitchFamily="34" charset="0"/>
                <a:cs typeface="Arial" pitchFamily="34" charset="0"/>
              </a:rPr>
              <a:t>Topics addressed in the National Standards for Financial Literacy include:</a:t>
            </a:r>
          </a:p>
          <a:p>
            <a:pPr marL="457200" indent="-233363">
              <a:buFont typeface="Arial" pitchFamily="34" charset="0"/>
              <a:buChar char="■"/>
            </a:pPr>
            <a:r>
              <a:rPr lang="en-US" sz="1100" dirty="0" smtClean="0">
                <a:solidFill>
                  <a:schemeClr val="bg1"/>
                </a:solidFill>
                <a:latin typeface="Arial" pitchFamily="34" charset="0"/>
                <a:cs typeface="Arial" pitchFamily="34" charset="0"/>
              </a:rPr>
              <a:t>Earning Income</a:t>
            </a:r>
          </a:p>
          <a:p>
            <a:pPr marL="457200" indent="-233363">
              <a:buFont typeface="Arial" pitchFamily="34" charset="0"/>
              <a:buChar char="■"/>
            </a:pPr>
            <a:r>
              <a:rPr lang="en-US" sz="1100" dirty="0" smtClean="0">
                <a:solidFill>
                  <a:schemeClr val="bg1"/>
                </a:solidFill>
                <a:latin typeface="Arial" pitchFamily="34" charset="0"/>
                <a:cs typeface="Arial" pitchFamily="34" charset="0"/>
              </a:rPr>
              <a:t>Buying Goods and Services</a:t>
            </a:r>
          </a:p>
          <a:p>
            <a:pPr marL="457200" indent="-233363">
              <a:buFont typeface="Arial" pitchFamily="34" charset="0"/>
              <a:buChar char="■"/>
            </a:pPr>
            <a:r>
              <a:rPr lang="en-US" sz="1100" dirty="0" smtClean="0">
                <a:solidFill>
                  <a:schemeClr val="bg1"/>
                </a:solidFill>
                <a:latin typeface="Arial" pitchFamily="34" charset="0"/>
                <a:cs typeface="Arial" pitchFamily="34" charset="0"/>
              </a:rPr>
              <a:t>Using Credit</a:t>
            </a:r>
          </a:p>
          <a:p>
            <a:pPr marL="457200" indent="-233363">
              <a:buFont typeface="Arial" pitchFamily="34" charset="0"/>
              <a:buChar char="■"/>
            </a:pPr>
            <a:r>
              <a:rPr lang="en-US" sz="1100" dirty="0" smtClean="0">
                <a:solidFill>
                  <a:schemeClr val="bg1"/>
                </a:solidFill>
                <a:latin typeface="Arial" pitchFamily="34" charset="0"/>
                <a:cs typeface="Arial" pitchFamily="34" charset="0"/>
              </a:rPr>
              <a:t>Saving</a:t>
            </a:r>
          </a:p>
          <a:p>
            <a:pPr marL="457200" indent="-233363">
              <a:buFont typeface="Arial" pitchFamily="34" charset="0"/>
              <a:buChar char="■"/>
            </a:pPr>
            <a:r>
              <a:rPr lang="en-US" sz="1100" dirty="0" smtClean="0">
                <a:solidFill>
                  <a:schemeClr val="bg1"/>
                </a:solidFill>
                <a:latin typeface="Arial" pitchFamily="34" charset="0"/>
                <a:cs typeface="Arial" pitchFamily="34" charset="0"/>
              </a:rPr>
              <a:t>Financial Investing</a:t>
            </a:r>
          </a:p>
          <a:p>
            <a:pPr marL="457200" indent="-233363">
              <a:buFont typeface="Arial" pitchFamily="34" charset="0"/>
              <a:buChar char="■"/>
            </a:pPr>
            <a:r>
              <a:rPr lang="en-US" sz="1100" dirty="0" smtClean="0">
                <a:solidFill>
                  <a:schemeClr val="bg1"/>
                </a:solidFill>
                <a:latin typeface="Arial" pitchFamily="34" charset="0"/>
                <a:cs typeface="Arial" pitchFamily="34" charset="0"/>
              </a:rPr>
              <a:t>Protecting and Insuring</a:t>
            </a: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pPr>
              <a:spcAft>
                <a:spcPts val="600"/>
              </a:spcAft>
            </a:pPr>
            <a:r>
              <a:rPr lang="en-US" sz="1100" b="1" dirty="0" smtClean="0">
                <a:solidFill>
                  <a:schemeClr val="bg1"/>
                </a:solidFill>
                <a:latin typeface="Arial" pitchFamily="34" charset="0"/>
                <a:cs typeface="Arial" pitchFamily="34" charset="0"/>
              </a:rPr>
              <a:t>Topics addressed in the Massachusetts Curriculum Frameworks for Mathematics and Technology Literacy include:</a:t>
            </a:r>
          </a:p>
          <a:p>
            <a:pPr marL="457200" indent="-223838">
              <a:buFont typeface="Arial" pitchFamily="34" charset="0"/>
              <a:buChar char="■"/>
            </a:pPr>
            <a:r>
              <a:rPr lang="en-US" sz="1100" dirty="0" smtClean="0">
                <a:solidFill>
                  <a:schemeClr val="bg1"/>
                </a:solidFill>
                <a:latin typeface="Arial" pitchFamily="34" charset="0"/>
                <a:cs typeface="Arial" pitchFamily="34" charset="0"/>
              </a:rPr>
              <a:t>Algebraic functions</a:t>
            </a:r>
          </a:p>
          <a:p>
            <a:pPr marL="457200" indent="-223838">
              <a:buFont typeface="Arial" pitchFamily="34" charset="0"/>
              <a:buChar char="■"/>
            </a:pPr>
            <a:r>
              <a:rPr lang="en-US" sz="1100" dirty="0" smtClean="0">
                <a:solidFill>
                  <a:schemeClr val="bg1"/>
                </a:solidFill>
                <a:latin typeface="Arial" pitchFamily="34" charset="0"/>
                <a:cs typeface="Arial" pitchFamily="34" charset="0"/>
              </a:rPr>
              <a:t>Exponents</a:t>
            </a:r>
          </a:p>
          <a:p>
            <a:pPr marL="457200" indent="-223838">
              <a:buFont typeface="Arial" pitchFamily="34" charset="0"/>
              <a:buChar char="■"/>
            </a:pPr>
            <a:r>
              <a:rPr lang="en-US" sz="1100" dirty="0" smtClean="0">
                <a:solidFill>
                  <a:schemeClr val="bg1"/>
                </a:solidFill>
                <a:latin typeface="Arial" pitchFamily="34" charset="0"/>
                <a:cs typeface="Arial" pitchFamily="34" charset="0"/>
              </a:rPr>
              <a:t>Using spreadsheets</a:t>
            </a:r>
          </a:p>
          <a:p>
            <a:endParaRPr lang="en-US" sz="1100" dirty="0" smtClean="0">
              <a:solidFill>
                <a:schemeClr val="bg1"/>
              </a:solidFill>
              <a:latin typeface="Arial" pitchFamily="34" charset="0"/>
              <a:cs typeface="Arial" pitchFamily="34" charset="0"/>
            </a:endParaRPr>
          </a:p>
          <a:p>
            <a:r>
              <a:rPr lang="en-US" sz="1100" dirty="0" smtClean="0">
                <a:solidFill>
                  <a:schemeClr val="bg1"/>
                </a:solidFill>
                <a:latin typeface="Arial" pitchFamily="34" charset="0"/>
                <a:cs typeface="Arial" pitchFamily="34" charset="0"/>
              </a:rPr>
              <a:t>Many of the district programs included additional elements or topics, such as Dress for Success, Business Plan writing, creating market research reports, financial planning, job shadowing, and a ‘Shark Tank’ competition.</a:t>
            </a:r>
          </a:p>
          <a:p>
            <a:r>
              <a:rPr lang="en-US" sz="1100" dirty="0" smtClean="0">
                <a:solidFill>
                  <a:schemeClr val="bg1"/>
                </a:solidFill>
                <a:latin typeface="Arial" pitchFamily="34" charset="0"/>
                <a:cs typeface="Arial" pitchFamily="34" charset="0"/>
              </a:rPr>
              <a:t> </a:t>
            </a: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endParaRPr lang="en-US" sz="1100" dirty="0" smtClean="0">
              <a:solidFill>
                <a:schemeClr val="bg1"/>
              </a:solidFill>
              <a:latin typeface="Arial" pitchFamily="34" charset="0"/>
              <a:cs typeface="Arial" pitchFamily="34" charset="0"/>
            </a:endParaRPr>
          </a:p>
          <a:p>
            <a:pPr>
              <a:spcAft>
                <a:spcPts val="600"/>
              </a:spcAft>
            </a:pPr>
            <a:r>
              <a:rPr lang="en-US" sz="1100" b="1" dirty="0" smtClean="0">
                <a:solidFill>
                  <a:schemeClr val="bg1"/>
                </a:solidFill>
                <a:latin typeface="Arial" pitchFamily="34" charset="0"/>
                <a:cs typeface="Arial" pitchFamily="34" charset="0"/>
              </a:rPr>
              <a:t>The Financial Literacy Pilot Program grant recipients were required to meet specific requirements:</a:t>
            </a:r>
          </a:p>
          <a:p>
            <a:pPr marL="457200" indent="-223838">
              <a:buFont typeface="Arial" pitchFamily="34" charset="0"/>
              <a:buChar char="■"/>
            </a:pPr>
            <a:r>
              <a:rPr lang="en-US" sz="1100" dirty="0" smtClean="0">
                <a:solidFill>
                  <a:schemeClr val="bg1"/>
                </a:solidFill>
                <a:latin typeface="Arial" pitchFamily="34" charset="0"/>
                <a:cs typeface="Arial" pitchFamily="34" charset="0"/>
              </a:rPr>
              <a:t>Provide a minimum of 12 hours of professional development</a:t>
            </a:r>
          </a:p>
          <a:p>
            <a:pPr marL="457200" indent="-223838">
              <a:buFont typeface="Arial" pitchFamily="34" charset="0"/>
              <a:buChar char="■"/>
            </a:pPr>
            <a:r>
              <a:rPr lang="en-US" sz="1100" dirty="0" smtClean="0">
                <a:solidFill>
                  <a:schemeClr val="bg1"/>
                </a:solidFill>
                <a:latin typeface="Arial" pitchFamily="34" charset="0"/>
                <a:cs typeface="Arial" pitchFamily="34" charset="0"/>
              </a:rPr>
              <a:t>Provide a minimum of 25 hours of standards-aligned financial literacy content</a:t>
            </a:r>
          </a:p>
          <a:p>
            <a:pPr marL="457200" indent="-223838">
              <a:buFont typeface="Arial" pitchFamily="34" charset="0"/>
              <a:buChar char="■"/>
            </a:pPr>
            <a:r>
              <a:rPr lang="en-US" sz="1100" dirty="0" smtClean="0">
                <a:solidFill>
                  <a:schemeClr val="bg1"/>
                </a:solidFill>
                <a:latin typeface="Arial" pitchFamily="34" charset="0"/>
                <a:cs typeface="Arial" pitchFamily="34" charset="0"/>
              </a:rPr>
              <a:t>Meet Financial Literacy, Mathematics, and Technology Literacy standards</a:t>
            </a:r>
          </a:p>
          <a:p>
            <a:pPr marL="457200" indent="-223838">
              <a:buFont typeface="Arial" pitchFamily="34" charset="0"/>
              <a:buChar char="■"/>
            </a:pPr>
            <a:r>
              <a:rPr lang="en-US" sz="1100" dirty="0" smtClean="0">
                <a:solidFill>
                  <a:schemeClr val="bg1"/>
                </a:solidFill>
                <a:latin typeface="Arial" pitchFamily="34" charset="0"/>
                <a:cs typeface="Arial" pitchFamily="34" charset="0"/>
              </a:rPr>
              <a:t>Financial literacy content must be part of a credit-bearing course</a:t>
            </a:r>
          </a:p>
          <a:p>
            <a:pPr marL="457200" indent="-223838">
              <a:buFont typeface="Arial" pitchFamily="34" charset="0"/>
              <a:buChar char="■"/>
            </a:pPr>
            <a:r>
              <a:rPr lang="en-US" sz="1100" dirty="0" smtClean="0">
                <a:solidFill>
                  <a:schemeClr val="bg1"/>
                </a:solidFill>
                <a:latin typeface="Arial" pitchFamily="34" charset="0"/>
                <a:cs typeface="Arial" pitchFamily="34" charset="0"/>
              </a:rPr>
              <a:t>Include at least one experiential activity</a:t>
            </a:r>
          </a:p>
          <a:p>
            <a:pPr marL="457200" indent="-223838">
              <a:buFont typeface="Arial" pitchFamily="34" charset="0"/>
              <a:buChar char="■"/>
            </a:pPr>
            <a:r>
              <a:rPr lang="en-US" sz="1100" dirty="0" smtClean="0">
                <a:solidFill>
                  <a:schemeClr val="bg1"/>
                </a:solidFill>
                <a:latin typeface="Arial" pitchFamily="34" charset="0"/>
                <a:cs typeface="Arial" pitchFamily="34" charset="0"/>
              </a:rPr>
              <a:t>Scale-up implementation over three implementation years</a:t>
            </a:r>
          </a:p>
          <a:p>
            <a:pPr marL="457200" indent="-223838">
              <a:buFont typeface="Arial" pitchFamily="34" charset="0"/>
              <a:buChar char="■"/>
            </a:pPr>
            <a:r>
              <a:rPr lang="en-US" sz="1100" dirty="0" smtClean="0">
                <a:solidFill>
                  <a:schemeClr val="bg1"/>
                </a:solidFill>
                <a:latin typeface="Arial" pitchFamily="34" charset="0"/>
                <a:cs typeface="Arial" pitchFamily="34" charset="0"/>
              </a:rPr>
              <a:t>Contribute to program evaluation and evaluate project-specific effectiveness</a:t>
            </a:r>
          </a:p>
        </p:txBody>
      </p:sp>
      <p:sp>
        <p:nvSpPr>
          <p:cNvPr id="44" name="TextBox 43"/>
          <p:cNvSpPr txBox="1"/>
          <p:nvPr/>
        </p:nvSpPr>
        <p:spPr>
          <a:xfrm>
            <a:off x="28272" y="7410896"/>
            <a:ext cx="1876728" cy="318321"/>
          </a:xfrm>
          <a:prstGeom prst="rect">
            <a:avLst/>
          </a:prstGeom>
          <a:noFill/>
        </p:spPr>
        <p:txBody>
          <a:bodyPr wrap="square" lIns="101882" tIns="50941" rIns="101882" bIns="50941" numCol="1" spcCol="182880" rtlCol="0">
            <a:spAutoFit/>
          </a:bodyPr>
          <a:lstStyle/>
          <a:p>
            <a:pPr algn="ctr"/>
            <a:r>
              <a:rPr lang="en-US" sz="1400" dirty="0" smtClean="0">
                <a:solidFill>
                  <a:schemeClr val="bg1"/>
                </a:solidFill>
                <a:latin typeface="Arial" pitchFamily="34" charset="0"/>
                <a:cs typeface="Arial" pitchFamily="34" charset="0"/>
              </a:rPr>
              <a:t> www.doe.mass.edu</a:t>
            </a:r>
          </a:p>
        </p:txBody>
      </p:sp>
      <p:sp>
        <p:nvSpPr>
          <p:cNvPr id="34" name="TextBox 33" descr="T"/>
          <p:cNvSpPr txBox="1"/>
          <p:nvPr/>
        </p:nvSpPr>
        <p:spPr>
          <a:xfrm>
            <a:off x="26" y="606054"/>
            <a:ext cx="732893" cy="1169551"/>
          </a:xfrm>
          <a:prstGeom prst="rect">
            <a:avLst/>
          </a:prstGeom>
          <a:noFill/>
        </p:spPr>
        <p:txBody>
          <a:bodyPr wrap="none" rtlCol="0">
            <a:spAutoFit/>
          </a:bodyPr>
          <a:lstStyle/>
          <a:p>
            <a:r>
              <a:rPr lang="en-US" sz="7000" b="1" dirty="0" smtClean="0">
                <a:solidFill>
                  <a:srgbClr val="4E9696"/>
                </a:solidFill>
                <a:latin typeface="Arial" pitchFamily="34" charset="0"/>
                <a:cs typeface="Arial" pitchFamily="34" charset="0"/>
              </a:rPr>
              <a:t>T</a:t>
            </a:r>
            <a:endParaRPr lang="en-US" sz="7000" b="1" dirty="0">
              <a:solidFill>
                <a:srgbClr val="4E9696"/>
              </a:solidFill>
              <a:latin typeface="Arial" pitchFamily="34" charset="0"/>
              <a:cs typeface="Arial" pitchFamily="34" charset="0"/>
            </a:endParaRPr>
          </a:p>
        </p:txBody>
      </p:sp>
      <p:pic>
        <p:nvPicPr>
          <p:cNvPr id="1038" name="Picture 14" descr="Massachusetts Department of Elementary and Secondary Education Logo"/>
          <p:cNvPicPr>
            <a:picLocks noChangeAspect="1" noChangeArrowheads="1"/>
          </p:cNvPicPr>
          <p:nvPr/>
        </p:nvPicPr>
        <p:blipFill>
          <a:blip r:embed="rId2" cstate="print">
            <a:lum bright="70000" contrast="-70000"/>
          </a:blip>
          <a:srcRect/>
          <a:stretch>
            <a:fillRect/>
          </a:stretch>
        </p:blipFill>
        <p:spPr bwMode="auto">
          <a:xfrm>
            <a:off x="-6349" y="6702425"/>
            <a:ext cx="1917699" cy="932637"/>
          </a:xfrm>
          <a:prstGeom prst="rect">
            <a:avLst/>
          </a:prstGeom>
          <a:noFill/>
        </p:spPr>
      </p:pic>
    </p:spTree>
    <p:extLst>
      <p:ext uri="{BB962C8B-B14F-4D97-AF65-F5344CB8AC3E}">
        <p14:creationId xmlns:p14="http://schemas.microsoft.com/office/powerpoint/2010/main" xmlns="" val="1743642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6" name="Rectangle 15" descr="footer background"/>
          <p:cNvSpPr/>
          <p:nvPr/>
        </p:nvSpPr>
        <p:spPr>
          <a:xfrm>
            <a:off x="0" y="7550093"/>
            <a:ext cx="10058400" cy="222308"/>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schemeClr val="bg1">
                    <a:lumMod val="95000"/>
                  </a:schemeClr>
                </a:solidFill>
                <a:latin typeface="Berlin Sans FB" pitchFamily="34" charset="0"/>
                <a:cs typeface="Arial" panose="020B0604020202020204" pitchFamily="34" charset="0"/>
              </a:rPr>
              <a:t>High School Financial Literacy Pilot Program</a:t>
            </a:r>
            <a:endParaRPr lang="en-US" sz="3100" spc="200" dirty="0">
              <a:solidFill>
                <a:schemeClr val="bg1">
                  <a:lumMod val="95000"/>
                </a:schemeClr>
              </a:solidFill>
              <a:latin typeface="Berlin Sans FB" pitchFamily="34" charset="0"/>
              <a:cs typeface="Arial" panose="020B0604020202020204" pitchFamily="34" charset="0"/>
            </a:endParaRPr>
          </a:p>
        </p:txBody>
      </p:sp>
      <p:grpSp>
        <p:nvGrpSpPr>
          <p:cNvPr id="2" name="Group 172" descr="Chart Icon"/>
          <p:cNvGrpSpPr/>
          <p:nvPr/>
        </p:nvGrpSpPr>
        <p:grpSpPr>
          <a:xfrm>
            <a:off x="103246" y="85064"/>
            <a:ext cx="556972" cy="507176"/>
            <a:chOff x="4505127" y="6916618"/>
            <a:chExt cx="556972" cy="507176"/>
          </a:xfrm>
        </p:grpSpPr>
        <p:sp>
          <p:nvSpPr>
            <p:cNvPr id="42" name="Freeform 41"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43" name="Freeform 42"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Freeform 43"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Freeform 44"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aphicFrame>
        <p:nvGraphicFramePr>
          <p:cNvPr id="51" name="Table 50"/>
          <p:cNvGraphicFramePr>
            <a:graphicFrameLocks noGrp="1"/>
          </p:cNvGraphicFramePr>
          <p:nvPr>
            <p:extLst>
              <p:ext uri="{D42A27DB-BD31-4B8C-83A1-F6EECF244321}">
                <p14:modId xmlns:p14="http://schemas.microsoft.com/office/powerpoint/2010/main" xmlns="" val="129108392"/>
              </p:ext>
            </p:extLst>
          </p:nvPr>
        </p:nvGraphicFramePr>
        <p:xfrm>
          <a:off x="1" y="670990"/>
          <a:ext cx="10058398" cy="6866847"/>
        </p:xfrm>
        <a:graphic>
          <a:graphicData uri="http://schemas.openxmlformats.org/drawingml/2006/table">
            <a:tbl>
              <a:tblPr/>
              <a:tblGrid>
                <a:gridCol w="1943302"/>
                <a:gridCol w="737736"/>
                <a:gridCol w="737736"/>
                <a:gridCol w="737736"/>
                <a:gridCol w="737736"/>
                <a:gridCol w="737736"/>
                <a:gridCol w="737736"/>
                <a:gridCol w="737736"/>
                <a:gridCol w="737736"/>
                <a:gridCol w="737736"/>
                <a:gridCol w="737736"/>
                <a:gridCol w="737736"/>
              </a:tblGrid>
              <a:tr h="1636752">
                <a:tc>
                  <a:txBody>
                    <a:bodyPr/>
                    <a:lstStyle/>
                    <a:p>
                      <a:pPr marL="71755" marR="71755" algn="l">
                        <a:spcBef>
                          <a:spcPts val="0"/>
                        </a:spcBef>
                        <a:spcAft>
                          <a:spcPts val="0"/>
                        </a:spcAft>
                        <a:tabLst>
                          <a:tab pos="1615440" algn="l"/>
                        </a:tabLst>
                      </a:pPr>
                      <a:endParaRPr lang="en-US" sz="1000" dirty="0">
                        <a:latin typeface="Arial" pitchFamily="34" charset="0"/>
                        <a:ea typeface="Calibri"/>
                        <a:cs typeface="Arial" pitchFamily="34" charset="0"/>
                      </a:endParaRPr>
                    </a:p>
                  </a:txBody>
                  <a:tcPr marL="75270" marR="75270" marT="0" marB="0" vert="vert270">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marL="71755" marR="71755"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Fall River – BMC </a:t>
                      </a:r>
                      <a:r>
                        <a:rPr lang="en-US" sz="1200" b="0" dirty="0" err="1">
                          <a:solidFill>
                            <a:srgbClr val="FFFFFF"/>
                          </a:solidFill>
                          <a:latin typeface="Arial" pitchFamily="34" charset="0"/>
                          <a:ea typeface="Calibri"/>
                          <a:cs typeface="Arial" pitchFamily="34" charset="0"/>
                        </a:rPr>
                        <a:t>Durfee</a:t>
                      </a:r>
                      <a:r>
                        <a:rPr lang="en-US" sz="1200" b="0" dirty="0">
                          <a:solidFill>
                            <a:srgbClr val="FFFFFF"/>
                          </a:solidFill>
                          <a:latin typeface="Arial" pitchFamily="34" charset="0"/>
                          <a:ea typeface="Calibri"/>
                          <a:cs typeface="Arial" pitchFamily="34" charset="0"/>
                        </a:rPr>
                        <a:t>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Haverhill – Haverhill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pPr>
                      <a:r>
                        <a:rPr lang="en-US" sz="1200" b="0" dirty="0">
                          <a:solidFill>
                            <a:srgbClr val="FFFFFF"/>
                          </a:solidFill>
                          <a:latin typeface="Arial" pitchFamily="34" charset="0"/>
                          <a:ea typeface="Calibri"/>
                          <a:cs typeface="Arial" pitchFamily="34" charset="0"/>
                        </a:rPr>
                        <a:t>Holyoke – Dean Technical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Lowell – Lowell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pPr>
                      <a:r>
                        <a:rPr lang="en-US" sz="1200" b="0" dirty="0">
                          <a:solidFill>
                            <a:srgbClr val="FFFFFF"/>
                          </a:solidFill>
                          <a:latin typeface="Arial" pitchFamily="34" charset="0"/>
                          <a:ea typeface="Calibri"/>
                          <a:cs typeface="Arial" pitchFamily="34" charset="0"/>
                        </a:rPr>
                        <a:t>Lynn – Lynn Classical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pPr>
                      <a:r>
                        <a:rPr lang="en-US" sz="1200" b="0" dirty="0">
                          <a:solidFill>
                            <a:srgbClr val="FFFFFF"/>
                          </a:solidFill>
                          <a:latin typeface="Arial" pitchFamily="34" charset="0"/>
                          <a:ea typeface="Times New Roman"/>
                          <a:cs typeface="Arial" pitchFamily="34" charset="0"/>
                        </a:rPr>
                        <a:t>Quincy – North Quincy High School</a:t>
                      </a:r>
                      <a:endParaRPr lang="en-US" sz="1200" b="0" dirty="0">
                        <a:latin typeface="Arial" pitchFamily="34" charset="0"/>
                        <a:ea typeface="Times New Roman"/>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tabLst>
                          <a:tab pos="1615440" algn="l"/>
                        </a:tabLst>
                      </a:pPr>
                      <a:r>
                        <a:rPr lang="en-US" sz="1200" b="0" dirty="0">
                          <a:solidFill>
                            <a:srgbClr val="FFFFFF"/>
                          </a:solidFill>
                          <a:latin typeface="Arial" pitchFamily="34" charset="0"/>
                          <a:ea typeface="Times New Roman"/>
                          <a:cs typeface="Arial" pitchFamily="34" charset="0"/>
                        </a:rPr>
                        <a:t>Quincy – Quincy High School</a:t>
                      </a:r>
                      <a:endParaRPr lang="en-US" sz="1200" b="0" dirty="0">
                        <a:latin typeface="Arial" pitchFamily="34" charset="0"/>
                        <a:ea typeface="Times New Roman"/>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Revere – Revere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Salem – Salem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pPr>
                      <a:r>
                        <a:rPr lang="en-US" sz="1200" b="0" dirty="0">
                          <a:solidFill>
                            <a:srgbClr val="FFFFFF"/>
                          </a:solidFill>
                          <a:latin typeface="Arial" pitchFamily="34" charset="0"/>
                          <a:ea typeface="Calibri"/>
                          <a:cs typeface="Arial" pitchFamily="34" charset="0"/>
                        </a:rPr>
                        <a:t>Springfield – Putnam Vocational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c>
                  <a:txBody>
                    <a:bodyPr/>
                    <a:lstStyle/>
                    <a:p>
                      <a:pPr marL="71755" marR="71755" algn="l">
                        <a:spcBef>
                          <a:spcPts val="0"/>
                        </a:spcBef>
                        <a:spcAft>
                          <a:spcPts val="0"/>
                        </a:spcAft>
                      </a:pPr>
                      <a:r>
                        <a:rPr lang="en-US" sz="1200" b="0" dirty="0">
                          <a:solidFill>
                            <a:srgbClr val="FFFFFF"/>
                          </a:solidFill>
                          <a:latin typeface="Arial" pitchFamily="34" charset="0"/>
                          <a:ea typeface="Calibri"/>
                          <a:cs typeface="Arial" pitchFamily="34" charset="0"/>
                        </a:rPr>
                        <a:t>Worcester – Worcester Technical High School</a:t>
                      </a:r>
                      <a:endParaRPr lang="en-US" sz="1200" b="0" dirty="0">
                        <a:latin typeface="Arial" pitchFamily="34" charset="0"/>
                        <a:ea typeface="Calibri"/>
                        <a:cs typeface="Arial" pitchFamily="34" charset="0"/>
                      </a:endParaRPr>
                    </a:p>
                  </a:txBody>
                  <a:tcPr marL="75270" marR="75270" marT="0" marB="0" vert="vert27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EC7320"/>
                    </a:solidFill>
                  </a:tcPr>
                </a:tc>
              </a:tr>
              <a:tr h="578768">
                <a:tc>
                  <a:txBody>
                    <a:bodyPr/>
                    <a:lstStyle/>
                    <a:p>
                      <a:pPr marL="0" marR="0"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School </a:t>
                      </a:r>
                      <a:r>
                        <a:rPr lang="en-US" sz="1200" b="0" dirty="0" smtClean="0">
                          <a:solidFill>
                            <a:srgbClr val="FFFFFF"/>
                          </a:solidFill>
                          <a:latin typeface="Arial" pitchFamily="34" charset="0"/>
                          <a:ea typeface="Calibri"/>
                          <a:cs typeface="Arial" pitchFamily="34" charset="0"/>
                        </a:rPr>
                        <a:t>Type</a:t>
                      </a:r>
                      <a:endParaRPr lang="en-US" sz="1200" b="0" dirty="0">
                        <a:latin typeface="Arial" pitchFamily="34" charset="0"/>
                        <a:ea typeface="Calibri"/>
                        <a:cs typeface="Arial" pitchFamily="34" charset="0"/>
                      </a:endParaRPr>
                    </a:p>
                    <a:p>
                      <a:pPr marL="0" marR="0" algn="l">
                        <a:spcBef>
                          <a:spcPts val="0"/>
                        </a:spcBef>
                        <a:spcAft>
                          <a:spcPts val="0"/>
                        </a:spcAft>
                        <a:tabLst>
                          <a:tab pos="114300" algn="l"/>
                        </a:tabLst>
                      </a:pPr>
                      <a:r>
                        <a:rPr lang="en-US" sz="1200" b="0" dirty="0" smtClean="0">
                          <a:solidFill>
                            <a:srgbClr val="FFFFFF"/>
                          </a:solidFill>
                          <a:latin typeface="Arial" pitchFamily="34" charset="0"/>
                          <a:ea typeface="Calibri"/>
                          <a:cs typeface="Arial" pitchFamily="34" charset="0"/>
                        </a:rPr>
                        <a:t>Comprehensive </a:t>
                      </a:r>
                      <a:r>
                        <a:rPr lang="en-US" sz="1200" b="0" dirty="0">
                          <a:solidFill>
                            <a:srgbClr val="FFFFFF"/>
                          </a:solidFill>
                          <a:latin typeface="Arial" pitchFamily="34" charset="0"/>
                          <a:ea typeface="Calibri"/>
                          <a:cs typeface="Arial" pitchFamily="34" charset="0"/>
                        </a:rPr>
                        <a:t>– </a:t>
                      </a:r>
                      <a:r>
                        <a:rPr lang="en-US" sz="1200" b="0" dirty="0" smtClean="0">
                          <a:solidFill>
                            <a:srgbClr val="FFFFFF"/>
                          </a:solidFill>
                          <a:latin typeface="Arial" pitchFamily="34" charset="0"/>
                          <a:ea typeface="Calibri"/>
                          <a:cs typeface="Arial" pitchFamily="34" charset="0"/>
                        </a:rPr>
                        <a:t>Comp</a:t>
                      </a:r>
                      <a:endParaRPr lang="en-US" sz="1200" b="0" dirty="0">
                        <a:latin typeface="Arial" pitchFamily="34" charset="0"/>
                        <a:ea typeface="Calibri"/>
                        <a:cs typeface="Arial" pitchFamily="34" charset="0"/>
                      </a:endParaRPr>
                    </a:p>
                    <a:p>
                      <a:pPr marL="0" marR="0" algn="l">
                        <a:spcBef>
                          <a:spcPts val="0"/>
                        </a:spcBef>
                        <a:spcAft>
                          <a:spcPts val="0"/>
                        </a:spcAft>
                        <a:tabLst>
                          <a:tab pos="114300" algn="l"/>
                        </a:tabLst>
                      </a:pPr>
                      <a:r>
                        <a:rPr lang="en-US" sz="1200" b="0" dirty="0" smtClean="0">
                          <a:solidFill>
                            <a:srgbClr val="FFFFFF"/>
                          </a:solidFill>
                          <a:latin typeface="Arial" pitchFamily="34" charset="0"/>
                          <a:ea typeface="Calibri"/>
                          <a:cs typeface="Arial" pitchFamily="34" charset="0"/>
                        </a:rPr>
                        <a:t>Vocational</a:t>
                      </a:r>
                      <a:r>
                        <a:rPr lang="en-US" sz="1200" b="0" baseline="0" dirty="0" smtClean="0">
                          <a:solidFill>
                            <a:srgbClr val="FFFFFF"/>
                          </a:solidFill>
                          <a:latin typeface="Arial" pitchFamily="34" charset="0"/>
                          <a:ea typeface="Calibri"/>
                          <a:cs typeface="Arial" pitchFamily="34" charset="0"/>
                        </a:rPr>
                        <a:t> </a:t>
                      </a:r>
                      <a:r>
                        <a:rPr lang="en-US" sz="1200" b="0" dirty="0" smtClean="0">
                          <a:solidFill>
                            <a:srgbClr val="FFFFFF"/>
                          </a:solidFill>
                          <a:latin typeface="Arial" pitchFamily="34" charset="0"/>
                          <a:ea typeface="Calibri"/>
                          <a:cs typeface="Arial" pitchFamily="34" charset="0"/>
                        </a:rPr>
                        <a:t>– CVTE</a:t>
                      </a:r>
                      <a:endParaRPr lang="en-US" sz="1200" b="0" dirty="0">
                        <a:latin typeface="Arial" pitchFamily="34" charset="0"/>
                        <a:ea typeface="Calibri"/>
                        <a:cs typeface="Arial" pitchFamily="34" charset="0"/>
                      </a:endParaRPr>
                    </a:p>
                  </a:txBody>
                  <a:tcPr marL="75270" marR="75270" marT="0" marB="0" anchor="ctr">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371C5"/>
                    </a:solidFill>
                  </a:tcPr>
                </a:tc>
                <a:tc>
                  <a:txBody>
                    <a:bodyPr/>
                    <a:lstStyle/>
                    <a:p>
                      <a:pPr marL="0" marR="0" algn="ctr">
                        <a:spcBef>
                          <a:spcPts val="0"/>
                        </a:spcBef>
                        <a:spcAft>
                          <a:spcPts val="0"/>
                        </a:spcAft>
                        <a:tabLst>
                          <a:tab pos="1615440" algn="l"/>
                        </a:tabLs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smtClean="0">
                          <a:solidFill>
                            <a:srgbClr val="000000"/>
                          </a:solidFill>
                          <a:latin typeface="Arial" pitchFamily="34" charset="0"/>
                          <a:ea typeface="Calibri"/>
                          <a:cs typeface="Arial" pitchFamily="34" charset="0"/>
                        </a:rPr>
                        <a:t>CVTE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smtClean="0">
                          <a:solidFill>
                            <a:srgbClr val="000000"/>
                          </a:solidFill>
                          <a:latin typeface="Arial" pitchFamily="34" charset="0"/>
                          <a:ea typeface="Calibri"/>
                          <a:cs typeface="Arial" pitchFamily="34" charset="0"/>
                        </a:rPr>
                        <a:t>Comp</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Arial" pitchFamily="34" charset="0"/>
                          <a:ea typeface="Calibri"/>
                          <a:cs typeface="Arial" pitchFamily="34" charset="0"/>
                        </a:rPr>
                        <a:t>CVTE</a:t>
                      </a:r>
                      <a:endParaRPr lang="en-US" sz="1000" dirty="0" smtClean="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Arial" pitchFamily="34" charset="0"/>
                          <a:ea typeface="Calibri"/>
                          <a:cs typeface="Arial" pitchFamily="34" charset="0"/>
                        </a:rPr>
                        <a:t>CVTE</a:t>
                      </a:r>
                      <a:endParaRPr lang="en-US" sz="1000" dirty="0" smtClean="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r>
              <a:tr h="1932888">
                <a:tc>
                  <a:txBody>
                    <a:bodyPr/>
                    <a:lstStyle/>
                    <a:p>
                      <a:pPr marL="0" marR="0"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Delivery Mechanism</a:t>
                      </a:r>
                      <a:endParaRPr lang="en-US" sz="1200" b="0" dirty="0">
                        <a:latin typeface="Arial" pitchFamily="34" charset="0"/>
                        <a:ea typeface="Calibri"/>
                        <a:cs typeface="Arial" pitchFamily="34" charset="0"/>
                      </a:endParaRPr>
                    </a:p>
                    <a:p>
                      <a:pPr marL="0" marR="0" algn="l">
                        <a:spcBef>
                          <a:spcPts val="0"/>
                        </a:spcBef>
                        <a:spcAft>
                          <a:spcPts val="0"/>
                        </a:spcAft>
                        <a:tabLst>
                          <a:tab pos="114300" algn="l"/>
                        </a:tabLst>
                      </a:pPr>
                      <a:r>
                        <a:rPr lang="en-US" sz="1200" b="0" dirty="0">
                          <a:solidFill>
                            <a:srgbClr val="FFFFFF"/>
                          </a:solidFill>
                          <a:latin typeface="Arial" pitchFamily="34" charset="0"/>
                          <a:ea typeface="Calibri"/>
                          <a:cs typeface="Arial" pitchFamily="34" charset="0"/>
                        </a:rPr>
                        <a:t>Required – R</a:t>
                      </a:r>
                      <a:endParaRPr lang="en-US" sz="1200" b="0" dirty="0">
                        <a:latin typeface="Arial" pitchFamily="34" charset="0"/>
                        <a:ea typeface="Calibri"/>
                        <a:cs typeface="Arial" pitchFamily="34" charset="0"/>
                      </a:endParaRPr>
                    </a:p>
                    <a:p>
                      <a:pPr marL="0" marR="0" algn="l">
                        <a:spcBef>
                          <a:spcPts val="0"/>
                        </a:spcBef>
                        <a:spcAft>
                          <a:spcPts val="0"/>
                        </a:spcAft>
                        <a:tabLst>
                          <a:tab pos="114300" algn="l"/>
                        </a:tabLst>
                      </a:pPr>
                      <a:r>
                        <a:rPr lang="en-US" sz="1200" b="0" dirty="0">
                          <a:solidFill>
                            <a:srgbClr val="FFFFFF"/>
                          </a:solidFill>
                          <a:latin typeface="Arial" pitchFamily="34" charset="0"/>
                          <a:ea typeface="Calibri"/>
                          <a:cs typeface="Arial" pitchFamily="34" charset="0"/>
                        </a:rPr>
                        <a:t>Elective </a:t>
                      </a:r>
                      <a:r>
                        <a:rPr lang="en-US" sz="1200" b="0" dirty="0" smtClean="0">
                          <a:solidFill>
                            <a:srgbClr val="FFFFFF"/>
                          </a:solidFill>
                          <a:latin typeface="Arial" pitchFamily="34" charset="0"/>
                          <a:ea typeface="Calibri"/>
                          <a:cs typeface="Arial" pitchFamily="34" charset="0"/>
                        </a:rPr>
                        <a:t>– E</a:t>
                      </a:r>
                      <a:endParaRPr lang="en-US" sz="1200" b="0" dirty="0">
                        <a:latin typeface="Arial" pitchFamily="34" charset="0"/>
                        <a:ea typeface="Calibri"/>
                        <a:cs typeface="Arial" pitchFamily="34" charset="0"/>
                      </a:endParaRPr>
                    </a:p>
                  </a:txBody>
                  <a:tcPr marL="75270" marR="75270" marT="0" marB="0" anchor="ctr">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371C5"/>
                    </a:solidFill>
                  </a:tcPr>
                </a:tc>
                <a:tc>
                  <a:txBody>
                    <a:bodyPr/>
                    <a:lstStyle/>
                    <a:p>
                      <a:pPr marL="0" marR="0" algn="l">
                        <a:spcBef>
                          <a:spcPts val="0"/>
                        </a:spcBef>
                        <a:spcAft>
                          <a:spcPts val="1200"/>
                        </a:spcAft>
                      </a:pPr>
                      <a:r>
                        <a:rPr lang="en-US" sz="1000" dirty="0" smtClean="0">
                          <a:solidFill>
                            <a:srgbClr val="000000"/>
                          </a:solidFill>
                          <a:latin typeface="Arial" pitchFamily="34" charset="0"/>
                          <a:ea typeface="Times New Roman"/>
                          <a:cs typeface="Arial" pitchFamily="34" charset="0"/>
                        </a:rPr>
                        <a:t>Extra-curricular [E]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indent="0" algn="l">
                        <a:spcBef>
                          <a:spcPts val="0"/>
                        </a:spcBef>
                        <a:spcAft>
                          <a:spcPts val="1200"/>
                        </a:spcAft>
                        <a:tabLst>
                          <a:tab pos="1614488" algn="l"/>
                        </a:tabLst>
                      </a:pPr>
                      <a:r>
                        <a:rPr lang="en-US" sz="1000" dirty="0" smtClean="0">
                          <a:solidFill>
                            <a:srgbClr val="000000"/>
                          </a:solidFill>
                          <a:latin typeface="Arial" pitchFamily="34" charset="0"/>
                          <a:ea typeface="Calibri"/>
                          <a:cs typeface="Arial" pitchFamily="34" charset="0"/>
                        </a:rPr>
                        <a:t>Account-</a:t>
                      </a:r>
                      <a:r>
                        <a:rPr lang="en-US" sz="1000" dirty="0" err="1" smtClean="0">
                          <a:solidFill>
                            <a:srgbClr val="000000"/>
                          </a:solidFill>
                          <a:latin typeface="Arial" pitchFamily="34" charset="0"/>
                          <a:ea typeface="Calibri"/>
                          <a:cs typeface="Arial" pitchFamily="34" charset="0"/>
                        </a:rPr>
                        <a:t>ing</a:t>
                      </a:r>
                      <a:r>
                        <a:rPr lang="en-US" sz="1000" dirty="0" smtClean="0">
                          <a:solidFill>
                            <a:srgbClr val="000000"/>
                          </a:solidFill>
                          <a:latin typeface="Arial" pitchFamily="34" charset="0"/>
                          <a:ea typeface="Calibri"/>
                          <a:cs typeface="Arial" pitchFamily="34" charset="0"/>
                        </a:rPr>
                        <a:t> </a:t>
                      </a:r>
                      <a:r>
                        <a:rPr lang="en-US" sz="1000" dirty="0">
                          <a:solidFill>
                            <a:srgbClr val="000000"/>
                          </a:solidFill>
                          <a:latin typeface="Arial" pitchFamily="34" charset="0"/>
                          <a:ea typeface="Calibri"/>
                          <a:cs typeface="Arial" pitchFamily="34" charset="0"/>
                        </a:rPr>
                        <a:t>Strand Class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Calibri"/>
                        <a:cs typeface="Arial" pitchFamily="34" charset="0"/>
                      </a:endParaRPr>
                    </a:p>
                    <a:p>
                      <a:pPr marL="0" marR="0" algn="l">
                        <a:spcBef>
                          <a:spcPts val="0"/>
                        </a:spcBef>
                        <a:spcAft>
                          <a:spcPts val="1200"/>
                        </a:spcAft>
                        <a:tabLst>
                          <a:tab pos="1615440" algn="l"/>
                        </a:tabLst>
                      </a:pPr>
                      <a:r>
                        <a:rPr lang="en-US" sz="1000" dirty="0">
                          <a:solidFill>
                            <a:srgbClr val="000000"/>
                          </a:solidFill>
                          <a:latin typeface="Arial" pitchFamily="34" charset="0"/>
                          <a:ea typeface="Calibri"/>
                          <a:cs typeface="Arial" pitchFamily="34" charset="0"/>
                        </a:rPr>
                        <a:t>Night School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Calibri"/>
                        <a:cs typeface="Arial" pitchFamily="34" charset="0"/>
                      </a:endParaRPr>
                    </a:p>
                    <a:p>
                      <a:pPr marL="0" marR="0" algn="l">
                        <a:spcBef>
                          <a:spcPts val="0"/>
                        </a:spcBef>
                        <a:spcAft>
                          <a:spcPts val="1200"/>
                        </a:spcAft>
                        <a:tabLst>
                          <a:tab pos="1615440" algn="l"/>
                        </a:tabLst>
                      </a:pPr>
                      <a:r>
                        <a:rPr lang="en-US" sz="1000" dirty="0">
                          <a:solidFill>
                            <a:srgbClr val="000000"/>
                          </a:solidFill>
                          <a:latin typeface="Arial" pitchFamily="34" charset="0"/>
                          <a:ea typeface="Calibri"/>
                          <a:cs typeface="Arial" pitchFamily="34" charset="0"/>
                        </a:rPr>
                        <a:t>Money Matters Class </a:t>
                      </a:r>
                      <a:r>
                        <a:rPr lang="en-US" sz="1000" dirty="0" smtClean="0">
                          <a:solidFill>
                            <a:srgbClr val="000000"/>
                          </a:solidFill>
                          <a:latin typeface="Arial" pitchFamily="34" charset="0"/>
                          <a:ea typeface="Calibri"/>
                          <a:cs typeface="Arial" pitchFamily="34" charset="0"/>
                        </a:rPr>
                        <a:t>[E]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Freshman Algebra Class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12</a:t>
                      </a:r>
                      <a:r>
                        <a:rPr lang="en-US" sz="1000" baseline="30000" dirty="0">
                          <a:solidFill>
                            <a:srgbClr val="000000"/>
                          </a:solidFill>
                          <a:latin typeface="Arial" pitchFamily="34" charset="0"/>
                          <a:ea typeface="Times New Roman"/>
                          <a:cs typeface="Arial" pitchFamily="34" charset="0"/>
                        </a:rPr>
                        <a:t>th</a:t>
                      </a:r>
                      <a:r>
                        <a:rPr lang="en-US" sz="1000" dirty="0">
                          <a:solidFill>
                            <a:srgbClr val="000000"/>
                          </a:solidFill>
                          <a:latin typeface="Arial" pitchFamily="34" charset="0"/>
                          <a:ea typeface="Times New Roman"/>
                          <a:cs typeface="Arial" pitchFamily="34" charset="0"/>
                        </a:rPr>
                        <a:t> Grade Personal Finance Class </a:t>
                      </a:r>
                      <a:r>
                        <a:rPr lang="en-US" sz="1000" dirty="0" smtClean="0">
                          <a:solidFill>
                            <a:srgbClr val="000000"/>
                          </a:solidFill>
                          <a:latin typeface="Arial" pitchFamily="34" charset="0"/>
                          <a:ea typeface="Calibri"/>
                          <a:cs typeface="Arial" pitchFamily="34" charset="0"/>
                        </a:rPr>
                        <a:t>[E]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Freshman Academy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Two 10-12 Grade Classes </a:t>
                      </a:r>
                      <a:r>
                        <a:rPr lang="en-US" sz="1000" dirty="0" smtClean="0">
                          <a:solidFill>
                            <a:srgbClr val="000000"/>
                          </a:solidFill>
                          <a:latin typeface="Arial" pitchFamily="34" charset="0"/>
                          <a:ea typeface="Calibri"/>
                          <a:cs typeface="Arial" pitchFamily="34" charset="0"/>
                        </a:rPr>
                        <a:t>[E]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Algebra 1 and 2 Classes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6 Any Grade Classes </a:t>
                      </a:r>
                      <a:r>
                        <a:rPr lang="en-US" sz="1000" dirty="0" smtClean="0">
                          <a:solidFill>
                            <a:srgbClr val="000000"/>
                          </a:solidFill>
                          <a:latin typeface="Arial" pitchFamily="34" charset="0"/>
                          <a:ea typeface="Calibri"/>
                          <a:cs typeface="Arial" pitchFamily="34" charset="0"/>
                        </a:rPr>
                        <a:t>[E]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11-12</a:t>
                      </a:r>
                      <a:r>
                        <a:rPr lang="en-US" sz="1000" baseline="30000" dirty="0">
                          <a:solidFill>
                            <a:srgbClr val="000000"/>
                          </a:solidFill>
                          <a:latin typeface="Arial" pitchFamily="34" charset="0"/>
                          <a:ea typeface="Times New Roman"/>
                          <a:cs typeface="Arial" pitchFamily="34" charset="0"/>
                        </a:rPr>
                        <a:t>th</a:t>
                      </a:r>
                      <a:r>
                        <a:rPr lang="en-US" sz="1000" dirty="0">
                          <a:solidFill>
                            <a:srgbClr val="000000"/>
                          </a:solidFill>
                          <a:latin typeface="Arial" pitchFamily="34" charset="0"/>
                          <a:ea typeface="Times New Roman"/>
                          <a:cs typeface="Arial" pitchFamily="34" charset="0"/>
                        </a:rPr>
                        <a:t> grade 4 Targeted Classes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11-12</a:t>
                      </a:r>
                      <a:r>
                        <a:rPr lang="en-US" sz="1000" baseline="30000" dirty="0">
                          <a:solidFill>
                            <a:srgbClr val="000000"/>
                          </a:solidFill>
                          <a:latin typeface="Arial" pitchFamily="34" charset="0"/>
                          <a:ea typeface="Times New Roman"/>
                          <a:cs typeface="Arial" pitchFamily="34" charset="0"/>
                        </a:rPr>
                        <a:t>th</a:t>
                      </a:r>
                      <a:r>
                        <a:rPr lang="en-US" sz="1000" dirty="0">
                          <a:solidFill>
                            <a:srgbClr val="000000"/>
                          </a:solidFill>
                          <a:latin typeface="Arial" pitchFamily="34" charset="0"/>
                          <a:ea typeface="Times New Roman"/>
                          <a:cs typeface="Arial" pitchFamily="34" charset="0"/>
                        </a:rPr>
                        <a:t> grade 4 Targeted Classes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All Grades Advisory Block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Freshman Math Class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Financial Literacy Class </a:t>
                      </a:r>
                      <a:r>
                        <a:rPr lang="en-US" sz="1000" dirty="0" smtClean="0">
                          <a:solidFill>
                            <a:srgbClr val="000000"/>
                          </a:solidFill>
                          <a:latin typeface="Arial" pitchFamily="34" charset="0"/>
                          <a:ea typeface="Calibri"/>
                          <a:cs typeface="Arial" pitchFamily="34" charset="0"/>
                        </a:rPr>
                        <a:t>[E]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12</a:t>
                      </a:r>
                      <a:r>
                        <a:rPr lang="en-US" sz="1000" baseline="30000" dirty="0">
                          <a:solidFill>
                            <a:srgbClr val="000000"/>
                          </a:solidFill>
                          <a:latin typeface="Arial" pitchFamily="34" charset="0"/>
                          <a:ea typeface="Times New Roman"/>
                          <a:cs typeface="Arial" pitchFamily="34" charset="0"/>
                        </a:rPr>
                        <a:t>th</a:t>
                      </a:r>
                      <a:r>
                        <a:rPr lang="en-US" sz="1000" dirty="0">
                          <a:solidFill>
                            <a:srgbClr val="000000"/>
                          </a:solidFill>
                          <a:latin typeface="Arial" pitchFamily="34" charset="0"/>
                          <a:ea typeface="Times New Roman"/>
                          <a:cs typeface="Arial" pitchFamily="34" charset="0"/>
                        </a:rPr>
                        <a:t> Grade Money Matters Class </a:t>
                      </a:r>
                      <a:r>
                        <a:rPr lang="en-US" sz="1000" dirty="0" smtClean="0">
                          <a:solidFill>
                            <a:srgbClr val="000000"/>
                          </a:solidFill>
                          <a:latin typeface="Arial" pitchFamily="34" charset="0"/>
                          <a:ea typeface="Calibri"/>
                          <a:cs typeface="Arial" pitchFamily="34" charset="0"/>
                        </a:rPr>
                        <a:t>[E]</a:t>
                      </a:r>
                      <a:endParaRPr lang="en-US" sz="1000" b="0" dirty="0">
                        <a:solidFill>
                          <a:schemeClr val="tx1"/>
                        </a:solidFill>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6 </a:t>
                      </a:r>
                      <a:r>
                        <a:rPr lang="en-US" sz="1000" dirty="0" smtClean="0">
                          <a:solidFill>
                            <a:srgbClr val="000000"/>
                          </a:solidFill>
                          <a:latin typeface="Arial" pitchFamily="34" charset="0"/>
                          <a:ea typeface="Times New Roman"/>
                          <a:cs typeface="Arial" pitchFamily="34" charset="0"/>
                        </a:rPr>
                        <a:t>CVTE </a:t>
                      </a:r>
                      <a:r>
                        <a:rPr lang="en-US" sz="1000" dirty="0">
                          <a:solidFill>
                            <a:srgbClr val="000000"/>
                          </a:solidFill>
                          <a:latin typeface="Arial" pitchFamily="34" charset="0"/>
                          <a:ea typeface="Times New Roman"/>
                          <a:cs typeface="Arial" pitchFamily="34" charset="0"/>
                        </a:rPr>
                        <a:t>Strand and 2 General Classes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2 Any Grade Class </a:t>
                      </a:r>
                      <a:r>
                        <a:rPr lang="en-US" sz="1000" dirty="0" smtClean="0">
                          <a:solidFill>
                            <a:srgbClr val="000000"/>
                          </a:solidFill>
                          <a:latin typeface="Arial" pitchFamily="34" charset="0"/>
                          <a:ea typeface="Calibri"/>
                          <a:cs typeface="Arial" pitchFamily="34" charset="0"/>
                        </a:rPr>
                        <a:t>[E]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5 </a:t>
                      </a:r>
                      <a:r>
                        <a:rPr lang="en-US" sz="1000" dirty="0" smtClean="0">
                          <a:solidFill>
                            <a:srgbClr val="000000"/>
                          </a:solidFill>
                          <a:latin typeface="Arial" pitchFamily="34" charset="0"/>
                          <a:ea typeface="Times New Roman"/>
                          <a:cs typeface="Arial" pitchFamily="34" charset="0"/>
                        </a:rPr>
                        <a:t>CVTE </a:t>
                      </a:r>
                      <a:r>
                        <a:rPr lang="en-US" sz="1000" dirty="0">
                          <a:solidFill>
                            <a:srgbClr val="000000"/>
                          </a:solidFill>
                          <a:latin typeface="Arial" pitchFamily="34" charset="0"/>
                          <a:ea typeface="Times New Roman"/>
                          <a:cs typeface="Arial" pitchFamily="34" charset="0"/>
                        </a:rPr>
                        <a:t>Strand Classes </a:t>
                      </a:r>
                      <a:r>
                        <a:rPr lang="en-US" sz="1000" dirty="0" smtClean="0">
                          <a:solidFill>
                            <a:srgbClr val="000000"/>
                          </a:solidFill>
                          <a:latin typeface="Arial" pitchFamily="34" charset="0"/>
                          <a:ea typeface="Calibri"/>
                          <a:cs typeface="Arial" pitchFamily="34" charset="0"/>
                        </a:rPr>
                        <a:t>[R]</a:t>
                      </a:r>
                      <a:endParaRPr lang="en-US" sz="1000" dirty="0">
                        <a:latin typeface="Arial" pitchFamily="34" charset="0"/>
                        <a:ea typeface="Times New Roman"/>
                        <a:cs typeface="Arial" pitchFamily="34" charset="0"/>
                      </a:endParaRPr>
                    </a:p>
                    <a:p>
                      <a:pPr marL="0" marR="0" algn="l">
                        <a:spcBef>
                          <a:spcPts val="0"/>
                        </a:spcBef>
                        <a:spcAft>
                          <a:spcPts val="1200"/>
                        </a:spcAft>
                      </a:pPr>
                      <a:r>
                        <a:rPr lang="en-US" sz="1000" dirty="0">
                          <a:solidFill>
                            <a:srgbClr val="000000"/>
                          </a:solidFill>
                          <a:latin typeface="Arial" pitchFamily="34" charset="0"/>
                          <a:ea typeface="Times New Roman"/>
                          <a:cs typeface="Arial" pitchFamily="34" charset="0"/>
                        </a:rPr>
                        <a:t>Pre-Calculus Class </a:t>
                      </a:r>
                      <a:r>
                        <a:rPr lang="en-US" sz="1000" dirty="0" smtClean="0">
                          <a:solidFill>
                            <a:srgbClr val="000000"/>
                          </a:solidFill>
                          <a:latin typeface="Arial" pitchFamily="34" charset="0"/>
                          <a:ea typeface="Calibri"/>
                          <a:cs typeface="Arial" pitchFamily="34" charset="0"/>
                        </a:rPr>
                        <a:t>[E]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r>
              <a:tr h="518702">
                <a:tc>
                  <a:txBody>
                    <a:bodyPr/>
                    <a:lstStyle/>
                    <a:p>
                      <a:pPr marL="0" marR="0" algn="l">
                        <a:spcBef>
                          <a:spcPts val="0"/>
                        </a:spcBef>
                        <a:spcAft>
                          <a:spcPts val="1200"/>
                        </a:spcAft>
                        <a:tabLst>
                          <a:tab pos="1615440" algn="l"/>
                        </a:tabLst>
                      </a:pPr>
                      <a:r>
                        <a:rPr lang="en-US" sz="1200" b="0" dirty="0">
                          <a:solidFill>
                            <a:srgbClr val="FFFFFF"/>
                          </a:solidFill>
                          <a:latin typeface="Arial" pitchFamily="34" charset="0"/>
                          <a:ea typeface="Calibri"/>
                          <a:cs typeface="Arial" pitchFamily="34" charset="0"/>
                        </a:rPr>
                        <a:t>Academic Department</a:t>
                      </a:r>
                      <a:endParaRPr lang="en-US" sz="1200" b="0" dirty="0">
                        <a:latin typeface="Arial" pitchFamily="34" charset="0"/>
                        <a:ea typeface="Calibri"/>
                        <a:cs typeface="Arial" pitchFamily="34" charset="0"/>
                      </a:endParaRPr>
                    </a:p>
                  </a:txBody>
                  <a:tcPr marL="75270" marR="75270" marT="0" marB="0" anchor="ctr">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371C5"/>
                    </a:solidFill>
                  </a:tcPr>
                </a:tc>
                <a:tc>
                  <a:txBody>
                    <a:bodyPr/>
                    <a:lstStyle/>
                    <a:p>
                      <a:pPr marL="0" marR="0" algn="ctr">
                        <a:spcBef>
                          <a:spcPts val="0"/>
                        </a:spcBef>
                        <a:spcAft>
                          <a:spcPts val="0"/>
                        </a:spcAft>
                        <a:tabLst>
                          <a:tab pos="1615440" algn="l"/>
                        </a:tabLst>
                      </a:pPr>
                      <a:r>
                        <a:rPr lang="en-US" sz="1000" dirty="0">
                          <a:latin typeface="Arial" pitchFamily="34" charset="0"/>
                          <a:ea typeface="Calibri"/>
                          <a:cs typeface="Arial" pitchFamily="34" charset="0"/>
                        </a:rPr>
                        <a:t>21st Century Program</a:t>
                      </a: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Multiple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Math</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Multiple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Multiple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Times New Roman"/>
                          <a:cs typeface="Arial" pitchFamily="34" charset="0"/>
                        </a:rPr>
                        <a:t>Multiple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Times New Roman"/>
                          <a:cs typeface="Arial" pitchFamily="34" charset="0"/>
                        </a:rPr>
                        <a:t>Multiple</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Multiple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Business</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Multiple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Multiple</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r>
              <a:tr h="387443">
                <a:tc>
                  <a:txBody>
                    <a:bodyPr/>
                    <a:lstStyle/>
                    <a:p>
                      <a:pPr marL="0" marR="0"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Experiential Activities</a:t>
                      </a:r>
                      <a:endParaRPr lang="en-US" sz="1200" b="0" dirty="0">
                        <a:latin typeface="Arial" pitchFamily="34" charset="0"/>
                        <a:ea typeface="Calibri"/>
                        <a:cs typeface="Arial" pitchFamily="34" charset="0"/>
                      </a:endParaRPr>
                    </a:p>
                  </a:txBody>
                  <a:tcPr marL="75270" marR="75270" marT="0" marB="0" anchor="ctr">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371C5"/>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4</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6</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8</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1</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3</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Times New Roman"/>
                          <a:cs typeface="Arial" pitchFamily="34" charset="0"/>
                        </a:rPr>
                        <a:t>8</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Times New Roman"/>
                          <a:cs typeface="Arial" pitchFamily="34" charset="0"/>
                        </a:rPr>
                        <a:t>5</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5</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3</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4</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7</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r>
              <a:tr h="387443">
                <a:tc>
                  <a:txBody>
                    <a:bodyPr/>
                    <a:lstStyle/>
                    <a:p>
                      <a:pPr marL="0" marR="0"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Student </a:t>
                      </a:r>
                      <a:r>
                        <a:rPr lang="en-US" sz="1200" b="0" dirty="0" smtClean="0">
                          <a:solidFill>
                            <a:srgbClr val="FFFFFF"/>
                          </a:solidFill>
                          <a:latin typeface="Arial" pitchFamily="34" charset="0"/>
                          <a:ea typeface="Calibri"/>
                          <a:cs typeface="Arial" pitchFamily="34" charset="0"/>
                        </a:rPr>
                        <a:t>Population </a:t>
                      </a:r>
                      <a:r>
                        <a:rPr lang="en-US" sz="1200" b="0" dirty="0">
                          <a:solidFill>
                            <a:srgbClr val="FFFFFF"/>
                          </a:solidFill>
                          <a:latin typeface="Arial" pitchFamily="34" charset="0"/>
                          <a:ea typeface="Calibri"/>
                          <a:cs typeface="Arial" pitchFamily="34" charset="0"/>
                        </a:rPr>
                        <a:t>(%)</a:t>
                      </a:r>
                      <a:endParaRPr lang="en-US" sz="1200" b="0" dirty="0">
                        <a:latin typeface="Arial" pitchFamily="34" charset="0"/>
                        <a:ea typeface="Calibri"/>
                        <a:cs typeface="Arial" pitchFamily="34" charset="0"/>
                      </a:endParaRPr>
                    </a:p>
                  </a:txBody>
                  <a:tcPr marL="75270" marR="75270" marT="0" marB="0" anchor="ctr">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371C5"/>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3%</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12%*</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100%</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27%</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37%</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Times New Roman"/>
                          <a:cs typeface="Arial" pitchFamily="34" charset="0"/>
                        </a:rPr>
                        <a:t>7%*</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Times New Roman"/>
                          <a:cs typeface="Arial" pitchFamily="34" charset="0"/>
                        </a:rPr>
                        <a:t>3%*</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100%</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8%</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73%*</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16%*</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r>
              <a:tr h="387443">
                <a:tc>
                  <a:txBody>
                    <a:bodyPr/>
                    <a:lstStyle/>
                    <a:p>
                      <a:pPr marL="0" marR="0"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Community Partners</a:t>
                      </a:r>
                      <a:endParaRPr lang="en-US" sz="1200" b="0" dirty="0">
                        <a:latin typeface="Arial" pitchFamily="34" charset="0"/>
                        <a:ea typeface="Calibri"/>
                        <a:cs typeface="Arial" pitchFamily="34" charset="0"/>
                      </a:endParaRPr>
                    </a:p>
                  </a:txBody>
                  <a:tcPr marL="75270" marR="75270" marT="0" marB="0" anchor="ctr">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371C5"/>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1</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7</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4</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3</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6</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Times New Roman"/>
                          <a:cs typeface="Arial" pitchFamily="34" charset="0"/>
                        </a:rPr>
                        <a:t>3</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Times New Roman"/>
                          <a:cs typeface="Arial" pitchFamily="34" charset="0"/>
                        </a:rPr>
                        <a:t>4</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3</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2</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7</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000" dirty="0">
                          <a:solidFill>
                            <a:srgbClr val="000000"/>
                          </a:solidFill>
                          <a:latin typeface="Arial" pitchFamily="34" charset="0"/>
                          <a:ea typeface="Calibri"/>
                          <a:cs typeface="Arial" pitchFamily="34" charset="0"/>
                        </a:rPr>
                        <a:t>3</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75000"/>
                      </a:schemeClr>
                    </a:solidFill>
                  </a:tcPr>
                </a:tc>
              </a:tr>
              <a:tr h="1037408">
                <a:tc>
                  <a:txBody>
                    <a:bodyPr/>
                    <a:lstStyle/>
                    <a:p>
                      <a:pPr marL="0" marR="0" algn="l">
                        <a:spcBef>
                          <a:spcPts val="0"/>
                        </a:spcBef>
                        <a:spcAft>
                          <a:spcPts val="0"/>
                        </a:spcAft>
                        <a:tabLst>
                          <a:tab pos="1615440" algn="l"/>
                        </a:tabLst>
                      </a:pPr>
                      <a:r>
                        <a:rPr lang="en-US" sz="1200" b="0" dirty="0">
                          <a:solidFill>
                            <a:srgbClr val="FFFFFF"/>
                          </a:solidFill>
                          <a:latin typeface="Arial" pitchFamily="34" charset="0"/>
                          <a:ea typeface="Calibri"/>
                          <a:cs typeface="Arial" pitchFamily="34" charset="0"/>
                        </a:rPr>
                        <a:t>Contact</a:t>
                      </a:r>
                      <a:endParaRPr lang="en-US" sz="1200" b="0" dirty="0">
                        <a:latin typeface="Arial" pitchFamily="34" charset="0"/>
                        <a:ea typeface="Calibri"/>
                        <a:cs typeface="Arial" pitchFamily="34" charset="0"/>
                      </a:endParaRPr>
                    </a:p>
                  </a:txBody>
                  <a:tcPr marL="75270" marR="75270" marT="0" marB="0" anchor="ctr">
                    <a:lnL>
                      <a:noFill/>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371C5"/>
                    </a:solidFill>
                  </a:tcPr>
                </a:tc>
                <a:tc>
                  <a:txBody>
                    <a:bodyPr/>
                    <a:lstStyle/>
                    <a:p>
                      <a:pPr marL="0" marR="0" algn="l">
                        <a:spcBef>
                          <a:spcPts val="0"/>
                        </a:spcBef>
                        <a:spcAft>
                          <a:spcPts val="0"/>
                        </a:spcAft>
                        <a:tabLst>
                          <a:tab pos="1615440" algn="l"/>
                        </a:tabLst>
                      </a:pPr>
                      <a:r>
                        <a:rPr lang="en-US" sz="1000" dirty="0">
                          <a:solidFill>
                            <a:srgbClr val="000000"/>
                          </a:solidFill>
                          <a:latin typeface="Arial" pitchFamily="34" charset="0"/>
                          <a:ea typeface="Calibri"/>
                          <a:cs typeface="Arial" pitchFamily="34" charset="0"/>
                        </a:rPr>
                        <a:t>Brad Silva, </a:t>
                      </a:r>
                      <a:r>
                        <a:rPr lang="en-US" sz="1000" u="sng" dirty="0">
                          <a:solidFill>
                            <a:srgbClr val="0000FF"/>
                          </a:solidFill>
                          <a:latin typeface="Arial" pitchFamily="34" charset="0"/>
                          <a:ea typeface="Calibri"/>
                          <a:cs typeface="Arial" pitchFamily="34" charset="0"/>
                          <a:hlinkClick r:id="rId2"/>
                        </a:rPr>
                        <a:t>dsilva@fallriverschools.org</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tabLst>
                          <a:tab pos="1615440" algn="l"/>
                        </a:tabLst>
                      </a:pPr>
                      <a:r>
                        <a:rPr lang="en-US" sz="1000" dirty="0">
                          <a:latin typeface="Arial" pitchFamily="34" charset="0"/>
                          <a:ea typeface="Calibri"/>
                          <a:cs typeface="Arial" pitchFamily="34" charset="0"/>
                        </a:rPr>
                        <a:t>Susan Finn, </a:t>
                      </a:r>
                      <a:r>
                        <a:rPr lang="en-US" sz="1000" u="sng" dirty="0">
                          <a:solidFill>
                            <a:srgbClr val="0000FF"/>
                          </a:solidFill>
                          <a:latin typeface="Arial" pitchFamily="34" charset="0"/>
                          <a:ea typeface="Calibri"/>
                          <a:cs typeface="Arial" pitchFamily="34" charset="0"/>
                          <a:hlinkClick r:id="rId3"/>
                        </a:rPr>
                        <a:t>sfinn@haverhill-ps.org</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pPr>
                      <a:r>
                        <a:rPr lang="en-US" sz="1000" dirty="0">
                          <a:latin typeface="Arial" pitchFamily="34" charset="0"/>
                          <a:ea typeface="Calibri"/>
                          <a:cs typeface="Arial" pitchFamily="34" charset="0"/>
                        </a:rPr>
                        <a:t>Greg Oliver, </a:t>
                      </a:r>
                      <a:r>
                        <a:rPr lang="en-US" sz="1000" u="sng" dirty="0">
                          <a:solidFill>
                            <a:srgbClr val="0000FF"/>
                          </a:solidFill>
                          <a:latin typeface="Arial" pitchFamily="34" charset="0"/>
                          <a:ea typeface="Calibri"/>
                          <a:cs typeface="Arial" pitchFamily="34" charset="0"/>
                          <a:hlinkClick r:id="rId4"/>
                        </a:rPr>
                        <a:t>goliver@projectgradusa.org</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tabLst>
                          <a:tab pos="1615440" algn="l"/>
                        </a:tabLst>
                      </a:pPr>
                      <a:r>
                        <a:rPr lang="en-US" sz="1000" dirty="0" err="1" smtClean="0">
                          <a:latin typeface="Arial" pitchFamily="34" charset="0"/>
                          <a:ea typeface="Calibri"/>
                          <a:cs typeface="Arial" pitchFamily="34" charset="0"/>
                        </a:rPr>
                        <a:t>Roxane</a:t>
                      </a:r>
                      <a:r>
                        <a:rPr lang="en-US" sz="1000" dirty="0" smtClean="0">
                          <a:latin typeface="Arial" pitchFamily="34" charset="0"/>
                          <a:ea typeface="Calibri"/>
                          <a:cs typeface="Arial" pitchFamily="34" charset="0"/>
                        </a:rPr>
                        <a:t> </a:t>
                      </a:r>
                      <a:r>
                        <a:rPr lang="en-US" sz="1000" dirty="0">
                          <a:latin typeface="Arial" pitchFamily="34" charset="0"/>
                          <a:ea typeface="Calibri"/>
                          <a:cs typeface="Arial" pitchFamily="34" charset="0"/>
                        </a:rPr>
                        <a:t>Howe, </a:t>
                      </a:r>
                      <a:r>
                        <a:rPr lang="en-US" sz="1000" u="sng" dirty="0">
                          <a:solidFill>
                            <a:srgbClr val="0000FF"/>
                          </a:solidFill>
                          <a:latin typeface="Arial" pitchFamily="34" charset="0"/>
                          <a:ea typeface="Calibri"/>
                          <a:cs typeface="Arial" pitchFamily="34" charset="0"/>
                          <a:hlinkClick r:id="rId5"/>
                        </a:rPr>
                        <a:t>rhowe@lowell.k12.ma.us</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pPr>
                      <a:r>
                        <a:rPr lang="en-US" sz="1000" dirty="0" smtClean="0">
                          <a:latin typeface="Arial" pitchFamily="34" charset="0"/>
                          <a:ea typeface="Calibri"/>
                          <a:cs typeface="Arial" pitchFamily="34" charset="0"/>
                        </a:rPr>
                        <a:t>Mark </a:t>
                      </a:r>
                      <a:r>
                        <a:rPr lang="en-US" sz="1000" dirty="0">
                          <a:latin typeface="Arial" pitchFamily="34" charset="0"/>
                          <a:ea typeface="Calibri"/>
                          <a:cs typeface="Arial" pitchFamily="34" charset="0"/>
                        </a:rPr>
                        <a:t>Johnston, </a:t>
                      </a:r>
                      <a:r>
                        <a:rPr lang="en-US" sz="1000" u="sng" dirty="0">
                          <a:solidFill>
                            <a:srgbClr val="0000FF"/>
                          </a:solidFill>
                          <a:latin typeface="Arial" pitchFamily="34" charset="0"/>
                          <a:ea typeface="Calibri"/>
                          <a:cs typeface="Arial" pitchFamily="34" charset="0"/>
                          <a:hlinkClick r:id="rId6"/>
                        </a:rPr>
                        <a:t>johnstonm@lynnschools.org</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pPr>
                      <a:r>
                        <a:rPr lang="en-US" sz="1000" dirty="0">
                          <a:latin typeface="Arial" pitchFamily="34" charset="0"/>
                          <a:ea typeface="Times New Roman"/>
                          <a:cs typeface="Arial" pitchFamily="34" charset="0"/>
                        </a:rPr>
                        <a:t>Keith </a:t>
                      </a:r>
                      <a:r>
                        <a:rPr lang="en-US" sz="1000" dirty="0" err="1">
                          <a:latin typeface="Arial" pitchFamily="34" charset="0"/>
                          <a:ea typeface="Times New Roman"/>
                          <a:cs typeface="Arial" pitchFamily="34" charset="0"/>
                        </a:rPr>
                        <a:t>Segalla</a:t>
                      </a:r>
                      <a:r>
                        <a:rPr lang="en-US" sz="1000" dirty="0">
                          <a:latin typeface="Arial" pitchFamily="34" charset="0"/>
                          <a:ea typeface="Times New Roman"/>
                          <a:cs typeface="Arial" pitchFamily="34" charset="0"/>
                        </a:rPr>
                        <a:t>, </a:t>
                      </a:r>
                      <a:r>
                        <a:rPr lang="en-US" sz="1000" u="sng" dirty="0">
                          <a:solidFill>
                            <a:srgbClr val="0000FF"/>
                          </a:solidFill>
                          <a:latin typeface="Arial" pitchFamily="34" charset="0"/>
                          <a:ea typeface="Times New Roman"/>
                          <a:cs typeface="Arial" pitchFamily="34" charset="0"/>
                          <a:hlinkClick r:id="rId7"/>
                        </a:rPr>
                        <a:t>keithsegalla@quincypublicschools.com</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tabLst>
                          <a:tab pos="1615440" algn="l"/>
                        </a:tabLst>
                      </a:pPr>
                      <a:r>
                        <a:rPr lang="en-US" sz="1000" dirty="0">
                          <a:latin typeface="Arial" pitchFamily="34" charset="0"/>
                          <a:ea typeface="Times New Roman"/>
                          <a:cs typeface="Arial" pitchFamily="34" charset="0"/>
                        </a:rPr>
                        <a:t>Keith </a:t>
                      </a:r>
                      <a:r>
                        <a:rPr lang="en-US" sz="1000" dirty="0" err="1">
                          <a:latin typeface="Arial" pitchFamily="34" charset="0"/>
                          <a:ea typeface="Times New Roman"/>
                          <a:cs typeface="Arial" pitchFamily="34" charset="0"/>
                        </a:rPr>
                        <a:t>Segalla</a:t>
                      </a:r>
                      <a:r>
                        <a:rPr lang="en-US" sz="1000" dirty="0">
                          <a:latin typeface="Arial" pitchFamily="34" charset="0"/>
                          <a:ea typeface="Times New Roman"/>
                          <a:cs typeface="Arial" pitchFamily="34" charset="0"/>
                        </a:rPr>
                        <a:t>, </a:t>
                      </a:r>
                      <a:r>
                        <a:rPr lang="en-US" sz="1000" u="sng" dirty="0">
                          <a:solidFill>
                            <a:srgbClr val="0000FF"/>
                          </a:solidFill>
                          <a:latin typeface="Arial" pitchFamily="34" charset="0"/>
                          <a:ea typeface="Times New Roman"/>
                          <a:cs typeface="Arial" pitchFamily="34" charset="0"/>
                          <a:hlinkClick r:id="rId7"/>
                        </a:rPr>
                        <a:t>keithsegalla@quincypublicschools.com</a:t>
                      </a:r>
                      <a:endParaRPr lang="en-US" sz="1000" dirty="0">
                        <a:latin typeface="Arial" pitchFamily="34" charset="0"/>
                        <a:ea typeface="Times New Roman"/>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tabLst>
                          <a:tab pos="1615440" algn="l"/>
                        </a:tabLst>
                      </a:pPr>
                      <a:r>
                        <a:rPr lang="en-US" sz="1000" dirty="0">
                          <a:latin typeface="Arial" pitchFamily="34" charset="0"/>
                          <a:ea typeface="Calibri"/>
                          <a:cs typeface="Arial" pitchFamily="34" charset="0"/>
                        </a:rPr>
                        <a:t>Matt Costa, </a:t>
                      </a:r>
                      <a:r>
                        <a:rPr lang="en-US" sz="1000" u="sng" dirty="0">
                          <a:solidFill>
                            <a:srgbClr val="0000FF"/>
                          </a:solidFill>
                          <a:latin typeface="Arial" pitchFamily="34" charset="0"/>
                          <a:ea typeface="Calibri"/>
                          <a:cs typeface="Arial" pitchFamily="34" charset="0"/>
                          <a:hlinkClick r:id="rId8"/>
                        </a:rPr>
                        <a:t>mcosta@revere.mec.edu</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tabLst>
                          <a:tab pos="1615440" algn="l"/>
                        </a:tabLst>
                      </a:pPr>
                      <a:r>
                        <a:rPr lang="en-US" sz="1000" dirty="0">
                          <a:latin typeface="Arial" pitchFamily="34" charset="0"/>
                          <a:ea typeface="Calibri"/>
                          <a:cs typeface="Arial" pitchFamily="34" charset="0"/>
                        </a:rPr>
                        <a:t>Andrew </a:t>
                      </a:r>
                      <a:r>
                        <a:rPr lang="en-US" sz="1000" dirty="0" err="1">
                          <a:latin typeface="Arial" pitchFamily="34" charset="0"/>
                          <a:ea typeface="Calibri"/>
                          <a:cs typeface="Arial" pitchFamily="34" charset="0"/>
                        </a:rPr>
                        <a:t>Wulf</a:t>
                      </a:r>
                      <a:r>
                        <a:rPr lang="en-US" sz="1000" dirty="0">
                          <a:latin typeface="Arial" pitchFamily="34" charset="0"/>
                          <a:ea typeface="Calibri"/>
                          <a:cs typeface="Arial" pitchFamily="34" charset="0"/>
                        </a:rPr>
                        <a:t>, </a:t>
                      </a:r>
                      <a:r>
                        <a:rPr lang="en-US" sz="1000" u="sng" dirty="0">
                          <a:solidFill>
                            <a:srgbClr val="0000FF"/>
                          </a:solidFill>
                          <a:latin typeface="Arial" pitchFamily="34" charset="0"/>
                          <a:ea typeface="Calibri"/>
                          <a:cs typeface="Arial" pitchFamily="34" charset="0"/>
                          <a:hlinkClick r:id="rId9"/>
                        </a:rPr>
                        <a:t>andrewwulf@salemk12.org</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pPr>
                      <a:r>
                        <a:rPr lang="en-US" sz="1000" dirty="0">
                          <a:latin typeface="Arial" pitchFamily="34" charset="0"/>
                          <a:ea typeface="Calibri"/>
                          <a:cs typeface="Arial" pitchFamily="34" charset="0"/>
                        </a:rPr>
                        <a:t>Paul </a:t>
                      </a:r>
                      <a:r>
                        <a:rPr lang="en-US" sz="1000" dirty="0" err="1">
                          <a:latin typeface="Arial" pitchFamily="34" charset="0"/>
                          <a:ea typeface="Calibri"/>
                          <a:cs typeface="Arial" pitchFamily="34" charset="0"/>
                        </a:rPr>
                        <a:t>Nycz</a:t>
                      </a:r>
                      <a:r>
                        <a:rPr lang="en-US" sz="1000" dirty="0">
                          <a:latin typeface="Arial" pitchFamily="34" charset="0"/>
                          <a:ea typeface="Calibri"/>
                          <a:cs typeface="Arial" pitchFamily="34" charset="0"/>
                        </a:rPr>
                        <a:t>, </a:t>
                      </a:r>
                      <a:r>
                        <a:rPr lang="en-US" sz="1000" u="sng" dirty="0">
                          <a:solidFill>
                            <a:srgbClr val="0000FF"/>
                          </a:solidFill>
                          <a:latin typeface="Arial" pitchFamily="34" charset="0"/>
                          <a:ea typeface="Calibri"/>
                          <a:cs typeface="Arial" pitchFamily="34" charset="0"/>
                          <a:hlinkClick r:id="rId10"/>
                        </a:rPr>
                        <a:t>nyczp@sps.springfield.ma.us</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pPr>
                      <a:r>
                        <a:rPr lang="en-US" sz="1000" dirty="0" smtClean="0">
                          <a:latin typeface="Arial" pitchFamily="34" charset="0"/>
                          <a:ea typeface="Calibri"/>
                          <a:cs typeface="Arial" pitchFamily="34" charset="0"/>
                        </a:rPr>
                        <a:t>Shelia </a:t>
                      </a:r>
                      <a:r>
                        <a:rPr lang="en-US" sz="1000" dirty="0" err="1">
                          <a:latin typeface="Arial" pitchFamily="34" charset="0"/>
                          <a:ea typeface="Calibri"/>
                          <a:cs typeface="Arial" pitchFamily="34" charset="0"/>
                        </a:rPr>
                        <a:t>Harrity</a:t>
                      </a:r>
                      <a:r>
                        <a:rPr lang="en-US" sz="1000" dirty="0">
                          <a:latin typeface="Arial" pitchFamily="34" charset="0"/>
                          <a:ea typeface="Calibri"/>
                          <a:cs typeface="Arial" pitchFamily="34" charset="0"/>
                        </a:rPr>
                        <a:t>, </a:t>
                      </a:r>
                      <a:r>
                        <a:rPr lang="en-US" sz="1000" u="sng" dirty="0">
                          <a:solidFill>
                            <a:srgbClr val="0000FF"/>
                          </a:solidFill>
                          <a:latin typeface="Arial" pitchFamily="34" charset="0"/>
                          <a:ea typeface="Calibri"/>
                          <a:cs typeface="Arial" pitchFamily="34" charset="0"/>
                          <a:hlinkClick r:id="rId11"/>
                        </a:rPr>
                        <a:t>HarrityS@worc.k12.ma.us</a:t>
                      </a:r>
                      <a:endParaRPr lang="en-US" sz="1000" dirty="0">
                        <a:latin typeface="Arial" pitchFamily="34" charset="0"/>
                        <a:ea typeface="Calibri"/>
                        <a:cs typeface="Arial" pitchFamily="34" charset="0"/>
                      </a:endParaRPr>
                    </a:p>
                  </a:txBody>
                  <a:tcPr marL="75270" marR="7527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85000"/>
                      </a:schemeClr>
                    </a:solidFill>
                  </a:tcPr>
                </a:tc>
              </a:tr>
            </a:tbl>
          </a:graphicData>
        </a:graphic>
      </p:graphicFrame>
      <p:sp>
        <p:nvSpPr>
          <p:cNvPr id="3" name="Rectangle 2"/>
          <p:cNvSpPr/>
          <p:nvPr/>
        </p:nvSpPr>
        <p:spPr>
          <a:xfrm>
            <a:off x="3380763" y="7508147"/>
            <a:ext cx="3735099" cy="307777"/>
          </a:xfrm>
          <a:prstGeom prst="rect">
            <a:avLst/>
          </a:prstGeom>
        </p:spPr>
        <p:txBody>
          <a:bodyPr wrap="square">
            <a:spAutoFit/>
          </a:bodyPr>
          <a:lstStyle/>
          <a:p>
            <a:pPr algn="ctr"/>
            <a:r>
              <a:rPr lang="en-US" sz="1400" dirty="0">
                <a:solidFill>
                  <a:schemeClr val="bg1"/>
                </a:solidFill>
                <a:latin typeface="Arial" panose="020B0604020202020204" pitchFamily="34" charset="0"/>
                <a:cs typeface="Arial" panose="020B0604020202020204" pitchFamily="34" charset="0"/>
              </a:rPr>
              <a:t>* </a:t>
            </a:r>
            <a:r>
              <a:rPr lang="en-US" sz="1100" dirty="0">
                <a:solidFill>
                  <a:schemeClr val="bg1"/>
                </a:solidFill>
                <a:latin typeface="Arial" panose="020B0604020202020204" pitchFamily="34" charset="0"/>
                <a:cs typeface="Arial" panose="020B0604020202020204" pitchFamily="34" charset="0"/>
              </a:rPr>
              <a:t>Represents 100% of targeted population.</a:t>
            </a:r>
          </a:p>
        </p:txBody>
      </p:sp>
      <p:sp>
        <p:nvSpPr>
          <p:cNvPr id="15" name="Rectangle 14" descr="Gray Background"/>
          <p:cNvSpPr/>
          <p:nvPr/>
        </p:nvSpPr>
        <p:spPr>
          <a:xfrm>
            <a:off x="0" y="668292"/>
            <a:ext cx="1921079" cy="1621902"/>
          </a:xfrm>
          <a:prstGeom prst="rect">
            <a:avLst/>
          </a:prstGeom>
          <a:solidFill>
            <a:srgbClr val="5A6E8C"/>
          </a:solidFill>
          <a:ln>
            <a:solidFill>
              <a:srgbClr val="5A6E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43642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descr="Contact row background"/>
          <p:cNvSpPr/>
          <p:nvPr/>
        </p:nvSpPr>
        <p:spPr>
          <a:xfrm>
            <a:off x="0" y="7443817"/>
            <a:ext cx="10058400" cy="340157"/>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sp>
        <p:nvSpPr>
          <p:cNvPr id="127" name="Rectangle 126" descr="District row background"/>
          <p:cNvSpPr/>
          <p:nvPr/>
        </p:nvSpPr>
        <p:spPr>
          <a:xfrm>
            <a:off x="0" y="757725"/>
            <a:ext cx="10058400" cy="317446"/>
          </a:xfrm>
          <a:prstGeom prst="rect">
            <a:avLst/>
          </a:prstGeom>
          <a:solidFill>
            <a:srgbClr val="93C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8" name="Rectangle 127" descr="Details row background"/>
          <p:cNvSpPr/>
          <p:nvPr/>
        </p:nvSpPr>
        <p:spPr>
          <a:xfrm>
            <a:off x="0" y="1076620"/>
            <a:ext cx="10058400" cy="2515666"/>
          </a:xfrm>
          <a:prstGeom prst="rect">
            <a:avLst/>
          </a:prstGeom>
          <a:solidFill>
            <a:srgbClr val="437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9" name="Rectangle 128" descr="Description row background"/>
          <p:cNvSpPr/>
          <p:nvPr/>
        </p:nvSpPr>
        <p:spPr>
          <a:xfrm>
            <a:off x="0" y="3559629"/>
            <a:ext cx="10058400" cy="2546501"/>
          </a:xfrm>
          <a:prstGeom prst="rect">
            <a:avLst/>
          </a:prstGeom>
          <a:solidFill>
            <a:srgbClr val="5A6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Rectangle 129" descr="Exteranl Partners row background"/>
          <p:cNvSpPr/>
          <p:nvPr/>
        </p:nvSpPr>
        <p:spPr>
          <a:xfrm>
            <a:off x="0" y="6085115"/>
            <a:ext cx="10058400" cy="1354444"/>
          </a:xfrm>
          <a:prstGeom prst="rect">
            <a:avLst/>
          </a:prstGeom>
          <a:solidFill>
            <a:srgbClr val="EC7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Rectangle 31"/>
          <p:cNvSpPr/>
          <p:nvPr/>
        </p:nvSpPr>
        <p:spPr>
          <a:xfrm>
            <a:off x="1254643" y="757118"/>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Fall River – BMC </a:t>
            </a:r>
            <a:r>
              <a:rPr lang="en-US" sz="1200" b="1" kern="0" dirty="0" err="1" smtClean="0">
                <a:solidFill>
                  <a:prstClr val="black">
                    <a:lumMod val="85000"/>
                    <a:lumOff val="15000"/>
                  </a:prstClr>
                </a:solidFill>
                <a:latin typeface="Arial Narrow" pitchFamily="34" charset="0"/>
                <a:cs typeface="Arial" panose="020B0604020202020204" pitchFamily="34" charset="0"/>
              </a:rPr>
              <a:t>Durfee</a:t>
            </a:r>
            <a:r>
              <a:rPr lang="en-US" sz="1200" b="1" kern="0" dirty="0" smtClean="0">
                <a:solidFill>
                  <a:prstClr val="black">
                    <a:lumMod val="85000"/>
                    <a:lumOff val="15000"/>
                  </a:prstClr>
                </a:solidFill>
                <a:latin typeface="Arial Narrow" pitchFamily="34" charset="0"/>
                <a:cs typeface="Arial" panose="020B0604020202020204" pitchFamily="34" charset="0"/>
              </a:rPr>
              <a:t>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33" name="TextBox 32"/>
          <p:cNvSpPr txBox="1"/>
          <p:nvPr/>
        </p:nvSpPr>
        <p:spPr>
          <a:xfrm>
            <a:off x="1" y="757009"/>
            <a:ext cx="1244008" cy="31816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District</a:t>
            </a:r>
            <a:endParaRPr lang="en-US" sz="1500" dirty="0">
              <a:solidFill>
                <a:prstClr val="white"/>
              </a:solidFill>
              <a:latin typeface="Arial" panose="020B0604020202020204" pitchFamily="34" charset="0"/>
              <a:cs typeface="Arial" panose="020B0604020202020204" pitchFamily="34" charset="0"/>
            </a:endParaRPr>
          </a:p>
        </p:txBody>
      </p:sp>
      <p:sp>
        <p:nvSpPr>
          <p:cNvPr id="113" name="Rectangle 112"/>
          <p:cNvSpPr/>
          <p:nvPr/>
        </p:nvSpPr>
        <p:spPr>
          <a:xfrm>
            <a:off x="1244010" y="1083121"/>
            <a:ext cx="4133748" cy="2202326"/>
          </a:xfrm>
          <a:prstGeom prst="rect">
            <a:avLst/>
          </a:prstGeom>
          <a:solidFill>
            <a:srgbClr val="4371C5"/>
          </a:solidFill>
        </p:spPr>
        <p:txBody>
          <a:bodyPr wrap="square" anchor="ctr" anchorCtr="0">
            <a:noAutofit/>
          </a:bodyPr>
          <a:lstStyle/>
          <a:p>
            <a:pPr marL="287338" indent="-287338">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r>
              <a:rPr lang="en-US" sz="1000" kern="0" dirty="0" smtClean="0">
                <a:solidFill>
                  <a:prstClr val="white">
                    <a:lumMod val="95000"/>
                  </a:prstClr>
                </a:solidFill>
                <a:latin typeface="Arial Narrow" pitchFamily="34" charset="0"/>
                <a:cs typeface="Arial" panose="020B0604020202020204" pitchFamily="34" charset="0"/>
              </a:rPr>
              <a:t>None</a:t>
            </a:r>
          </a:p>
          <a:p>
            <a:pPr marL="287338" indent="-287338">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err="1" smtClean="0">
                <a:solidFill>
                  <a:prstClr val="white">
                    <a:lumMod val="95000"/>
                  </a:prstClr>
                </a:solidFill>
                <a:latin typeface="Arial Narrow" pitchFamily="34" charset="0"/>
                <a:cs typeface="Arial" panose="020B0604020202020204" pitchFamily="34" charset="0"/>
              </a:rPr>
              <a:t>Durfee</a:t>
            </a:r>
            <a:r>
              <a:rPr lang="en-US" sz="1000" kern="0" dirty="0" smtClean="0">
                <a:solidFill>
                  <a:prstClr val="white">
                    <a:lumMod val="95000"/>
                  </a:prstClr>
                </a:solidFill>
                <a:latin typeface="Arial Narrow" pitchFamily="34" charset="0"/>
                <a:cs typeface="Arial" panose="020B0604020202020204" pitchFamily="34" charset="0"/>
              </a:rPr>
              <a:t> 21st Century Community Learning Center (grades 9-12)</a:t>
            </a:r>
          </a:p>
          <a:p>
            <a:pPr marL="287338" indent="-287338">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Online/App Stock Market Game; Personal or Household Budget; Business or Financial Plan; Other</a:t>
            </a:r>
          </a:p>
          <a:p>
            <a:pPr marL="287338" indent="-287338">
              <a:spcAft>
                <a:spcPts val="600"/>
              </a:spcAft>
              <a:defRPr/>
            </a:pPr>
            <a:r>
              <a:rPr lang="en-US" sz="1000" b="1" kern="0" dirty="0">
                <a:solidFill>
                  <a:prstClr val="white">
                    <a:lumMod val="95000"/>
                  </a:prstClr>
                </a:solidFill>
                <a:latin typeface="Arial Narrow" pitchFamily="34" charset="0"/>
                <a:cs typeface="Arial" panose="020B0604020202020204" pitchFamily="34" charset="0"/>
              </a:rPr>
              <a:t>Curriculum Resource</a:t>
            </a:r>
            <a:r>
              <a:rPr lang="en-US" sz="1000" b="1" kern="0" dirty="0" smtClean="0">
                <a:solidFill>
                  <a:prstClr val="white">
                    <a:lumMod val="95000"/>
                  </a:prstClr>
                </a:solidFill>
                <a:latin typeface="Arial Narrow" pitchFamily="34" charset="0"/>
                <a:cs typeface="Arial" panose="020B0604020202020204" pitchFamily="34" charset="0"/>
              </a:rPr>
              <a:t>: </a:t>
            </a:r>
            <a:r>
              <a:rPr lang="en-US" sz="1000" kern="0" dirty="0">
                <a:solidFill>
                  <a:schemeClr val="bg1"/>
                </a:solidFill>
                <a:latin typeface="Arial Narrow" pitchFamily="34" charset="0"/>
                <a:cs typeface="Arial" panose="020B0604020202020204" pitchFamily="34" charset="0"/>
              </a:rPr>
              <a:t>Junior Achievement </a:t>
            </a:r>
            <a:endParaRPr lang="en-US" sz="1000" kern="0" dirty="0" smtClean="0">
              <a:solidFill>
                <a:prstClr val="white">
                  <a:lumMod val="95000"/>
                </a:prstClr>
              </a:solidFill>
              <a:latin typeface="Arial Narrow" pitchFamily="34" charset="0"/>
              <a:cs typeface="Arial" panose="020B0604020202020204" pitchFamily="34" charset="0"/>
            </a:endParaRPr>
          </a:p>
          <a:p>
            <a:pPr marL="287338" indent="-287338">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75</a:t>
            </a:r>
          </a:p>
          <a:p>
            <a:pPr marL="287338" indent="-287338">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7</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14" name="TextBox 113"/>
          <p:cNvSpPr txBox="1"/>
          <p:nvPr/>
        </p:nvSpPr>
        <p:spPr>
          <a:xfrm>
            <a:off x="1062" y="1075171"/>
            <a:ext cx="1242947" cy="2234316"/>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Details</a:t>
            </a:r>
            <a:endParaRPr lang="en-US" sz="1500" dirty="0">
              <a:solidFill>
                <a:prstClr val="white"/>
              </a:solidFill>
              <a:latin typeface="Arial" panose="020B0604020202020204" pitchFamily="34" charset="0"/>
              <a:cs typeface="Arial" panose="020B0604020202020204" pitchFamily="34" charset="0"/>
            </a:endParaRPr>
          </a:p>
        </p:txBody>
      </p:sp>
      <p:sp>
        <p:nvSpPr>
          <p:cNvPr id="117" name="TextBox 116"/>
          <p:cNvSpPr txBox="1"/>
          <p:nvPr/>
        </p:nvSpPr>
        <p:spPr>
          <a:xfrm>
            <a:off x="1" y="6117770"/>
            <a:ext cx="1236268" cy="1314387"/>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External Partners</a:t>
            </a:r>
            <a:endParaRPr lang="en-US" sz="1500" dirty="0">
              <a:solidFill>
                <a:prstClr val="white"/>
              </a:solidFill>
              <a:latin typeface="Arial" panose="020B0604020202020204" pitchFamily="34" charset="0"/>
              <a:cs typeface="Arial" panose="020B0604020202020204" pitchFamily="34" charset="0"/>
            </a:endParaRPr>
          </a:p>
        </p:txBody>
      </p:sp>
      <p:sp>
        <p:nvSpPr>
          <p:cNvPr id="120" name="TextBox 119"/>
          <p:cNvSpPr txBox="1"/>
          <p:nvPr/>
        </p:nvSpPr>
        <p:spPr>
          <a:xfrm>
            <a:off x="-1801" y="7439656"/>
            <a:ext cx="1252700" cy="323165"/>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Contact</a:t>
            </a:r>
            <a:endParaRPr lang="en-US" sz="1500" dirty="0">
              <a:solidFill>
                <a:prstClr val="white"/>
              </a:solidFill>
              <a:latin typeface="Arial" panose="020B0604020202020204" pitchFamily="34" charset="0"/>
              <a:cs typeface="Arial" panose="020B0604020202020204" pitchFamily="34" charset="0"/>
            </a:endParaRPr>
          </a:p>
        </p:txBody>
      </p:sp>
      <p:sp>
        <p:nvSpPr>
          <p:cNvPr id="147" name="TextBox 146"/>
          <p:cNvSpPr txBox="1"/>
          <p:nvPr/>
        </p:nvSpPr>
        <p:spPr>
          <a:xfrm>
            <a:off x="-4631" y="3581399"/>
            <a:ext cx="1255530" cy="2536372"/>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Description</a:t>
            </a:r>
            <a:endParaRPr lang="en-US" sz="1500" dirty="0">
              <a:solidFill>
                <a:prstClr val="white"/>
              </a:solidFill>
              <a:latin typeface="Arial" panose="020B0604020202020204" pitchFamily="34" charset="0"/>
              <a:cs typeface="Arial" panose="020B0604020202020204" pitchFamily="34" charset="0"/>
            </a:endParaRPr>
          </a:p>
        </p:txBody>
      </p:sp>
      <p:sp>
        <p:nvSpPr>
          <p:cNvPr id="148" name="Rectangle 147"/>
          <p:cNvSpPr/>
          <p:nvPr/>
        </p:nvSpPr>
        <p:spPr>
          <a:xfrm>
            <a:off x="1265274" y="3418902"/>
            <a:ext cx="4112483" cy="2677098"/>
          </a:xfrm>
          <a:prstGeom prst="rect">
            <a:avLst/>
          </a:prstGeom>
        </p:spPr>
        <p:txBody>
          <a:bodyPr wrap="square" anchor="ctr" anchorCtr="0">
            <a:noAutofit/>
          </a:bodyPr>
          <a:lstStyle/>
          <a:p>
            <a:r>
              <a:rPr lang="en-US" sz="1000" dirty="0">
                <a:solidFill>
                  <a:schemeClr val="bg1"/>
                </a:solidFill>
                <a:latin typeface="Arial Narrow" panose="020B0606020202030204" pitchFamily="34" charset="0"/>
                <a:cs typeface="Arial" panose="020B0604020202020204" pitchFamily="34" charset="0"/>
              </a:rPr>
              <a:t>FLP program was housed in </a:t>
            </a:r>
            <a:r>
              <a:rPr lang="en-US" sz="1000" dirty="0" err="1">
                <a:solidFill>
                  <a:schemeClr val="bg1"/>
                </a:solidFill>
                <a:latin typeface="Arial Narrow" panose="020B0606020202030204" pitchFamily="34" charset="0"/>
                <a:cs typeface="Arial" panose="020B0604020202020204" pitchFamily="34" charset="0"/>
              </a:rPr>
              <a:t>Durfee’s</a:t>
            </a:r>
            <a:r>
              <a:rPr lang="en-US" sz="1000" dirty="0">
                <a:solidFill>
                  <a:schemeClr val="bg1"/>
                </a:solidFill>
                <a:latin typeface="Arial Narrow" panose="020B0606020202030204" pitchFamily="34" charset="0"/>
                <a:cs typeface="Arial" panose="020B0604020202020204" pitchFamily="34" charset="0"/>
              </a:rPr>
              <a:t> 21st Century Community Learning Center, a voluntary out-of-school-time program that targets students who are struggling with or have social-emotional needs. The 21st Century Community Learning Center program was developed by the </a:t>
            </a:r>
            <a:r>
              <a:rPr lang="en-US" sz="1000" dirty="0" err="1">
                <a:solidFill>
                  <a:schemeClr val="bg1"/>
                </a:solidFill>
                <a:latin typeface="Arial Narrow" panose="020B0606020202030204" pitchFamily="34" charset="0"/>
                <a:cs typeface="Arial" panose="020B0604020202020204" pitchFamily="34" charset="0"/>
              </a:rPr>
              <a:t>Durfee</a:t>
            </a:r>
            <a:r>
              <a:rPr lang="en-US" sz="1000" dirty="0">
                <a:solidFill>
                  <a:schemeClr val="bg1"/>
                </a:solidFill>
                <a:latin typeface="Arial Narrow" panose="020B0606020202030204" pitchFamily="34" charset="0"/>
                <a:cs typeface="Arial" panose="020B0604020202020204" pitchFamily="34" charset="0"/>
              </a:rPr>
              <a:t> FLP team with materials and input from Junior Achievement and </a:t>
            </a:r>
            <a:r>
              <a:rPr lang="en-US" sz="1000" dirty="0" err="1">
                <a:solidFill>
                  <a:schemeClr val="bg1"/>
                </a:solidFill>
                <a:latin typeface="Arial Narrow" panose="020B0606020202030204" pitchFamily="34" charset="0"/>
                <a:cs typeface="Arial" panose="020B0604020202020204" pitchFamily="34" charset="0"/>
              </a:rPr>
              <a:t>Baycoast</a:t>
            </a:r>
            <a:r>
              <a:rPr lang="en-US" sz="1000" dirty="0">
                <a:solidFill>
                  <a:schemeClr val="bg1"/>
                </a:solidFill>
                <a:latin typeface="Arial Narrow" panose="020B0606020202030204" pitchFamily="34" charset="0"/>
                <a:cs typeface="Arial" panose="020B0604020202020204" pitchFamily="34" charset="0"/>
              </a:rPr>
              <a:t> Bank.  This is a credit bearing program.  The curriculum was implemented via a variety of instructional strategies. In addition to teacher-directed, hands-on activities using our school-based curriculum, students used an online simulation where they were given a fictional job, age, income, and education, and were tasked with balancing a personal budget and making life decisions.</a:t>
            </a:r>
          </a:p>
          <a:p>
            <a:r>
              <a:rPr lang="en-US" sz="1000" dirty="0"/>
              <a:t> </a:t>
            </a:r>
          </a:p>
          <a:p>
            <a:r>
              <a:rPr lang="en-US" sz="1000" dirty="0" err="1">
                <a:solidFill>
                  <a:schemeClr val="bg1"/>
                </a:solidFill>
                <a:latin typeface="Arial Narrow" panose="020B0606020202030204" pitchFamily="34" charset="0"/>
                <a:cs typeface="Arial" panose="020B0604020202020204" pitchFamily="34" charset="0"/>
              </a:rPr>
              <a:t>Durfee</a:t>
            </a:r>
            <a:r>
              <a:rPr lang="en-US" sz="1000" dirty="0">
                <a:solidFill>
                  <a:schemeClr val="bg1"/>
                </a:solidFill>
                <a:latin typeface="Arial Narrow" panose="020B0606020202030204" pitchFamily="34" charset="0"/>
                <a:cs typeface="Arial" panose="020B0604020202020204" pitchFamily="34" charset="0"/>
              </a:rPr>
              <a:t>  has also partnered with Junior Achievement, whose representative worked with students on a weekly basis to deliver JA standards-based curriculum, addressing the concepts of Goal setting, Financial choices, Budgeting, Saving, Spending, Investment, Credit, Identity theft, Fraud, and Insurance.</a:t>
            </a:r>
            <a:endParaRPr lang="en-US" sz="1000" kern="0" dirty="0" smtClean="0">
              <a:solidFill>
                <a:schemeClr val="bg1"/>
              </a:solidFill>
              <a:latin typeface="Arial Narrow" panose="020B0606020202030204" pitchFamily="34" charset="0"/>
              <a:cs typeface="Arial" panose="020B0604020202020204" pitchFamily="34" charset="0"/>
            </a:endParaRPr>
          </a:p>
        </p:txBody>
      </p:sp>
      <p:sp>
        <p:nvSpPr>
          <p:cNvPr id="149" name="Rectangle 148"/>
          <p:cNvSpPr/>
          <p:nvPr/>
        </p:nvSpPr>
        <p:spPr>
          <a:xfrm>
            <a:off x="1257975" y="5954233"/>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50" name="Rectangle 149"/>
          <p:cNvSpPr/>
          <p:nvPr/>
        </p:nvSpPr>
        <p:spPr>
          <a:xfrm>
            <a:off x="1251451" y="7446787"/>
            <a:ext cx="2932844" cy="325613"/>
          </a:xfrm>
          <a:prstGeom prst="rect">
            <a:avLst/>
          </a:prstGeom>
          <a:solidFill>
            <a:srgbClr val="DEA900"/>
          </a:solidFill>
        </p:spPr>
        <p:txBody>
          <a:bodyPr wrap="square" anchor="ctr" anchorCtr="0">
            <a:noAutofit/>
          </a:bodyPr>
          <a:lstStyle/>
          <a:p>
            <a:pPr>
              <a:defRPr/>
            </a:pPr>
            <a:r>
              <a:rPr lang="en-US" sz="1000" dirty="0" smtClean="0">
                <a:solidFill>
                  <a:prstClr val="white">
                    <a:lumMod val="95000"/>
                  </a:prstClr>
                </a:solidFill>
                <a:latin typeface="Arial Narrow" pitchFamily="34" charset="0"/>
                <a:cs typeface="Arial" pitchFamily="34" charset="0"/>
              </a:rPr>
              <a:t>Brad Silva, </a:t>
            </a:r>
            <a:r>
              <a:rPr lang="en-US" sz="1000" u="sng" dirty="0" smtClean="0">
                <a:solidFill>
                  <a:prstClr val="white">
                    <a:lumMod val="95000"/>
                  </a:prstClr>
                </a:solidFill>
                <a:latin typeface="Arial Narrow" pitchFamily="34" charset="0"/>
                <a:cs typeface="Arial" pitchFamily="34" charset="0"/>
                <a:hlinkClick r:id="rId2"/>
              </a:rPr>
              <a:t>dsilva@fallriverschools.org</a:t>
            </a:r>
            <a:endParaRPr lang="en-US" sz="1000" kern="0" dirty="0">
              <a:solidFill>
                <a:prstClr val="white">
                  <a:lumMod val="95000"/>
                </a:prstClr>
              </a:solidFill>
              <a:latin typeface="Arial Narrow" pitchFamily="34" charset="0"/>
              <a:cs typeface="Arial" pitchFamily="34" charset="0"/>
            </a:endParaRPr>
          </a:p>
        </p:txBody>
      </p:sp>
      <p:sp>
        <p:nvSpPr>
          <p:cNvPr id="177" name="Rectangle 176"/>
          <p:cNvSpPr/>
          <p:nvPr/>
        </p:nvSpPr>
        <p:spPr>
          <a:xfrm>
            <a:off x="5500748" y="771289"/>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Haverhill – Haverhill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178" name="Rectangle 177"/>
          <p:cNvSpPr/>
          <p:nvPr/>
        </p:nvSpPr>
        <p:spPr>
          <a:xfrm>
            <a:off x="5525278" y="1066800"/>
            <a:ext cx="4460694" cy="2514600"/>
          </a:xfrm>
          <a:prstGeom prst="rect">
            <a:avLst/>
          </a:prstGeom>
          <a:solidFill>
            <a:srgbClr val="4371C5"/>
          </a:solidFill>
        </p:spPr>
        <p:txBody>
          <a:bodyPr wrap="square" anchor="ctr" anchorCtr="0">
            <a:noAutofit/>
          </a:bodyPr>
          <a:lstStyle/>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p>
          <a:p>
            <a:pPr marL="233363" indent="-1588">
              <a:defRPr/>
            </a:pPr>
            <a:r>
              <a:rPr lang="en-US" sz="1000" kern="0" dirty="0" err="1" smtClean="0">
                <a:solidFill>
                  <a:prstClr val="white">
                    <a:lumMod val="95000"/>
                  </a:prstClr>
                </a:solidFill>
                <a:latin typeface="Arial Narrow" pitchFamily="34" charset="0"/>
                <a:cs typeface="Arial" panose="020B0604020202020204" pitchFamily="34" charset="0"/>
              </a:rPr>
              <a:t>EBiT</a:t>
            </a:r>
            <a:r>
              <a:rPr lang="en-US" sz="1000" kern="0" dirty="0" smtClean="0">
                <a:solidFill>
                  <a:prstClr val="white">
                    <a:lumMod val="95000"/>
                  </a:prstClr>
                </a:solidFill>
                <a:latin typeface="Arial Narrow" pitchFamily="34" charset="0"/>
                <a:cs typeface="Arial" panose="020B0604020202020204" pitchFamily="34" charset="0"/>
              </a:rPr>
              <a:t> Academy Business/Accounting Strand: Earning, Learning, and Investing (grades 11-12); </a:t>
            </a:r>
          </a:p>
          <a:p>
            <a:pPr marL="233363" indent="-1588">
              <a:spcAft>
                <a:spcPts val="600"/>
              </a:spcAft>
              <a:defRPr/>
            </a:pPr>
            <a:r>
              <a:rPr lang="en-US" sz="1000" kern="0" dirty="0" smtClean="0">
                <a:solidFill>
                  <a:prstClr val="white">
                    <a:lumMod val="95000"/>
                  </a:prstClr>
                </a:solidFill>
                <a:latin typeface="Arial Narrow" pitchFamily="34" charset="0"/>
                <a:cs typeface="Arial" panose="020B0604020202020204" pitchFamily="34" charset="0"/>
              </a:rPr>
              <a:t>Night School Program: Financial Literacy Night School Program (grades 9-12)</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Money Matters (grades 9-12)</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Online/App Stock Market Game; Personal or Household Budget; Business or Financial Plan; Job Shadowing; Other</a:t>
            </a:r>
          </a:p>
          <a:p>
            <a:pPr marL="233363" indent="-233363">
              <a:spcBef>
                <a:spcPts val="600"/>
              </a:spcBef>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smtClean="0">
                <a:solidFill>
                  <a:prstClr val="white">
                    <a:lumMod val="95000"/>
                  </a:prstClr>
                </a:solidFill>
                <a:latin typeface="Arial Narrow" pitchFamily="34" charset="0"/>
                <a:cs typeface="Arial" panose="020B0604020202020204" pitchFamily="34" charset="0"/>
              </a:rPr>
              <a:t>NEFE based (National Endowment for Financial Education); Practical Money Skills for Life website</a:t>
            </a:r>
          </a:p>
          <a:p>
            <a:pPr marL="233363" indent="-233363">
              <a:spcBef>
                <a:spcPts val="600"/>
              </a:spcBef>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225</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4</a:t>
            </a:r>
          </a:p>
          <a:p>
            <a:pPr marL="233363" indent="-233363">
              <a:spcAft>
                <a:spcPts val="1200"/>
              </a:spcAft>
              <a:defRPr/>
            </a:pPr>
            <a:r>
              <a:rPr lang="en-US" sz="1000" b="1" kern="0" dirty="0" smtClean="0">
                <a:solidFill>
                  <a:prstClr val="white">
                    <a:lumMod val="95000"/>
                  </a:prstClr>
                </a:solidFill>
                <a:latin typeface="Arial Narrow" pitchFamily="34" charset="0"/>
                <a:cs typeface="Arial" panose="020B0604020202020204" pitchFamily="34" charset="0"/>
              </a:rPr>
              <a:t>PD Provider:  </a:t>
            </a:r>
            <a:r>
              <a:rPr lang="en-US" sz="1000" kern="0" dirty="0" smtClean="0">
                <a:solidFill>
                  <a:prstClr val="white">
                    <a:lumMod val="95000"/>
                  </a:prstClr>
                </a:solidFill>
                <a:latin typeface="Arial Narrow" pitchFamily="34" charset="0"/>
                <a:cs typeface="Arial" panose="020B0604020202020204" pitchFamily="34" charset="0"/>
              </a:rPr>
              <a:t>National Financial Educators Council; Lynda.com</a:t>
            </a:r>
          </a:p>
        </p:txBody>
      </p:sp>
      <p:sp>
        <p:nvSpPr>
          <p:cNvPr id="179" name="Rectangle 178"/>
          <p:cNvSpPr/>
          <p:nvPr/>
        </p:nvSpPr>
        <p:spPr>
          <a:xfrm>
            <a:off x="5511379" y="3435816"/>
            <a:ext cx="4547023" cy="2660184"/>
          </a:xfrm>
          <a:prstGeom prst="rect">
            <a:avLst/>
          </a:prstGeom>
        </p:spPr>
        <p:txBody>
          <a:bodyPr wrap="square" anchor="ctr" anchorCtr="0">
            <a:noAutofit/>
          </a:bodyPr>
          <a:lstStyle/>
          <a:p>
            <a:r>
              <a:rPr lang="en-US" sz="1000" dirty="0">
                <a:solidFill>
                  <a:schemeClr val="bg1"/>
                </a:solidFill>
                <a:latin typeface="Arial Narrow" panose="020B0606020202030204" pitchFamily="34" charset="0"/>
              </a:rPr>
              <a:t>This year, with the help of the Financial Literacy Grant, we introduced a Financial Literacy class to the night school. The class was a half-year and started in January. The HHS Night school is for students who could not attend during the day and mostly work during the day. They had trouble previously attending school.  The instructor was equipped with IPads, the NEFE curriculum, and supplemental material, as well as professional development.  We also took advantage of Lynda.com. This is a great professional development web site and includes many tutorials and classes in business and finance. The class Earning, Learning, and Investing for a New Generation was also started this year. We ran one section for juniors and seniors in September and a second section started in January.  We worked on introducing Financial Literacy to the Life Skills program and hope to get that in place by next year. Our Credit for Life Fair was held in April and we had two speakers come in to talk to students about presentation, first impressions, and interviews.</a:t>
            </a:r>
          </a:p>
        </p:txBody>
      </p:sp>
      <p:sp>
        <p:nvSpPr>
          <p:cNvPr id="180" name="Rectangle 179"/>
          <p:cNvSpPr/>
          <p:nvPr/>
        </p:nvSpPr>
        <p:spPr>
          <a:xfrm>
            <a:off x="5504080" y="5968404"/>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81" name="Rectangle 180"/>
          <p:cNvSpPr/>
          <p:nvPr/>
        </p:nvSpPr>
        <p:spPr>
          <a:xfrm>
            <a:off x="5497556" y="7449383"/>
            <a:ext cx="2932844" cy="325613"/>
          </a:xfrm>
          <a:prstGeom prst="rect">
            <a:avLst/>
          </a:prstGeom>
          <a:solidFill>
            <a:srgbClr val="DEA900"/>
          </a:solidFill>
        </p:spPr>
        <p:txBody>
          <a:bodyPr wrap="square" anchor="ctr" anchorCtr="0">
            <a:noAutofit/>
          </a:bodyPr>
          <a:lstStyle/>
          <a:p>
            <a:pPr>
              <a:defRPr/>
            </a:pPr>
            <a:r>
              <a:rPr lang="en-US" sz="1000" dirty="0" smtClean="0">
                <a:solidFill>
                  <a:prstClr val="white">
                    <a:lumMod val="95000"/>
                  </a:prstClr>
                </a:solidFill>
                <a:latin typeface="Arial Narrow" pitchFamily="34" charset="0"/>
                <a:cs typeface="Arial" pitchFamily="34" charset="0"/>
              </a:rPr>
              <a:t>Susan Finn, </a:t>
            </a:r>
            <a:r>
              <a:rPr lang="en-US" sz="1000" dirty="0" smtClean="0">
                <a:solidFill>
                  <a:prstClr val="white">
                    <a:lumMod val="95000"/>
                  </a:prstClr>
                </a:solidFill>
                <a:latin typeface="Arial Narrow" pitchFamily="34" charset="0"/>
                <a:cs typeface="Arial" pitchFamily="34" charset="0"/>
                <a:hlinkClick r:id="rId3"/>
              </a:rPr>
              <a:t>sfinn@haverhill-ps.org</a:t>
            </a:r>
            <a:r>
              <a:rPr lang="en-US" sz="1000" dirty="0" smtClean="0">
                <a:solidFill>
                  <a:prstClr val="white">
                    <a:lumMod val="95000"/>
                  </a:prstClr>
                </a:solidFill>
                <a:latin typeface="Arial Narrow" pitchFamily="34" charset="0"/>
                <a:cs typeface="Arial" pitchFamily="34" charset="0"/>
              </a:rPr>
              <a:t> </a:t>
            </a:r>
            <a:endParaRPr lang="en-US" sz="1000" kern="0" dirty="0">
              <a:solidFill>
                <a:prstClr val="white">
                  <a:lumMod val="95000"/>
                </a:prstClr>
              </a:solidFill>
              <a:latin typeface="Arial Narrow" pitchFamily="34" charset="0"/>
              <a:cs typeface="Arial" pitchFamily="34" charset="0"/>
            </a:endParaRPr>
          </a:p>
        </p:txBody>
      </p:sp>
      <p:sp>
        <p:nvSpPr>
          <p:cNvPr id="185" name="Rectangle 184"/>
          <p:cNvSpPr/>
          <p:nvPr/>
        </p:nvSpPr>
        <p:spPr>
          <a:xfrm>
            <a:off x="8442326" y="5971942"/>
            <a:ext cx="2933636" cy="1485324"/>
          </a:xfrm>
          <a:prstGeom prst="rect">
            <a:avLst/>
          </a:prstGeom>
        </p:spPr>
        <p:txBody>
          <a:bodyPr wrap="square" anchor="ctr" anchorCtr="0">
            <a:noAutofit/>
          </a:bodyPr>
          <a:lstStyle/>
          <a:p>
            <a:pPr>
              <a:defRPr/>
            </a:pPr>
            <a:endParaRPr lang="en-US" sz="900" b="1" kern="0" dirty="0" smtClean="0">
              <a:solidFill>
                <a:prstClr val="white">
                  <a:lumMod val="95000"/>
                </a:prstClr>
              </a:solidFill>
              <a:latin typeface="Arial Narrow" pitchFamily="34" charset="0"/>
              <a:cs typeface="Arial" panose="020B0604020202020204" pitchFamily="34" charset="0"/>
            </a:endParaRPr>
          </a:p>
        </p:txBody>
      </p:sp>
      <p:sp>
        <p:nvSpPr>
          <p:cNvPr id="39" name="Rectangle 38"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prstClr val="white">
                    <a:lumMod val="95000"/>
                  </a:prstClr>
                </a:solidFill>
                <a:latin typeface="Berlin Sans FB" pitchFamily="34" charset="0"/>
                <a:cs typeface="Arial" panose="020B0604020202020204" pitchFamily="34" charset="0"/>
              </a:rPr>
              <a:t>High School Financial Literacy Pilot Program</a:t>
            </a:r>
            <a:endParaRPr lang="en-US" sz="3100" spc="200" dirty="0">
              <a:solidFill>
                <a:prstClr val="white">
                  <a:lumMod val="95000"/>
                </a:prstClr>
              </a:solidFill>
              <a:latin typeface="Berlin Sans FB" pitchFamily="34" charset="0"/>
              <a:cs typeface="Arial" panose="020B0604020202020204" pitchFamily="34" charset="0"/>
            </a:endParaRPr>
          </a:p>
        </p:txBody>
      </p:sp>
      <p:grpSp>
        <p:nvGrpSpPr>
          <p:cNvPr id="2" name="Group 172" descr="Chart Icon"/>
          <p:cNvGrpSpPr/>
          <p:nvPr/>
        </p:nvGrpSpPr>
        <p:grpSpPr>
          <a:xfrm>
            <a:off x="103246" y="85064"/>
            <a:ext cx="556972" cy="507176"/>
            <a:chOff x="4505127" y="6916618"/>
            <a:chExt cx="556972" cy="507176"/>
          </a:xfrm>
        </p:grpSpPr>
        <p:sp>
          <p:nvSpPr>
            <p:cNvPr id="42" name="Freeform 41"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43" name="Freeform 42"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Freeform 43"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Freeform 44"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3" name="Rectangle 2"/>
          <p:cNvSpPr/>
          <p:nvPr/>
        </p:nvSpPr>
        <p:spPr>
          <a:xfrm>
            <a:off x="1265275" y="6429533"/>
            <a:ext cx="4112483" cy="630942"/>
          </a:xfrm>
          <a:prstGeom prst="rect">
            <a:avLst/>
          </a:prstGeom>
          <a:solidFill>
            <a:srgbClr val="EC7320"/>
          </a:solidFill>
        </p:spPr>
        <p:txBody>
          <a:bodyPr wrap="square">
            <a:spAutoFit/>
          </a:bodyPr>
          <a:lstStyle/>
          <a:p>
            <a:pPr marL="231775" indent="-231775">
              <a:spcAft>
                <a:spcPts val="600"/>
              </a:spcAft>
              <a:defRPr/>
            </a:pPr>
            <a:r>
              <a:rPr lang="en-US" sz="1000" kern="0" dirty="0" smtClean="0">
                <a:solidFill>
                  <a:schemeClr val="bg1"/>
                </a:solidFill>
                <a:latin typeface="Arial Narrow" pitchFamily="34" charset="0"/>
                <a:cs typeface="Arial" panose="020B0604020202020204" pitchFamily="34" charset="0"/>
              </a:rPr>
              <a:t>Junior Achievement (with Nathan Araujo) - </a:t>
            </a:r>
            <a:r>
              <a:rPr lang="en-US" sz="1000" dirty="0">
                <a:solidFill>
                  <a:schemeClr val="bg1"/>
                </a:solidFill>
                <a:latin typeface="Arial Narrow" panose="020B0606020202030204" pitchFamily="34" charset="0"/>
              </a:rPr>
              <a:t>Provided financial literacy curriculum and materials; Provided guest speakers</a:t>
            </a:r>
            <a:endParaRPr lang="en-US" sz="1000" dirty="0" smtClean="0">
              <a:solidFill>
                <a:schemeClr val="bg1"/>
              </a:solidFill>
              <a:latin typeface="Arial Narrow" pitchFamily="34" charset="0"/>
              <a:ea typeface="Times New Roman"/>
            </a:endParaRPr>
          </a:p>
          <a:p>
            <a:pPr>
              <a:spcAft>
                <a:spcPts val="600"/>
              </a:spcAft>
              <a:defRPr/>
            </a:pPr>
            <a:endParaRPr lang="en-US" sz="1000" kern="0" dirty="0">
              <a:solidFill>
                <a:schemeClr val="bg1"/>
              </a:solidFill>
              <a:latin typeface="Arial Narrow" pitchFamily="34" charset="0"/>
              <a:cs typeface="Arial" panose="020B0604020202020204" pitchFamily="34" charset="0"/>
            </a:endParaRPr>
          </a:p>
        </p:txBody>
      </p:sp>
      <p:sp>
        <p:nvSpPr>
          <p:cNvPr id="52" name="Rectangle 51"/>
          <p:cNvSpPr/>
          <p:nvPr/>
        </p:nvSpPr>
        <p:spPr>
          <a:xfrm>
            <a:off x="5525278" y="6176603"/>
            <a:ext cx="4460694" cy="1169551"/>
          </a:xfrm>
          <a:prstGeom prst="rect">
            <a:avLst/>
          </a:prstGeom>
          <a:solidFill>
            <a:srgbClr val="EC7320"/>
          </a:solidFill>
        </p:spPr>
        <p:txBody>
          <a:bodyPr wrap="square">
            <a:spAutoFit/>
          </a:bodyPr>
          <a:lstStyle/>
          <a:p>
            <a:pPr marL="231775" indent="-231775"/>
            <a:r>
              <a:rPr lang="en-US" sz="1000" dirty="0">
                <a:solidFill>
                  <a:schemeClr val="bg1"/>
                </a:solidFill>
              </a:rPr>
              <a:t>Haverhill Bank - Provides guest speakers; Plans and/or hosts FLP event (Credit for Life Fair); Provides funding for FLP events and/or materials (Credit for Life Fair); Offers job shadowing opportunities	</a:t>
            </a:r>
          </a:p>
          <a:p>
            <a:pPr marL="231775" indent="-231775"/>
            <a:r>
              <a:rPr lang="en-US" sz="1000" dirty="0">
                <a:solidFill>
                  <a:schemeClr val="bg1"/>
                </a:solidFill>
              </a:rPr>
              <a:t>Coldwell Banker, Costello Insurance, </a:t>
            </a:r>
            <a:r>
              <a:rPr lang="en-US" sz="1000" dirty="0" err="1">
                <a:solidFill>
                  <a:schemeClr val="bg1"/>
                </a:solidFill>
              </a:rPr>
              <a:t>Cedardale</a:t>
            </a:r>
            <a:r>
              <a:rPr lang="en-US" sz="1000" dirty="0">
                <a:solidFill>
                  <a:schemeClr val="bg1"/>
                </a:solidFill>
              </a:rPr>
              <a:t> Health, Emmaus House, and Northern Essex Community College - Plans and/or hosts FLP event (Credit for Life Fair); Provides funding for FLP events and/or materials (Credit for Life Fair)</a:t>
            </a:r>
          </a:p>
          <a:p>
            <a:pPr marL="231775" indent="-231775"/>
            <a:r>
              <a:rPr lang="en-US" sz="1000" dirty="0">
                <a:solidFill>
                  <a:schemeClr val="bg1"/>
                </a:solidFill>
              </a:rPr>
              <a:t>Men’s </a:t>
            </a:r>
            <a:r>
              <a:rPr lang="en-US" sz="1000" dirty="0" err="1">
                <a:solidFill>
                  <a:schemeClr val="bg1"/>
                </a:solidFill>
              </a:rPr>
              <a:t>Wearhouse</a:t>
            </a:r>
            <a:r>
              <a:rPr lang="en-US" sz="1000" dirty="0">
                <a:solidFill>
                  <a:schemeClr val="bg1"/>
                </a:solidFill>
              </a:rPr>
              <a:t> - Provides guest speakers</a:t>
            </a:r>
            <a:endParaRPr lang="en-US" sz="1000" kern="0" dirty="0">
              <a:solidFill>
                <a:schemeClr val="bg1"/>
              </a:solidFill>
              <a:latin typeface="Arial Narrow" pitchFamily="34" charset="0"/>
              <a:cs typeface="Arial" panose="020B0604020202020204" pitchFamily="34" charset="0"/>
            </a:endParaRPr>
          </a:p>
        </p:txBody>
      </p:sp>
      <p:cxnSp>
        <p:nvCxnSpPr>
          <p:cNvPr id="137" name="Straight Connector 136" descr="white vertical line, column divider"/>
          <p:cNvCxnSpPr/>
          <p:nvPr/>
        </p:nvCxnSpPr>
        <p:spPr>
          <a:xfrm>
            <a:off x="1246875" y="723014"/>
            <a:ext cx="0" cy="70493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descr="white vertical line, column divider"/>
          <p:cNvCxnSpPr/>
          <p:nvPr/>
        </p:nvCxnSpPr>
        <p:spPr>
          <a:xfrm>
            <a:off x="5491869" y="712381"/>
            <a:ext cx="0" cy="70592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50796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descr="Contact row background"/>
          <p:cNvSpPr/>
          <p:nvPr/>
        </p:nvSpPr>
        <p:spPr>
          <a:xfrm>
            <a:off x="0" y="7443817"/>
            <a:ext cx="10058400" cy="340157"/>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sp>
        <p:nvSpPr>
          <p:cNvPr id="127" name="Rectangle 126" descr="District row background"/>
          <p:cNvSpPr/>
          <p:nvPr/>
        </p:nvSpPr>
        <p:spPr>
          <a:xfrm>
            <a:off x="0" y="757725"/>
            <a:ext cx="10058400" cy="317446"/>
          </a:xfrm>
          <a:prstGeom prst="rect">
            <a:avLst/>
          </a:prstGeom>
          <a:solidFill>
            <a:srgbClr val="93C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8" name="Rectangle 127" descr="Details row background"/>
          <p:cNvSpPr/>
          <p:nvPr/>
        </p:nvSpPr>
        <p:spPr>
          <a:xfrm>
            <a:off x="0" y="1076620"/>
            <a:ext cx="10058400" cy="1817187"/>
          </a:xfrm>
          <a:prstGeom prst="rect">
            <a:avLst/>
          </a:prstGeom>
          <a:solidFill>
            <a:srgbClr val="437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9" name="Rectangle 128" descr="Description row background"/>
          <p:cNvSpPr/>
          <p:nvPr/>
        </p:nvSpPr>
        <p:spPr>
          <a:xfrm>
            <a:off x="0" y="2883049"/>
            <a:ext cx="10058400" cy="2259106"/>
          </a:xfrm>
          <a:prstGeom prst="rect">
            <a:avLst/>
          </a:prstGeom>
          <a:solidFill>
            <a:srgbClr val="5A6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Rectangle 129" descr="Exteranl Partners row background"/>
          <p:cNvSpPr/>
          <p:nvPr/>
        </p:nvSpPr>
        <p:spPr>
          <a:xfrm>
            <a:off x="0" y="5142155"/>
            <a:ext cx="10058400" cy="2297404"/>
          </a:xfrm>
          <a:prstGeom prst="rect">
            <a:avLst/>
          </a:prstGeom>
          <a:solidFill>
            <a:srgbClr val="EC7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1" y="757009"/>
            <a:ext cx="1244008" cy="31816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District</a:t>
            </a:r>
            <a:endParaRPr lang="en-US" sz="1500" dirty="0">
              <a:solidFill>
                <a:prstClr val="white"/>
              </a:solidFill>
              <a:latin typeface="Arial" panose="020B0604020202020204" pitchFamily="34" charset="0"/>
              <a:cs typeface="Arial" panose="020B0604020202020204" pitchFamily="34" charset="0"/>
            </a:endParaRPr>
          </a:p>
        </p:txBody>
      </p:sp>
      <p:sp>
        <p:nvSpPr>
          <p:cNvPr id="114" name="TextBox 113"/>
          <p:cNvSpPr txBox="1"/>
          <p:nvPr/>
        </p:nvSpPr>
        <p:spPr>
          <a:xfrm>
            <a:off x="1062" y="1075171"/>
            <a:ext cx="1242947" cy="1850909"/>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Details</a:t>
            </a:r>
            <a:endParaRPr lang="en-US" sz="1500" dirty="0">
              <a:solidFill>
                <a:prstClr val="white"/>
              </a:solidFill>
              <a:latin typeface="Arial" panose="020B0604020202020204" pitchFamily="34" charset="0"/>
              <a:cs typeface="Arial" panose="020B0604020202020204" pitchFamily="34" charset="0"/>
            </a:endParaRPr>
          </a:p>
        </p:txBody>
      </p:sp>
      <p:sp>
        <p:nvSpPr>
          <p:cNvPr id="117" name="TextBox 116"/>
          <p:cNvSpPr txBox="1"/>
          <p:nvPr/>
        </p:nvSpPr>
        <p:spPr>
          <a:xfrm>
            <a:off x="1" y="5152913"/>
            <a:ext cx="1236268" cy="228062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External Partners</a:t>
            </a:r>
            <a:endParaRPr lang="en-US" sz="1500" dirty="0">
              <a:solidFill>
                <a:prstClr val="white"/>
              </a:solidFill>
              <a:latin typeface="Arial" panose="020B0604020202020204" pitchFamily="34" charset="0"/>
              <a:cs typeface="Arial" panose="020B0604020202020204" pitchFamily="34" charset="0"/>
            </a:endParaRPr>
          </a:p>
        </p:txBody>
      </p:sp>
      <p:sp>
        <p:nvSpPr>
          <p:cNvPr id="120" name="TextBox 119"/>
          <p:cNvSpPr txBox="1"/>
          <p:nvPr/>
        </p:nvSpPr>
        <p:spPr>
          <a:xfrm>
            <a:off x="-1801" y="7439656"/>
            <a:ext cx="1252700" cy="323165"/>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Contact</a:t>
            </a:r>
            <a:endParaRPr lang="en-US" sz="1500" dirty="0">
              <a:solidFill>
                <a:prstClr val="white"/>
              </a:solidFill>
              <a:latin typeface="Arial" panose="020B0604020202020204" pitchFamily="34" charset="0"/>
              <a:cs typeface="Arial" panose="020B0604020202020204" pitchFamily="34" charset="0"/>
            </a:endParaRPr>
          </a:p>
        </p:txBody>
      </p:sp>
      <p:sp>
        <p:nvSpPr>
          <p:cNvPr id="147" name="TextBox 146"/>
          <p:cNvSpPr txBox="1"/>
          <p:nvPr/>
        </p:nvSpPr>
        <p:spPr>
          <a:xfrm>
            <a:off x="-4631" y="2872292"/>
            <a:ext cx="1255530" cy="2259105"/>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Description</a:t>
            </a:r>
            <a:endParaRPr lang="en-US" sz="1500" dirty="0">
              <a:solidFill>
                <a:prstClr val="white"/>
              </a:solidFill>
              <a:latin typeface="Arial" panose="020B0604020202020204" pitchFamily="34" charset="0"/>
              <a:cs typeface="Arial" panose="020B0604020202020204" pitchFamily="34" charset="0"/>
            </a:endParaRPr>
          </a:p>
        </p:txBody>
      </p:sp>
      <p:sp>
        <p:nvSpPr>
          <p:cNvPr id="149" name="Rectangle 148"/>
          <p:cNvSpPr/>
          <p:nvPr/>
        </p:nvSpPr>
        <p:spPr>
          <a:xfrm>
            <a:off x="1257975" y="5954233"/>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cxnSp>
        <p:nvCxnSpPr>
          <p:cNvPr id="137" name="Straight Connector 136" descr="white vertical line, column divider"/>
          <p:cNvCxnSpPr/>
          <p:nvPr/>
        </p:nvCxnSpPr>
        <p:spPr>
          <a:xfrm>
            <a:off x="1246875" y="723014"/>
            <a:ext cx="0" cy="70493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a:xfrm>
            <a:off x="1921909" y="774827"/>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Holyoke – Dean Technical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183" name="Rectangle 182"/>
          <p:cNvSpPr/>
          <p:nvPr/>
        </p:nvSpPr>
        <p:spPr>
          <a:xfrm>
            <a:off x="1297167" y="1079565"/>
            <a:ext cx="4194702" cy="1814242"/>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r>
              <a:rPr lang="en-US" sz="1000" kern="0" dirty="0" smtClean="0">
                <a:solidFill>
                  <a:prstClr val="white">
                    <a:lumMod val="95000"/>
                  </a:prstClr>
                </a:solidFill>
                <a:latin typeface="Arial Narrow" pitchFamily="34" charset="0"/>
                <a:cs typeface="Arial" panose="020B0604020202020204" pitchFamily="34" charset="0"/>
              </a:rPr>
              <a:t>Freshman Algebra (grade 9 math department)</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Personal Finance course (grade 12 math department)</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Other Reality Fair; JA Stock Market Challenge; Capstone or Year-end Project; Financial Literacy or Business Portfolio; Personal or Household Budget; Business or Financial Plan; Other</a:t>
            </a:r>
          </a:p>
          <a:p>
            <a:pPr marL="233363" indent="-233363">
              <a:spcBef>
                <a:spcPts val="600"/>
              </a:spcBef>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smtClean="0">
                <a:solidFill>
                  <a:prstClr val="white">
                    <a:lumMod val="95000"/>
                  </a:prstClr>
                </a:solidFill>
                <a:latin typeface="Arial Narrow" pitchFamily="34" charset="0"/>
                <a:cs typeface="Arial" panose="020B0604020202020204" pitchFamily="34" charset="0"/>
              </a:rPr>
              <a:t>Junior Achievement </a:t>
            </a:r>
          </a:p>
          <a:p>
            <a:pPr marL="233363" indent="-233363">
              <a:spcBef>
                <a:spcPts val="600"/>
              </a:spcBef>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403</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2</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84" name="Rectangle 183"/>
          <p:cNvSpPr/>
          <p:nvPr/>
        </p:nvSpPr>
        <p:spPr>
          <a:xfrm>
            <a:off x="1286535" y="2893807"/>
            <a:ext cx="4205334" cy="2194559"/>
          </a:xfrm>
          <a:prstGeom prst="rect">
            <a:avLst/>
          </a:prstGeom>
          <a:solidFill>
            <a:srgbClr val="5A6E8C"/>
          </a:solidFill>
        </p:spPr>
        <p:txBody>
          <a:bodyPr wrap="square" anchor="ctr" anchorCtr="0">
            <a:noAutofit/>
          </a:bodyPr>
          <a:lstStyle/>
          <a:p>
            <a:r>
              <a:rPr lang="en-US" sz="1000" dirty="0">
                <a:solidFill>
                  <a:schemeClr val="bg1"/>
                </a:solidFill>
                <a:latin typeface="Arial Narrow" panose="020B0606020202030204" pitchFamily="34" charset="0"/>
              </a:rPr>
              <a:t>We participated in the stock market challenge. We used JA Finance Park computer simulation and the Titan program when we could coordinate times for it. We participated in Elms college Trip for Girls (about empowering girls to succeed). We had volunteers scheduled to come in from </a:t>
            </a:r>
            <a:r>
              <a:rPr lang="en-US" sz="1000" dirty="0" err="1">
                <a:solidFill>
                  <a:schemeClr val="bg1"/>
                </a:solidFill>
                <a:latin typeface="Arial Narrow" panose="020B0606020202030204" pitchFamily="34" charset="0"/>
              </a:rPr>
              <a:t>Baypath</a:t>
            </a:r>
            <a:r>
              <a:rPr lang="en-US" sz="1000" dirty="0">
                <a:solidFill>
                  <a:schemeClr val="bg1"/>
                </a:solidFill>
                <a:latin typeface="Arial Narrow" panose="020B0606020202030204" pitchFamily="34" charset="0"/>
              </a:rPr>
              <a:t> to assist the finance class students. JA worked with Teresa Beaulieu to set up some career fairs. We had a JA volunteer working with a class on an entrepreneur project.</a:t>
            </a:r>
          </a:p>
        </p:txBody>
      </p:sp>
      <p:sp>
        <p:nvSpPr>
          <p:cNvPr id="185" name="Rectangle 184"/>
          <p:cNvSpPr/>
          <p:nvPr/>
        </p:nvSpPr>
        <p:spPr>
          <a:xfrm>
            <a:off x="7134467" y="5971942"/>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86" name="Rectangle 185"/>
          <p:cNvSpPr/>
          <p:nvPr/>
        </p:nvSpPr>
        <p:spPr>
          <a:xfrm>
            <a:off x="1290649" y="7432158"/>
            <a:ext cx="2932844" cy="325613"/>
          </a:xfrm>
          <a:prstGeom prst="rect">
            <a:avLst/>
          </a:prstGeom>
        </p:spPr>
        <p:txBody>
          <a:bodyPr wrap="square" anchor="ctr" anchorCtr="0">
            <a:noAutofit/>
          </a:bodyPr>
          <a:lstStyle/>
          <a:p>
            <a:pPr>
              <a:defRPr/>
            </a:pPr>
            <a:r>
              <a:rPr lang="en-US" sz="1000" dirty="0" smtClean="0">
                <a:solidFill>
                  <a:prstClr val="white"/>
                </a:solidFill>
                <a:latin typeface="Arial Narrow" pitchFamily="34" charset="0"/>
                <a:cs typeface="Arial" pitchFamily="34" charset="0"/>
              </a:rPr>
              <a:t>Greg Oliver, </a:t>
            </a:r>
            <a:r>
              <a:rPr lang="en-US" sz="1000" dirty="0" smtClean="0">
                <a:solidFill>
                  <a:prstClr val="black"/>
                </a:solidFill>
                <a:latin typeface="Arial Narrow" pitchFamily="34" charset="0"/>
                <a:cs typeface="Arial" pitchFamily="34" charset="0"/>
                <a:hlinkClick r:id="rId2"/>
              </a:rPr>
              <a:t>goliver@projectgradusa.org</a:t>
            </a:r>
            <a:r>
              <a:rPr lang="en-US" sz="1000" dirty="0" smtClean="0">
                <a:solidFill>
                  <a:prstClr val="black"/>
                </a:solidFill>
                <a:latin typeface="Arial Narrow" pitchFamily="34" charset="0"/>
                <a:cs typeface="Arial" pitchFamily="34" charset="0"/>
              </a:rPr>
              <a:t> </a:t>
            </a:r>
            <a:endParaRPr lang="en-US" sz="1000" kern="0" dirty="0">
              <a:solidFill>
                <a:prstClr val="black">
                  <a:lumMod val="85000"/>
                  <a:lumOff val="15000"/>
                </a:prstClr>
              </a:solidFill>
              <a:latin typeface="Arial Narrow" pitchFamily="34" charset="0"/>
              <a:cs typeface="Arial" pitchFamily="34" charset="0"/>
            </a:endParaRPr>
          </a:p>
        </p:txBody>
      </p:sp>
      <p:sp>
        <p:nvSpPr>
          <p:cNvPr id="39" name="Rectangle 38"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prstClr val="white">
                    <a:lumMod val="95000"/>
                  </a:prstClr>
                </a:solidFill>
                <a:latin typeface="Berlin Sans FB" pitchFamily="34" charset="0"/>
                <a:cs typeface="Arial" panose="020B0604020202020204" pitchFamily="34" charset="0"/>
              </a:rPr>
              <a:t>High School Financial Literacy Pilot Program</a:t>
            </a:r>
            <a:endParaRPr lang="en-US" sz="3100" spc="200" dirty="0">
              <a:solidFill>
                <a:prstClr val="white">
                  <a:lumMod val="95000"/>
                </a:prstClr>
              </a:solidFill>
              <a:latin typeface="Berlin Sans FB" pitchFamily="34" charset="0"/>
              <a:cs typeface="Arial" panose="020B0604020202020204" pitchFamily="34" charset="0"/>
            </a:endParaRPr>
          </a:p>
        </p:txBody>
      </p:sp>
      <p:grpSp>
        <p:nvGrpSpPr>
          <p:cNvPr id="2" name="Group 172" descr="Chart Icon"/>
          <p:cNvGrpSpPr/>
          <p:nvPr/>
        </p:nvGrpSpPr>
        <p:grpSpPr>
          <a:xfrm>
            <a:off x="103246" y="85064"/>
            <a:ext cx="556972" cy="507176"/>
            <a:chOff x="4505127" y="6916618"/>
            <a:chExt cx="556972" cy="507176"/>
          </a:xfrm>
        </p:grpSpPr>
        <p:sp>
          <p:nvSpPr>
            <p:cNvPr id="42" name="Freeform 41"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43" name="Freeform 42"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Freeform 43"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Freeform 44"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53" name="Rectangle 52"/>
          <p:cNvSpPr/>
          <p:nvPr/>
        </p:nvSpPr>
        <p:spPr>
          <a:xfrm>
            <a:off x="1289874" y="5153628"/>
            <a:ext cx="4201995" cy="2246769"/>
          </a:xfrm>
          <a:prstGeom prst="rect">
            <a:avLst/>
          </a:prstGeom>
          <a:solidFill>
            <a:srgbClr val="EC7320"/>
          </a:solidFill>
          <a:ln>
            <a:noFill/>
          </a:ln>
        </p:spPr>
        <p:txBody>
          <a:bodyPr wrap="square">
            <a:spAutoFit/>
          </a:bodyPr>
          <a:lstStyle/>
          <a:p>
            <a:pPr marL="231775" indent="-231775"/>
            <a:r>
              <a:rPr lang="en-US" sz="1000" dirty="0">
                <a:solidFill>
                  <a:schemeClr val="bg1"/>
                </a:solidFill>
                <a:latin typeface="Arial Narrow" panose="020B0606020202030204" pitchFamily="34" charset="0"/>
                <a:ea typeface="Times New Roman"/>
              </a:rPr>
              <a:t>Junior Achievement of Western </a:t>
            </a:r>
            <a:r>
              <a:rPr lang="en-US" sz="1000" dirty="0" smtClean="0">
                <a:solidFill>
                  <a:schemeClr val="bg1"/>
                </a:solidFill>
                <a:latin typeface="Arial Narrow" pitchFamily="34" charset="0"/>
                <a:ea typeface="Times New Roman"/>
              </a:rPr>
              <a:t>Massachusetts - </a:t>
            </a:r>
            <a:r>
              <a:rPr lang="en-US" sz="1000" dirty="0">
                <a:solidFill>
                  <a:schemeClr val="bg1"/>
                </a:solidFill>
                <a:latin typeface="Arial Narrow" panose="020B0606020202030204" pitchFamily="34" charset="0"/>
              </a:rPr>
              <a:t>Assisted in planning financial literacy curriculum; Provided financial literacy curriculum and materials; Provided professional development; Provided guest speakers; Planned and/or hosted FLP event (Credit for Life Fair; My Dream, My Future Conference); Provided funding for FLP events and/or materials; Offered job shadowing opportunities </a:t>
            </a:r>
            <a:endParaRPr lang="en-US" sz="1000" dirty="0" smtClean="0">
              <a:solidFill>
                <a:schemeClr val="bg1"/>
              </a:solidFill>
              <a:latin typeface="Arial Narrow" panose="020B0606020202030204" pitchFamily="34" charset="0"/>
            </a:endParaRPr>
          </a:p>
          <a:p>
            <a:pPr marL="231775" indent="-231775"/>
            <a:r>
              <a:rPr lang="en-US" sz="1000" dirty="0" smtClean="0">
                <a:solidFill>
                  <a:schemeClr val="bg1"/>
                </a:solidFill>
                <a:latin typeface="Arial Narrow" pitchFamily="34" charset="0"/>
                <a:ea typeface="Times New Roman"/>
              </a:rPr>
              <a:t>Elms College - </a:t>
            </a:r>
            <a:r>
              <a:rPr lang="en-US" sz="1000" dirty="0">
                <a:solidFill>
                  <a:schemeClr val="bg1"/>
                </a:solidFill>
                <a:latin typeface="Arial Narrow" panose="020B0606020202030204" pitchFamily="34" charset="0"/>
              </a:rPr>
              <a:t>Assisted in planning financial literacy curriculum; Provided financial literacy curriculum and materials; Provided professional development; Provided guest speakers; Planned and/or hosted FLP event (My Dream, My Future Conference); Offered job shadowing opportunities </a:t>
            </a:r>
            <a:endParaRPr lang="en-US" sz="1000" dirty="0" smtClean="0">
              <a:solidFill>
                <a:schemeClr val="bg1"/>
              </a:solidFill>
              <a:latin typeface="Arial Narrow" panose="020B0606020202030204" pitchFamily="34" charset="0"/>
            </a:endParaRPr>
          </a:p>
          <a:p>
            <a:pPr marL="231775" indent="-231775"/>
            <a:r>
              <a:rPr lang="en-US" sz="1000" dirty="0" smtClean="0">
                <a:solidFill>
                  <a:schemeClr val="bg1"/>
                </a:solidFill>
                <a:latin typeface="Arial Narrow" pitchFamily="34" charset="0"/>
                <a:ea typeface="Times New Roman"/>
              </a:rPr>
              <a:t>Credit </a:t>
            </a:r>
            <a:r>
              <a:rPr lang="en-US" sz="1000" dirty="0">
                <a:solidFill>
                  <a:schemeClr val="bg1"/>
                </a:solidFill>
                <a:latin typeface="Arial Narrow" pitchFamily="34" charset="0"/>
                <a:ea typeface="Times New Roman"/>
              </a:rPr>
              <a:t>For Life Western </a:t>
            </a:r>
            <a:r>
              <a:rPr lang="en-US" sz="1000" dirty="0" smtClean="0">
                <a:solidFill>
                  <a:schemeClr val="bg1"/>
                </a:solidFill>
                <a:latin typeface="Arial Narrow" pitchFamily="34" charset="0"/>
                <a:ea typeface="Times New Roman"/>
              </a:rPr>
              <a:t>Massachusetts - </a:t>
            </a:r>
            <a:r>
              <a:rPr lang="en-US" sz="1000" dirty="0">
                <a:solidFill>
                  <a:schemeClr val="bg1"/>
                </a:solidFill>
                <a:latin typeface="Arial Narrow" panose="020B0606020202030204" pitchFamily="34" charset="0"/>
              </a:rPr>
              <a:t>Provided financial literacy curriculum and materials; Planned and/or hosted FLP event (Credit for Life Fair); Provided funding for FLP events and/or materials (Credit for Life Fair) </a:t>
            </a:r>
            <a:endParaRPr lang="en-US" sz="1000" dirty="0" smtClean="0">
              <a:solidFill>
                <a:schemeClr val="bg1"/>
              </a:solidFill>
              <a:latin typeface="Arial Narrow" panose="020B0606020202030204" pitchFamily="34" charset="0"/>
            </a:endParaRPr>
          </a:p>
          <a:p>
            <a:pPr marL="231775" indent="-231775"/>
            <a:r>
              <a:rPr lang="en-US" sz="1000" dirty="0" smtClean="0">
                <a:solidFill>
                  <a:schemeClr val="bg1"/>
                </a:solidFill>
                <a:latin typeface="Arial Narrow" pitchFamily="34" charset="0"/>
                <a:ea typeface="Times New Roman"/>
              </a:rPr>
              <a:t>Bay </a:t>
            </a:r>
            <a:r>
              <a:rPr lang="en-US" sz="1000" dirty="0">
                <a:solidFill>
                  <a:schemeClr val="bg1"/>
                </a:solidFill>
                <a:latin typeface="Arial Narrow" pitchFamily="34" charset="0"/>
                <a:ea typeface="Times New Roman"/>
              </a:rPr>
              <a:t>Path </a:t>
            </a:r>
            <a:r>
              <a:rPr lang="en-US" sz="1000" dirty="0" smtClean="0">
                <a:solidFill>
                  <a:schemeClr val="bg1"/>
                </a:solidFill>
                <a:latin typeface="Arial Narrow" pitchFamily="34" charset="0"/>
                <a:ea typeface="Times New Roman"/>
              </a:rPr>
              <a:t>University - </a:t>
            </a:r>
            <a:r>
              <a:rPr lang="en-US" sz="1000" dirty="0">
                <a:solidFill>
                  <a:schemeClr val="bg1"/>
                </a:solidFill>
                <a:latin typeface="Arial Narrow" panose="020B0606020202030204" pitchFamily="34" charset="0"/>
              </a:rPr>
              <a:t>Provided guest speakers (college students support during JA Finance Park); Offered job shadowing opportunities</a:t>
            </a:r>
            <a:endParaRPr lang="en-US" sz="1000" dirty="0">
              <a:solidFill>
                <a:schemeClr val="bg1"/>
              </a:solidFill>
              <a:latin typeface="Arial Narrow" pitchFamily="34" charset="0"/>
              <a:ea typeface="Times New Roman"/>
            </a:endParaRPr>
          </a:p>
        </p:txBody>
      </p:sp>
      <p:cxnSp>
        <p:nvCxnSpPr>
          <p:cNvPr id="48" name="Straight Connector 47" descr="white vertical line, column divider"/>
          <p:cNvCxnSpPr/>
          <p:nvPr/>
        </p:nvCxnSpPr>
        <p:spPr>
          <a:xfrm>
            <a:off x="5491869" y="712381"/>
            <a:ext cx="0" cy="70592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94436" y="757118"/>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Lowell – Lowell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50" name="Rectangle 49"/>
          <p:cNvSpPr/>
          <p:nvPr/>
        </p:nvSpPr>
        <p:spPr>
          <a:xfrm>
            <a:off x="5539741" y="1100831"/>
            <a:ext cx="4444232" cy="1717674"/>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r>
              <a:rPr lang="en-US" sz="1000" kern="0" dirty="0" smtClean="0">
                <a:solidFill>
                  <a:prstClr val="white">
                    <a:lumMod val="95000"/>
                  </a:prstClr>
                </a:solidFill>
                <a:latin typeface="Arial Narrow" pitchFamily="34" charset="0"/>
                <a:cs typeface="Arial" panose="020B0604020202020204" pitchFamily="34" charset="0"/>
              </a:rPr>
              <a:t>Freshman Academy  (grade 9)</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br>
              <a:rPr lang="en-US" sz="1000" b="1"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Personal finance (grades 10–12, Business department);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Accounting (grades 10–12, Business department) </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smtClean="0">
                <a:solidFill>
                  <a:prstClr val="white">
                    <a:lumMod val="95000"/>
                  </a:prstClr>
                </a:solidFill>
                <a:latin typeface="Arial Narrow" pitchFamily="34" charset="0"/>
                <a:cs typeface="Arial" panose="020B0604020202020204" pitchFamily="34" charset="0"/>
              </a:rPr>
              <a:t>NEFE HS Financial Planning Program</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832</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53</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51" name="Rectangle 50"/>
          <p:cNvSpPr/>
          <p:nvPr/>
        </p:nvSpPr>
        <p:spPr>
          <a:xfrm>
            <a:off x="5539740" y="2872293"/>
            <a:ext cx="4444231" cy="2269862"/>
          </a:xfrm>
          <a:prstGeom prst="rect">
            <a:avLst/>
          </a:prstGeom>
        </p:spPr>
        <p:txBody>
          <a:bodyPr wrap="square" anchor="ctr" anchorCtr="0">
            <a:noAutofit/>
          </a:bodyPr>
          <a:lstStyle/>
          <a:p>
            <a:pPr>
              <a:defRPr/>
            </a:pPr>
            <a:r>
              <a:rPr lang="en-US" sz="1000" b="1" u="sng" kern="0" dirty="0" smtClean="0">
                <a:solidFill>
                  <a:prstClr val="white">
                    <a:lumMod val="95000"/>
                  </a:prstClr>
                </a:solidFill>
                <a:latin typeface="Arial Narrow" pitchFamily="34" charset="0"/>
                <a:cs typeface="Arial" panose="020B0604020202020204" pitchFamily="34" charset="0"/>
              </a:rPr>
              <a:t>Freshman Academy:  </a:t>
            </a:r>
            <a:r>
              <a:rPr lang="en-US" sz="1000" dirty="0" smtClean="0">
                <a:solidFill>
                  <a:schemeClr val="bg1"/>
                </a:solidFill>
                <a:latin typeface="Arial Narrow" panose="020B0606020202030204" pitchFamily="34" charset="0"/>
              </a:rPr>
              <a:t>The </a:t>
            </a:r>
            <a:r>
              <a:rPr lang="en-US" sz="1000" dirty="0">
                <a:solidFill>
                  <a:schemeClr val="bg1"/>
                </a:solidFill>
                <a:latin typeface="Arial Narrow" panose="020B0606020202030204" pitchFamily="34" charset="0"/>
              </a:rPr>
              <a:t>initial grant was used to incorporate financial literacy within the Freshman </a:t>
            </a:r>
            <a:r>
              <a:rPr lang="en-US" sz="1000" u="sng" dirty="0">
                <a:solidFill>
                  <a:schemeClr val="bg1"/>
                </a:solidFill>
                <a:latin typeface="Arial Narrow" panose="020B0606020202030204" pitchFamily="34" charset="0"/>
              </a:rPr>
              <a:t>Mathematics</a:t>
            </a:r>
            <a:r>
              <a:rPr lang="en-US" sz="1000" dirty="0">
                <a:solidFill>
                  <a:schemeClr val="bg1"/>
                </a:solidFill>
                <a:latin typeface="Arial Narrow" panose="020B0606020202030204" pitchFamily="34" charset="0"/>
              </a:rPr>
              <a:t> Seminar (98 students).  During the previous school year, the work was focused on revamping the Freshmen Seminar to incorporate financial literacy so all 9</a:t>
            </a:r>
            <a:r>
              <a:rPr lang="en-US" sz="1000" baseline="30000" dirty="0">
                <a:solidFill>
                  <a:schemeClr val="bg1"/>
                </a:solidFill>
                <a:latin typeface="Arial Narrow" panose="020B0606020202030204" pitchFamily="34" charset="0"/>
              </a:rPr>
              <a:t>th</a:t>
            </a:r>
            <a:r>
              <a:rPr lang="en-US" sz="1000" dirty="0">
                <a:solidFill>
                  <a:schemeClr val="bg1"/>
                </a:solidFill>
                <a:latin typeface="Arial Narrow" panose="020B0606020202030204" pitchFamily="34" charset="0"/>
              </a:rPr>
              <a:t> grade students (759 students) would have this curriculum.  The Financial Literacy lessons were scheduled for second semester and the first few lessons occurred with the continued support of Jeanne </a:t>
            </a:r>
            <a:r>
              <a:rPr lang="en-US" sz="1000" dirty="0" err="1">
                <a:solidFill>
                  <a:schemeClr val="bg1"/>
                </a:solidFill>
                <a:latin typeface="Arial Narrow" panose="020B0606020202030204" pitchFamily="34" charset="0"/>
              </a:rPr>
              <a:t>D’Arc</a:t>
            </a:r>
            <a:r>
              <a:rPr lang="en-US" sz="1000" dirty="0">
                <a:solidFill>
                  <a:schemeClr val="bg1"/>
                </a:solidFill>
                <a:latin typeface="Arial Narrow" panose="020B0606020202030204" pitchFamily="34" charset="0"/>
              </a:rPr>
              <a:t> Credit Union.</a:t>
            </a:r>
          </a:p>
          <a:p>
            <a:pPr>
              <a:defRPr/>
            </a:pPr>
            <a:endParaRPr lang="en-US" sz="1000" kern="0" dirty="0" smtClean="0">
              <a:solidFill>
                <a:prstClr val="white">
                  <a:lumMod val="95000"/>
                </a:prstClr>
              </a:solidFill>
              <a:latin typeface="Arial Narrow" pitchFamily="34" charset="0"/>
              <a:cs typeface="Arial" panose="020B0604020202020204" pitchFamily="34" charset="0"/>
            </a:endParaRPr>
          </a:p>
          <a:p>
            <a:pPr>
              <a:defRPr/>
            </a:pPr>
            <a:r>
              <a:rPr lang="en-US" sz="1000" b="1" u="sng" kern="0" dirty="0" smtClean="0">
                <a:solidFill>
                  <a:prstClr val="white">
                    <a:lumMod val="95000"/>
                  </a:prstClr>
                </a:solidFill>
                <a:latin typeface="Arial Narrow" pitchFamily="34" charset="0"/>
                <a:cs typeface="Arial" panose="020B0604020202020204" pitchFamily="34" charset="0"/>
              </a:rPr>
              <a:t>ELL Courses:  </a:t>
            </a:r>
            <a:r>
              <a:rPr lang="en-US" sz="1000" dirty="0" smtClean="0">
                <a:solidFill>
                  <a:schemeClr val="bg1"/>
                </a:solidFill>
                <a:latin typeface="Arial Narrow" panose="020B0606020202030204" pitchFamily="34" charset="0"/>
              </a:rPr>
              <a:t>This </a:t>
            </a:r>
            <a:r>
              <a:rPr lang="en-US" sz="1000" dirty="0">
                <a:solidFill>
                  <a:schemeClr val="bg1"/>
                </a:solidFill>
                <a:latin typeface="Arial Narrow" panose="020B0606020202030204" pitchFamily="34" charset="0"/>
              </a:rPr>
              <a:t>past year, the focus was on modifying financial literacy curriculum to meet the needs of our ELL students.  The curriculum work occurred between March and May of this past school year.</a:t>
            </a:r>
          </a:p>
          <a:p>
            <a:pPr>
              <a:defRPr/>
            </a:pPr>
            <a:endParaRPr lang="en-US" sz="1000" kern="0" dirty="0" smtClean="0">
              <a:solidFill>
                <a:prstClr val="white">
                  <a:lumMod val="95000"/>
                </a:prstClr>
              </a:solidFill>
              <a:latin typeface="Arial Narrow" pitchFamily="34" charset="0"/>
              <a:cs typeface="Arial" panose="020B0604020202020204" pitchFamily="34" charset="0"/>
            </a:endParaRPr>
          </a:p>
          <a:p>
            <a:pPr>
              <a:defRPr/>
            </a:pPr>
            <a:r>
              <a:rPr lang="en-US" sz="1000" b="1" u="sng" kern="0" dirty="0" smtClean="0">
                <a:solidFill>
                  <a:prstClr val="white">
                    <a:lumMod val="95000"/>
                  </a:prstClr>
                </a:solidFill>
                <a:latin typeface="Arial Narrow" pitchFamily="34" charset="0"/>
                <a:cs typeface="Arial" panose="020B0604020202020204" pitchFamily="34" charset="0"/>
              </a:rPr>
              <a:t>Financial Literacy Fair:  </a:t>
            </a:r>
            <a:r>
              <a:rPr lang="en-US" sz="1000" dirty="0" smtClean="0">
                <a:solidFill>
                  <a:schemeClr val="bg1"/>
                </a:solidFill>
                <a:latin typeface="Arial Narrow" panose="020B0606020202030204" pitchFamily="34" charset="0"/>
              </a:rPr>
              <a:t>We </a:t>
            </a:r>
            <a:r>
              <a:rPr lang="en-US" sz="1000" dirty="0">
                <a:solidFill>
                  <a:schemeClr val="bg1"/>
                </a:solidFill>
                <a:latin typeface="Arial Narrow" panose="020B0606020202030204" pitchFamily="34" charset="0"/>
              </a:rPr>
              <a:t>held the 5</a:t>
            </a:r>
            <a:r>
              <a:rPr lang="en-US" sz="1000" baseline="30000" dirty="0">
                <a:solidFill>
                  <a:schemeClr val="bg1"/>
                </a:solidFill>
                <a:latin typeface="Arial Narrow" panose="020B0606020202030204" pitchFamily="34" charset="0"/>
              </a:rPr>
              <a:t>th</a:t>
            </a:r>
            <a:r>
              <a:rPr lang="en-US" sz="1000" dirty="0">
                <a:solidFill>
                  <a:schemeClr val="bg1"/>
                </a:solidFill>
                <a:latin typeface="Arial Narrow" panose="020B0606020202030204" pitchFamily="34" charset="0"/>
              </a:rPr>
              <a:t> Financial Literacy Fair for seniors sponsored by Jeanne </a:t>
            </a:r>
            <a:r>
              <a:rPr lang="en-US" sz="1000" dirty="0" err="1">
                <a:solidFill>
                  <a:schemeClr val="bg1"/>
                </a:solidFill>
                <a:latin typeface="Arial Narrow" panose="020B0606020202030204" pitchFamily="34" charset="0"/>
              </a:rPr>
              <a:t>D’Arc</a:t>
            </a:r>
            <a:r>
              <a:rPr lang="en-US" sz="1000" dirty="0">
                <a:solidFill>
                  <a:schemeClr val="bg1"/>
                </a:solidFill>
                <a:latin typeface="Arial Narrow" panose="020B0606020202030204" pitchFamily="34" charset="0"/>
              </a:rPr>
              <a:t> Credit Union on March 31, 2015</a:t>
            </a:r>
          </a:p>
        </p:txBody>
      </p:sp>
      <p:sp>
        <p:nvSpPr>
          <p:cNvPr id="54" name="Rectangle 53"/>
          <p:cNvSpPr/>
          <p:nvPr/>
        </p:nvSpPr>
        <p:spPr>
          <a:xfrm>
            <a:off x="5521156" y="5721187"/>
            <a:ext cx="4537243" cy="1092607"/>
          </a:xfrm>
          <a:prstGeom prst="rect">
            <a:avLst/>
          </a:prstGeom>
          <a:solidFill>
            <a:srgbClr val="EC7320"/>
          </a:solidFill>
        </p:spPr>
        <p:txBody>
          <a:bodyPr wrap="square">
            <a:spAutoFit/>
          </a:bodyPr>
          <a:lstStyle/>
          <a:p>
            <a:pPr marL="231775" indent="-231775">
              <a:spcAft>
                <a:spcPts val="600"/>
              </a:spcAft>
              <a:defRPr/>
            </a:pPr>
            <a:r>
              <a:rPr lang="en-US" sz="1000" kern="0" dirty="0">
                <a:solidFill>
                  <a:schemeClr val="bg1"/>
                </a:solidFill>
                <a:latin typeface="Arial Narrow" panose="020B0606020202030204" pitchFamily="34" charset="0"/>
                <a:cs typeface="Arial" panose="020B0604020202020204" pitchFamily="34" charset="0"/>
              </a:rPr>
              <a:t>Jeanne </a:t>
            </a:r>
            <a:r>
              <a:rPr lang="en-US" sz="1000" kern="0" dirty="0" err="1">
                <a:solidFill>
                  <a:schemeClr val="bg1"/>
                </a:solidFill>
                <a:latin typeface="Arial Narrow" pitchFamily="34" charset="0"/>
                <a:cs typeface="Arial" panose="020B0604020202020204" pitchFamily="34" charset="0"/>
              </a:rPr>
              <a:t>D'Arc</a:t>
            </a:r>
            <a:r>
              <a:rPr lang="en-US" sz="1000" kern="0" dirty="0">
                <a:solidFill>
                  <a:schemeClr val="bg1"/>
                </a:solidFill>
                <a:latin typeface="Arial Narrow" pitchFamily="34" charset="0"/>
                <a:cs typeface="Arial" panose="020B0604020202020204" pitchFamily="34" charset="0"/>
              </a:rPr>
              <a:t> Credit </a:t>
            </a:r>
            <a:r>
              <a:rPr lang="en-US" sz="1000" kern="0" dirty="0" smtClean="0">
                <a:solidFill>
                  <a:schemeClr val="bg1"/>
                </a:solidFill>
                <a:latin typeface="Arial Narrow" pitchFamily="34" charset="0"/>
                <a:cs typeface="Arial" panose="020B0604020202020204" pitchFamily="34" charset="0"/>
              </a:rPr>
              <a:t>Union - </a:t>
            </a:r>
            <a:r>
              <a:rPr lang="en-US" sz="1000" dirty="0">
                <a:solidFill>
                  <a:schemeClr val="bg1"/>
                </a:solidFill>
                <a:latin typeface="Arial Narrow" panose="020B0606020202030204" pitchFamily="34" charset="0"/>
              </a:rPr>
              <a:t>Assisted in planning financial literacy curriculum; Provided professional development; Provided guest speakers; Planned and/or hosted FLP event(s); Provided funding for FLP events and/or materials; Offered students work experience in credit union branch located in the high </a:t>
            </a:r>
            <a:r>
              <a:rPr lang="en-US" sz="1000" dirty="0" smtClean="0">
                <a:solidFill>
                  <a:schemeClr val="bg1"/>
                </a:solidFill>
                <a:latin typeface="Arial Narrow" panose="020B0606020202030204" pitchFamily="34" charset="0"/>
              </a:rPr>
              <a:t>school</a:t>
            </a:r>
          </a:p>
          <a:p>
            <a:pPr marL="231775" indent="-231775">
              <a:spcAft>
                <a:spcPts val="600"/>
              </a:spcAft>
              <a:defRPr/>
            </a:pPr>
            <a:r>
              <a:rPr lang="en-US" sz="1000" dirty="0">
                <a:solidFill>
                  <a:schemeClr val="bg1"/>
                </a:solidFill>
                <a:latin typeface="Arial Narrow" panose="020B0606020202030204" pitchFamily="34" charset="0"/>
              </a:rPr>
              <a:t>International </a:t>
            </a:r>
            <a:r>
              <a:rPr lang="en-US" sz="1000" dirty="0" smtClean="0">
                <a:solidFill>
                  <a:schemeClr val="bg1"/>
                </a:solidFill>
                <a:latin typeface="Arial Narrow" panose="020B0606020202030204" pitchFamily="34" charset="0"/>
              </a:rPr>
              <a:t>Institute and Coalition </a:t>
            </a:r>
            <a:r>
              <a:rPr lang="en-US" sz="1000" dirty="0">
                <a:solidFill>
                  <a:schemeClr val="bg1"/>
                </a:solidFill>
                <a:latin typeface="Arial Narrow" panose="020B0606020202030204" pitchFamily="34" charset="0"/>
              </a:rPr>
              <a:t>for Better </a:t>
            </a:r>
            <a:r>
              <a:rPr lang="en-US" sz="1000" dirty="0" smtClean="0">
                <a:solidFill>
                  <a:schemeClr val="bg1"/>
                </a:solidFill>
                <a:latin typeface="Arial Narrow" panose="020B0606020202030204" pitchFamily="34" charset="0"/>
              </a:rPr>
              <a:t>Acre </a:t>
            </a:r>
            <a:r>
              <a:rPr lang="en-US" sz="1000" dirty="0">
                <a:solidFill>
                  <a:schemeClr val="bg1"/>
                </a:solidFill>
                <a:latin typeface="Arial Narrow" panose="020B0606020202030204" pitchFamily="34" charset="0"/>
              </a:rPr>
              <a:t>– Assisted in planning financial literacy </a:t>
            </a:r>
            <a:r>
              <a:rPr lang="en-US" sz="1000" dirty="0" smtClean="0">
                <a:solidFill>
                  <a:schemeClr val="bg1"/>
                </a:solidFill>
                <a:latin typeface="Arial Narrow" panose="020B0606020202030204" pitchFamily="34" charset="0"/>
              </a:rPr>
              <a:t>curriculum</a:t>
            </a:r>
            <a:endParaRPr lang="en-US" sz="1000" dirty="0">
              <a:solidFill>
                <a:schemeClr val="bg1"/>
              </a:solidFill>
              <a:latin typeface="Arial Narrow" panose="020B0606020202030204" pitchFamily="34" charset="0"/>
            </a:endParaRPr>
          </a:p>
        </p:txBody>
      </p:sp>
      <p:sp>
        <p:nvSpPr>
          <p:cNvPr id="55" name="Rectangle 54"/>
          <p:cNvSpPr/>
          <p:nvPr/>
        </p:nvSpPr>
        <p:spPr>
          <a:xfrm>
            <a:off x="5536550" y="7446787"/>
            <a:ext cx="2932844" cy="325613"/>
          </a:xfrm>
          <a:prstGeom prst="rect">
            <a:avLst/>
          </a:prstGeom>
        </p:spPr>
        <p:txBody>
          <a:bodyPr wrap="square" anchor="ctr" anchorCtr="0">
            <a:noAutofit/>
          </a:bodyPr>
          <a:lstStyle/>
          <a:p>
            <a:pPr>
              <a:defRPr/>
            </a:pPr>
            <a:r>
              <a:rPr lang="en-US" sz="1000" dirty="0" err="1" smtClean="0">
                <a:solidFill>
                  <a:prstClr val="white">
                    <a:lumMod val="95000"/>
                  </a:prstClr>
                </a:solidFill>
                <a:latin typeface="Arial Narrow" pitchFamily="34" charset="0"/>
                <a:cs typeface="Arial" pitchFamily="34" charset="0"/>
              </a:rPr>
              <a:t>Roxane</a:t>
            </a:r>
            <a:r>
              <a:rPr lang="en-US" sz="1000" dirty="0" smtClean="0">
                <a:solidFill>
                  <a:prstClr val="white">
                    <a:lumMod val="95000"/>
                  </a:prstClr>
                </a:solidFill>
                <a:latin typeface="Arial Narrow" pitchFamily="34" charset="0"/>
                <a:cs typeface="Arial" pitchFamily="34" charset="0"/>
              </a:rPr>
              <a:t> Howe, </a:t>
            </a:r>
            <a:r>
              <a:rPr lang="en-US" sz="1000" dirty="0" smtClean="0">
                <a:solidFill>
                  <a:prstClr val="white">
                    <a:lumMod val="95000"/>
                  </a:prstClr>
                </a:solidFill>
                <a:latin typeface="Arial Narrow" pitchFamily="34" charset="0"/>
                <a:cs typeface="Arial" pitchFamily="34" charset="0"/>
                <a:hlinkClick r:id="rId3"/>
              </a:rPr>
              <a:t>rhowe@lowell.k12.ma.us</a:t>
            </a:r>
            <a:r>
              <a:rPr lang="en-US" sz="1000" dirty="0" smtClean="0">
                <a:solidFill>
                  <a:prstClr val="white">
                    <a:lumMod val="95000"/>
                  </a:prstClr>
                </a:solidFill>
                <a:latin typeface="Arial Narrow" pitchFamily="34" charset="0"/>
                <a:cs typeface="Arial" pitchFamily="34" charset="0"/>
              </a:rPr>
              <a:t> </a:t>
            </a:r>
            <a:endParaRPr lang="en-US" sz="1000" kern="0" dirty="0">
              <a:solidFill>
                <a:prstClr val="white">
                  <a:lumMod val="95000"/>
                </a:prstClr>
              </a:solidFill>
              <a:latin typeface="Arial Narrow" pitchFamily="34" charset="0"/>
              <a:cs typeface="Arial" pitchFamily="34" charset="0"/>
            </a:endParaRPr>
          </a:p>
        </p:txBody>
      </p:sp>
    </p:spTree>
    <p:extLst>
      <p:ext uri="{BB962C8B-B14F-4D97-AF65-F5344CB8AC3E}">
        <p14:creationId xmlns:p14="http://schemas.microsoft.com/office/powerpoint/2010/main" xmlns="" val="239662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descr="Contact row background"/>
          <p:cNvSpPr/>
          <p:nvPr/>
        </p:nvSpPr>
        <p:spPr>
          <a:xfrm>
            <a:off x="0" y="7443000"/>
            <a:ext cx="10058400" cy="340157"/>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sp>
        <p:nvSpPr>
          <p:cNvPr id="127" name="Rectangle 126" descr="District row background"/>
          <p:cNvSpPr/>
          <p:nvPr/>
        </p:nvSpPr>
        <p:spPr>
          <a:xfrm>
            <a:off x="0" y="757725"/>
            <a:ext cx="10058400" cy="317446"/>
          </a:xfrm>
          <a:prstGeom prst="rect">
            <a:avLst/>
          </a:prstGeom>
          <a:solidFill>
            <a:srgbClr val="93C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8" name="Rectangle 127" descr="Details row background"/>
          <p:cNvSpPr/>
          <p:nvPr/>
        </p:nvSpPr>
        <p:spPr>
          <a:xfrm>
            <a:off x="0" y="1076619"/>
            <a:ext cx="10058400" cy="2839165"/>
          </a:xfrm>
          <a:prstGeom prst="rect">
            <a:avLst/>
          </a:prstGeom>
          <a:solidFill>
            <a:srgbClr val="437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9" name="Rectangle 128" descr="Description row background"/>
          <p:cNvSpPr/>
          <p:nvPr/>
        </p:nvSpPr>
        <p:spPr>
          <a:xfrm>
            <a:off x="0" y="3883510"/>
            <a:ext cx="10058400" cy="1904104"/>
          </a:xfrm>
          <a:prstGeom prst="rect">
            <a:avLst/>
          </a:prstGeom>
          <a:solidFill>
            <a:srgbClr val="5A6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Rectangle 129" descr="Exteranl Partners row background"/>
          <p:cNvSpPr/>
          <p:nvPr/>
        </p:nvSpPr>
        <p:spPr>
          <a:xfrm>
            <a:off x="0" y="5755341"/>
            <a:ext cx="10058400" cy="1684217"/>
          </a:xfrm>
          <a:prstGeom prst="rect">
            <a:avLst/>
          </a:prstGeom>
          <a:solidFill>
            <a:srgbClr val="EC7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1" y="757009"/>
            <a:ext cx="1244008" cy="31816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District</a:t>
            </a:r>
            <a:endParaRPr lang="en-US" sz="1500" dirty="0">
              <a:solidFill>
                <a:prstClr val="white"/>
              </a:solidFill>
              <a:latin typeface="Arial" panose="020B0604020202020204" pitchFamily="34" charset="0"/>
              <a:cs typeface="Arial" panose="020B0604020202020204" pitchFamily="34" charset="0"/>
            </a:endParaRPr>
          </a:p>
        </p:txBody>
      </p:sp>
      <p:sp>
        <p:nvSpPr>
          <p:cNvPr id="114" name="TextBox 113"/>
          <p:cNvSpPr txBox="1"/>
          <p:nvPr/>
        </p:nvSpPr>
        <p:spPr>
          <a:xfrm>
            <a:off x="9013" y="1075170"/>
            <a:ext cx="1242947" cy="2723107"/>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Details</a:t>
            </a:r>
            <a:endParaRPr lang="en-US" sz="1500" dirty="0">
              <a:solidFill>
                <a:prstClr val="white"/>
              </a:solidFill>
              <a:latin typeface="Arial" panose="020B0604020202020204" pitchFamily="34" charset="0"/>
              <a:cs typeface="Arial" panose="020B0604020202020204" pitchFamily="34" charset="0"/>
            </a:endParaRPr>
          </a:p>
        </p:txBody>
      </p:sp>
      <p:sp>
        <p:nvSpPr>
          <p:cNvPr id="117" name="TextBox 116"/>
          <p:cNvSpPr txBox="1"/>
          <p:nvPr/>
        </p:nvSpPr>
        <p:spPr>
          <a:xfrm>
            <a:off x="1" y="5954232"/>
            <a:ext cx="1236268" cy="1477926"/>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External Partners</a:t>
            </a:r>
            <a:endParaRPr lang="en-US" sz="1500" dirty="0">
              <a:solidFill>
                <a:prstClr val="white"/>
              </a:solidFill>
              <a:latin typeface="Arial" panose="020B0604020202020204" pitchFamily="34" charset="0"/>
              <a:cs typeface="Arial" panose="020B0604020202020204" pitchFamily="34" charset="0"/>
            </a:endParaRPr>
          </a:p>
        </p:txBody>
      </p:sp>
      <p:sp>
        <p:nvSpPr>
          <p:cNvPr id="120" name="TextBox 119"/>
          <p:cNvSpPr txBox="1"/>
          <p:nvPr/>
        </p:nvSpPr>
        <p:spPr>
          <a:xfrm>
            <a:off x="-1801" y="7439656"/>
            <a:ext cx="1252700" cy="323165"/>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Contact</a:t>
            </a:r>
            <a:endParaRPr lang="en-US" sz="1500" dirty="0">
              <a:solidFill>
                <a:prstClr val="white"/>
              </a:solidFill>
              <a:latin typeface="Arial" panose="020B0604020202020204" pitchFamily="34" charset="0"/>
              <a:cs typeface="Arial" panose="020B0604020202020204" pitchFamily="34" charset="0"/>
            </a:endParaRPr>
          </a:p>
        </p:txBody>
      </p:sp>
      <p:sp>
        <p:nvSpPr>
          <p:cNvPr id="147" name="TextBox 146"/>
          <p:cNvSpPr txBox="1"/>
          <p:nvPr/>
        </p:nvSpPr>
        <p:spPr>
          <a:xfrm>
            <a:off x="9975" y="3883510"/>
            <a:ext cx="1255530" cy="1893345"/>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Description</a:t>
            </a:r>
            <a:endParaRPr lang="en-US" sz="1500" dirty="0">
              <a:solidFill>
                <a:prstClr val="white"/>
              </a:solidFill>
              <a:latin typeface="Arial" panose="020B0604020202020204" pitchFamily="34" charset="0"/>
              <a:cs typeface="Arial" panose="020B0604020202020204" pitchFamily="34" charset="0"/>
            </a:endParaRPr>
          </a:p>
        </p:txBody>
      </p:sp>
      <p:sp>
        <p:nvSpPr>
          <p:cNvPr id="149" name="Rectangle 148"/>
          <p:cNvSpPr/>
          <p:nvPr/>
        </p:nvSpPr>
        <p:spPr>
          <a:xfrm>
            <a:off x="1257975" y="5954233"/>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cxnSp>
        <p:nvCxnSpPr>
          <p:cNvPr id="137" name="Straight Connector 136" descr="white vertical line, column divider"/>
          <p:cNvCxnSpPr/>
          <p:nvPr/>
        </p:nvCxnSpPr>
        <p:spPr>
          <a:xfrm>
            <a:off x="1246875" y="723014"/>
            <a:ext cx="0" cy="70493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1991858" y="771289"/>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Lynn – Lynn Classical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178" name="Rectangle 177"/>
          <p:cNvSpPr/>
          <p:nvPr/>
        </p:nvSpPr>
        <p:spPr>
          <a:xfrm>
            <a:off x="1295532" y="1097292"/>
            <a:ext cx="4203089" cy="2743188"/>
          </a:xfrm>
          <a:prstGeom prst="rect">
            <a:avLst/>
          </a:prstGeom>
          <a:solidFill>
            <a:srgbClr val="4371C5"/>
          </a:solidFill>
        </p:spPr>
        <p:txBody>
          <a:bodyPr wrap="square" anchor="ctr" anchorCtr="0">
            <a:noAutofit/>
          </a:bodyPr>
          <a:lstStyle/>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br>
              <a:rPr lang="en-US" sz="1000" b="1"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Algebra I (grade 9, Math department);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Algebra II (grade 10-12, Math department)</a:t>
            </a: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br>
              <a:rPr lang="en-US" sz="1000" b="1"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Algebra III – College Algebra (grade 11-12, Math department);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Pre-Calculus (grade 11-12, Math department);</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Computer literacy (primarily grade 9, Applied Technology Department);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Street law (grades 11–12, Social Studies Department);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Financial Literacy (grades 11-12, Social Studies Department);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Spanish II (grades 9-11, Foreign Languages Department)</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Other Reality Fair; Online/App Stock Market Game; Financial Literacy or Business Portfolio</a:t>
            </a: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err="1" smtClean="0">
                <a:solidFill>
                  <a:prstClr val="white">
                    <a:lumMod val="95000"/>
                  </a:prstClr>
                </a:solidFill>
                <a:latin typeface="Arial Narrow" pitchFamily="34" charset="0"/>
                <a:cs typeface="Arial" panose="020B0604020202020204" pitchFamily="34" charset="0"/>
              </a:rPr>
              <a:t>Valmo</a:t>
            </a:r>
            <a:r>
              <a:rPr lang="en-US" sz="1000" kern="0" dirty="0" smtClean="0">
                <a:solidFill>
                  <a:prstClr val="white">
                    <a:lumMod val="95000"/>
                  </a:prstClr>
                </a:solidFill>
                <a:latin typeface="Arial Narrow" pitchFamily="34" charset="0"/>
                <a:cs typeface="Arial" panose="020B0604020202020204" pitchFamily="34" charset="0"/>
              </a:rPr>
              <a:t> Village (Financial Fluency);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Materials </a:t>
            </a:r>
            <a:r>
              <a:rPr lang="en-US" sz="1000" kern="0" dirty="0" err="1" smtClean="0">
                <a:solidFill>
                  <a:prstClr val="white">
                    <a:lumMod val="95000"/>
                  </a:prstClr>
                </a:solidFill>
                <a:latin typeface="Arial Narrow" pitchFamily="34" charset="0"/>
                <a:cs typeface="Arial" panose="020B0604020202020204" pitchFamily="34" charset="0"/>
              </a:rPr>
              <a:t>curated</a:t>
            </a:r>
            <a:r>
              <a:rPr lang="en-US" sz="1000" kern="0" dirty="0" smtClean="0">
                <a:solidFill>
                  <a:prstClr val="white">
                    <a:lumMod val="95000"/>
                  </a:prstClr>
                </a:solidFill>
                <a:latin typeface="Arial Narrow" pitchFamily="34" charset="0"/>
                <a:cs typeface="Arial" panose="020B0604020202020204" pitchFamily="34" charset="0"/>
              </a:rPr>
              <a:t> from various financial education curricula </a:t>
            </a: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600</a:t>
            </a: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9</a:t>
            </a:r>
          </a:p>
          <a:p>
            <a:pPr>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PD Provider: </a:t>
            </a:r>
            <a:r>
              <a:rPr lang="en-US" sz="1000" kern="0" dirty="0" smtClean="0">
                <a:solidFill>
                  <a:prstClr val="white">
                    <a:lumMod val="95000"/>
                  </a:prstClr>
                </a:solidFill>
                <a:latin typeface="Arial Narrow" pitchFamily="34" charset="0"/>
                <a:cs typeface="Arial" panose="020B0604020202020204" pitchFamily="34" charset="0"/>
              </a:rPr>
              <a:t>Massachusetts Consumer Credit</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79" name="Rectangle 178"/>
          <p:cNvSpPr/>
          <p:nvPr/>
        </p:nvSpPr>
        <p:spPr>
          <a:xfrm>
            <a:off x="1279446" y="3959648"/>
            <a:ext cx="4143160" cy="1744393"/>
          </a:xfrm>
          <a:prstGeom prst="rect">
            <a:avLst/>
          </a:prstGeom>
          <a:solidFill>
            <a:srgbClr val="5A6E8C"/>
          </a:solidFill>
        </p:spPr>
        <p:txBody>
          <a:bodyPr wrap="square" anchor="ctr" anchorCtr="0">
            <a:noAutofit/>
          </a:bodyPr>
          <a:lstStyle/>
          <a:p>
            <a:r>
              <a:rPr lang="en-US" sz="1000" dirty="0">
                <a:solidFill>
                  <a:schemeClr val="bg1"/>
                </a:solidFill>
                <a:latin typeface="Arial Narrow" panose="020B0606020202030204" pitchFamily="34" charset="0"/>
              </a:rPr>
              <a:t>The Lynn Classical Financial Literacy Program is aligned with its 2013/2014 goals.  We worked on the pilot program curriculum units.  The snow days, along with preparation for MCAS, slowed us down a bit; however, we got back on track and completed the units. We worked to include technology-based activities in some of the curriculum units in order to enhance their attraction to students.  In addition, we included a quarterly project in some of them as well.  We analyzed our pre- and post-data.  We held another Family Financial Fluency Day this past spring, spearheaded by </a:t>
            </a:r>
            <a:r>
              <a:rPr lang="en-US" sz="1000" dirty="0" err="1">
                <a:solidFill>
                  <a:schemeClr val="bg1"/>
                </a:solidFill>
                <a:latin typeface="Arial Narrow" panose="020B0606020202030204" pitchFamily="34" charset="0"/>
              </a:rPr>
              <a:t>Valmo</a:t>
            </a:r>
            <a:r>
              <a:rPr lang="en-US" sz="1000" dirty="0">
                <a:solidFill>
                  <a:schemeClr val="bg1"/>
                </a:solidFill>
                <a:latin typeface="Arial Narrow" panose="020B0606020202030204" pitchFamily="34" charset="0"/>
              </a:rPr>
              <a:t> Villages and Metro Credit Union. We worked with Wheelock College to review and improve our current classroom implementation plan of the curriculum units.</a:t>
            </a:r>
          </a:p>
        </p:txBody>
      </p:sp>
      <p:sp>
        <p:nvSpPr>
          <p:cNvPr id="180" name="Rectangle 179"/>
          <p:cNvSpPr/>
          <p:nvPr/>
        </p:nvSpPr>
        <p:spPr>
          <a:xfrm>
            <a:off x="4196221" y="5968404"/>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81" name="Rectangle 180"/>
          <p:cNvSpPr/>
          <p:nvPr/>
        </p:nvSpPr>
        <p:spPr>
          <a:xfrm>
            <a:off x="1295533" y="7453007"/>
            <a:ext cx="2932844" cy="325613"/>
          </a:xfrm>
          <a:prstGeom prst="rect">
            <a:avLst/>
          </a:prstGeom>
          <a:solidFill>
            <a:srgbClr val="DEA900"/>
          </a:solidFill>
        </p:spPr>
        <p:txBody>
          <a:bodyPr wrap="square" anchor="ctr" anchorCtr="0">
            <a:noAutofit/>
          </a:bodyPr>
          <a:lstStyle/>
          <a:p>
            <a:pPr>
              <a:defRPr/>
            </a:pPr>
            <a:r>
              <a:rPr lang="en-US" sz="1000" dirty="0" smtClean="0">
                <a:solidFill>
                  <a:prstClr val="white">
                    <a:lumMod val="95000"/>
                  </a:prstClr>
                </a:solidFill>
                <a:latin typeface="Arial Narrow" pitchFamily="34" charset="0"/>
                <a:cs typeface="Arial" pitchFamily="34" charset="0"/>
              </a:rPr>
              <a:t>Mark Johnston, </a:t>
            </a:r>
            <a:r>
              <a:rPr lang="en-US" sz="1000" dirty="0" smtClean="0">
                <a:solidFill>
                  <a:prstClr val="white">
                    <a:lumMod val="95000"/>
                  </a:prstClr>
                </a:solidFill>
                <a:latin typeface="Arial Narrow" pitchFamily="34" charset="0"/>
                <a:cs typeface="Arial" pitchFamily="34" charset="0"/>
                <a:hlinkClick r:id="rId2"/>
              </a:rPr>
              <a:t>johnstonm@lynnschools.org</a:t>
            </a:r>
            <a:r>
              <a:rPr lang="en-US" sz="1000" dirty="0" smtClean="0">
                <a:solidFill>
                  <a:prstClr val="white">
                    <a:lumMod val="95000"/>
                  </a:prstClr>
                </a:solidFill>
                <a:latin typeface="Arial Narrow" pitchFamily="34" charset="0"/>
                <a:cs typeface="Arial" pitchFamily="34" charset="0"/>
              </a:rPr>
              <a:t> </a:t>
            </a:r>
            <a:endParaRPr lang="en-US" sz="1000" kern="0" dirty="0">
              <a:solidFill>
                <a:prstClr val="white">
                  <a:lumMod val="95000"/>
                </a:prstClr>
              </a:solidFill>
              <a:latin typeface="Arial Narrow" pitchFamily="34" charset="0"/>
              <a:cs typeface="Arial" pitchFamily="34" charset="0"/>
            </a:endParaRPr>
          </a:p>
        </p:txBody>
      </p:sp>
      <p:sp>
        <p:nvSpPr>
          <p:cNvPr id="182" name="Rectangle 181"/>
          <p:cNvSpPr/>
          <p:nvPr/>
        </p:nvSpPr>
        <p:spPr>
          <a:xfrm>
            <a:off x="6598418" y="774827"/>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Quincy – North Quincy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183" name="Rectangle 182"/>
          <p:cNvSpPr/>
          <p:nvPr/>
        </p:nvSpPr>
        <p:spPr>
          <a:xfrm>
            <a:off x="5557963" y="1100829"/>
            <a:ext cx="4473271" cy="2697448"/>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br>
              <a:rPr lang="en-US" sz="1000" b="1"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Career and Technical Education Business Technology Program; Business Technology Program (grades 11-12). </a:t>
            </a:r>
            <a:br>
              <a:rPr lang="en-US" sz="1000" kern="0" dirty="0" smtClean="0">
                <a:solidFill>
                  <a:prstClr val="white">
                    <a:lumMod val="95000"/>
                  </a:prstClr>
                </a:solidFill>
                <a:latin typeface="Arial Narrow" pitchFamily="34" charset="0"/>
                <a:cs typeface="Arial" panose="020B0604020202020204" pitchFamily="34" charset="0"/>
              </a:rPr>
            </a:br>
            <a:r>
              <a:rPr lang="en-US" sz="1000" i="1" kern="0" dirty="0" smtClean="0">
                <a:solidFill>
                  <a:prstClr val="white">
                    <a:lumMod val="95000"/>
                  </a:prstClr>
                </a:solidFill>
                <a:latin typeface="Arial Narrow" pitchFamily="34" charset="0"/>
                <a:cs typeface="Arial" panose="020B0604020202020204" pitchFamily="34" charset="0"/>
              </a:rPr>
              <a:t>Special Populations: Gaining; Opportunities and Acquiring Learning Skills (grades 11-12); Positive Academic and Social Success Program (grades 11-12); English Language Learners Program (grades 11-12)</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None</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JA Stock Market Challenge; Online/App Stock Market Game; Capstone Project; Financial Literacy or Business Portfolio; Personal or Household Budget; Business or Financial Plan; Other</a:t>
            </a:r>
          </a:p>
          <a:p>
            <a:pPr marL="233363" indent="-233363">
              <a:spcBef>
                <a:spcPts val="600"/>
              </a:spcBef>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smtClean="0">
                <a:solidFill>
                  <a:prstClr val="white">
                    <a:lumMod val="95000"/>
                  </a:prstClr>
                </a:solidFill>
                <a:latin typeface="Arial Narrow" pitchFamily="34" charset="0"/>
                <a:cs typeface="Arial" panose="020B0604020202020204" pitchFamily="34" charset="0"/>
              </a:rPr>
              <a:t>None</a:t>
            </a:r>
          </a:p>
          <a:p>
            <a:pPr marL="233363" indent="-233363">
              <a:spcBef>
                <a:spcPts val="600"/>
              </a:spcBef>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80</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4</a:t>
            </a:r>
          </a:p>
          <a:p>
            <a:pPr>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Other PD Provider: </a:t>
            </a:r>
            <a:r>
              <a:rPr lang="en-US" sz="1000" kern="0" dirty="0" smtClean="0">
                <a:solidFill>
                  <a:prstClr val="white">
                    <a:lumMod val="95000"/>
                  </a:prstClr>
                </a:solidFill>
                <a:latin typeface="Arial Narrow" pitchFamily="34" charset="0"/>
                <a:cs typeface="Arial" panose="020B0604020202020204" pitchFamily="34" charset="0"/>
              </a:rPr>
              <a:t>Microsoft</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84" name="Rectangle 183"/>
          <p:cNvSpPr/>
          <p:nvPr/>
        </p:nvSpPr>
        <p:spPr>
          <a:xfrm>
            <a:off x="5504257" y="3862827"/>
            <a:ext cx="4540563" cy="1871000"/>
          </a:xfrm>
          <a:prstGeom prst="rect">
            <a:avLst/>
          </a:prstGeom>
          <a:solidFill>
            <a:srgbClr val="5A6E8C"/>
          </a:solidFill>
        </p:spPr>
        <p:txBody>
          <a:bodyPr wrap="square" anchor="ctr" anchorCtr="0">
            <a:noAutofit/>
          </a:bodyPr>
          <a:lstStyle/>
          <a:p>
            <a:pPr>
              <a:defRPr/>
            </a:pPr>
            <a:r>
              <a:rPr lang="en-US" sz="1000" dirty="0">
                <a:solidFill>
                  <a:schemeClr val="bg1"/>
                </a:solidFill>
                <a:latin typeface="Arial Narrow" panose="020B0606020202030204" pitchFamily="34" charset="0"/>
              </a:rPr>
              <a:t>Quincy’s Financial Literacy Pilot Program at both Quincy High and North Quincy High Schools was fully implemented.  </a:t>
            </a:r>
            <a:r>
              <a:rPr lang="en-US" sz="1000" dirty="0" smtClean="0">
                <a:solidFill>
                  <a:schemeClr val="bg1"/>
                </a:solidFill>
                <a:latin typeface="Arial Narrow" panose="020B0606020202030204" pitchFamily="34" charset="0"/>
              </a:rPr>
              <a:t>Approximately </a:t>
            </a:r>
            <a:r>
              <a:rPr lang="en-US" sz="1000" dirty="0">
                <a:solidFill>
                  <a:schemeClr val="bg1"/>
                </a:solidFill>
                <a:latin typeface="Arial Narrow" panose="020B0606020202030204" pitchFamily="34" charset="0"/>
              </a:rPr>
              <a:t>109 students were enrolled in Quincy's Financial Literacy Pilot Program.  All nine instructors of Quincy’s special population programs, including English Language Learners, Quincy Evening High School, Teen Mothers Program, Goals Program, and PASS Program administered the Financial Literacy Pretest immediately following February recess.  Facilitators of Quincy’s Pilot Program met with the teachers to discuss the integration of technology, curriculum modifications, and incorporating Quincy’s Community Business Partnerships.  Facilitators and teachers met on February 26</a:t>
            </a:r>
            <a:r>
              <a:rPr lang="en-US" sz="1000" baseline="30000" dirty="0">
                <a:solidFill>
                  <a:schemeClr val="bg1"/>
                </a:solidFill>
                <a:latin typeface="Arial Narrow" panose="020B0606020202030204" pitchFamily="34" charset="0"/>
              </a:rPr>
              <a:t>th</a:t>
            </a:r>
            <a:r>
              <a:rPr lang="en-US" sz="1000" dirty="0">
                <a:solidFill>
                  <a:schemeClr val="bg1"/>
                </a:solidFill>
                <a:latin typeface="Arial Narrow" panose="020B0606020202030204" pitchFamily="34" charset="0"/>
              </a:rPr>
              <a:t> to share and discuss best practices within their programs and ways to support each other, where appropriate.  Financial Literacy staff also received training on career exploration for students through </a:t>
            </a:r>
            <a:r>
              <a:rPr lang="en-US" sz="1000" dirty="0" err="1">
                <a:solidFill>
                  <a:schemeClr val="bg1"/>
                </a:solidFill>
                <a:latin typeface="Arial Narrow" panose="020B0606020202030204" pitchFamily="34" charset="0"/>
              </a:rPr>
              <a:t>Naviance</a:t>
            </a:r>
            <a:r>
              <a:rPr lang="en-US" sz="1000" dirty="0">
                <a:solidFill>
                  <a:schemeClr val="bg1"/>
                </a:solidFill>
                <a:latin typeface="Arial Narrow" panose="020B0606020202030204" pitchFamily="34" charset="0"/>
              </a:rPr>
              <a:t>.  In addition, participants in the program attended Quincy Public Schools 7</a:t>
            </a:r>
            <a:r>
              <a:rPr lang="en-US" sz="1000" baseline="30000" dirty="0">
                <a:solidFill>
                  <a:schemeClr val="bg1"/>
                </a:solidFill>
                <a:latin typeface="Arial Narrow" panose="020B0606020202030204" pitchFamily="34" charset="0"/>
              </a:rPr>
              <a:t>th</a:t>
            </a:r>
            <a:r>
              <a:rPr lang="en-US" sz="1000" dirty="0">
                <a:solidFill>
                  <a:schemeClr val="bg1"/>
                </a:solidFill>
                <a:latin typeface="Arial Narrow" panose="020B0606020202030204" pitchFamily="34" charset="0"/>
              </a:rPr>
              <a:t> Annual Credit for Life Fair on March 26, 2015.</a:t>
            </a:r>
            <a:endParaRPr lang="en-US" sz="1000" kern="0" dirty="0" smtClean="0">
              <a:solidFill>
                <a:schemeClr val="bg1"/>
              </a:solidFill>
              <a:latin typeface="Arial Narrow" pitchFamily="34" charset="0"/>
              <a:cs typeface="Arial" panose="020B0604020202020204" pitchFamily="34" charset="0"/>
            </a:endParaRPr>
          </a:p>
        </p:txBody>
      </p:sp>
      <p:sp>
        <p:nvSpPr>
          <p:cNvPr id="185" name="Rectangle 184"/>
          <p:cNvSpPr/>
          <p:nvPr/>
        </p:nvSpPr>
        <p:spPr>
          <a:xfrm>
            <a:off x="7134467" y="5971942"/>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86" name="Rectangle 185"/>
          <p:cNvSpPr/>
          <p:nvPr/>
        </p:nvSpPr>
        <p:spPr>
          <a:xfrm>
            <a:off x="5557964" y="7449592"/>
            <a:ext cx="2932844" cy="325613"/>
          </a:xfrm>
          <a:prstGeom prst="rect">
            <a:avLst/>
          </a:prstGeom>
        </p:spPr>
        <p:txBody>
          <a:bodyPr wrap="square" anchor="ctr" anchorCtr="0">
            <a:noAutofit/>
          </a:bodyPr>
          <a:lstStyle/>
          <a:p>
            <a:pPr>
              <a:defRPr/>
            </a:pPr>
            <a:r>
              <a:rPr lang="en-US" sz="1000" dirty="0" smtClean="0">
                <a:solidFill>
                  <a:prstClr val="white"/>
                </a:solidFill>
                <a:latin typeface="Arial Narrow" pitchFamily="34" charset="0"/>
                <a:cs typeface="Arial" pitchFamily="34" charset="0"/>
              </a:rPr>
              <a:t>Keith </a:t>
            </a:r>
            <a:r>
              <a:rPr lang="en-US" sz="1000" dirty="0" err="1" smtClean="0">
                <a:solidFill>
                  <a:prstClr val="white"/>
                </a:solidFill>
                <a:latin typeface="Arial Narrow" pitchFamily="34" charset="0"/>
                <a:cs typeface="Arial" pitchFamily="34" charset="0"/>
              </a:rPr>
              <a:t>Segalla</a:t>
            </a:r>
            <a:r>
              <a:rPr lang="en-US" sz="1000" dirty="0" smtClean="0">
                <a:solidFill>
                  <a:prstClr val="white"/>
                </a:solidFill>
                <a:latin typeface="Arial Narrow" pitchFamily="34" charset="0"/>
                <a:cs typeface="Arial" pitchFamily="34" charset="0"/>
              </a:rPr>
              <a:t>, </a:t>
            </a:r>
            <a:r>
              <a:rPr lang="en-US" sz="1000" dirty="0" smtClean="0">
                <a:solidFill>
                  <a:prstClr val="white"/>
                </a:solidFill>
                <a:latin typeface="Arial Narrow" pitchFamily="34" charset="0"/>
                <a:cs typeface="Arial" pitchFamily="34" charset="0"/>
                <a:hlinkClick r:id="rId3"/>
              </a:rPr>
              <a:t>keithsegalla@quincypublicschools.com</a:t>
            </a:r>
            <a:r>
              <a:rPr lang="en-US" sz="1000" dirty="0" smtClean="0">
                <a:solidFill>
                  <a:prstClr val="white"/>
                </a:solidFill>
                <a:latin typeface="Arial Narrow" pitchFamily="34" charset="0"/>
                <a:cs typeface="Arial" pitchFamily="34" charset="0"/>
              </a:rPr>
              <a:t> </a:t>
            </a:r>
            <a:endParaRPr lang="en-US" sz="1000" kern="0" dirty="0">
              <a:solidFill>
                <a:prstClr val="black">
                  <a:lumMod val="85000"/>
                  <a:lumOff val="15000"/>
                </a:prstClr>
              </a:solidFill>
              <a:latin typeface="Arial Narrow" pitchFamily="34" charset="0"/>
              <a:cs typeface="Arial" pitchFamily="34" charset="0"/>
            </a:endParaRPr>
          </a:p>
        </p:txBody>
      </p:sp>
      <p:sp>
        <p:nvSpPr>
          <p:cNvPr id="39" name="Rectangle 38"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prstClr val="white">
                    <a:lumMod val="95000"/>
                  </a:prstClr>
                </a:solidFill>
                <a:latin typeface="Berlin Sans FB" pitchFamily="34" charset="0"/>
                <a:cs typeface="Arial" panose="020B0604020202020204" pitchFamily="34" charset="0"/>
              </a:rPr>
              <a:t>High School Financial Literacy Pilot Program</a:t>
            </a:r>
            <a:endParaRPr lang="en-US" sz="3100" spc="200" dirty="0">
              <a:solidFill>
                <a:prstClr val="white">
                  <a:lumMod val="95000"/>
                </a:prstClr>
              </a:solidFill>
              <a:latin typeface="Berlin Sans FB" pitchFamily="34" charset="0"/>
              <a:cs typeface="Arial" panose="020B0604020202020204" pitchFamily="34" charset="0"/>
            </a:endParaRPr>
          </a:p>
        </p:txBody>
      </p:sp>
      <p:grpSp>
        <p:nvGrpSpPr>
          <p:cNvPr id="41" name="Group 172" descr="Chart Icon"/>
          <p:cNvGrpSpPr/>
          <p:nvPr/>
        </p:nvGrpSpPr>
        <p:grpSpPr>
          <a:xfrm>
            <a:off x="103246" y="85064"/>
            <a:ext cx="556972" cy="507176"/>
            <a:chOff x="4505127" y="6916618"/>
            <a:chExt cx="556972" cy="507176"/>
          </a:xfrm>
        </p:grpSpPr>
        <p:sp>
          <p:nvSpPr>
            <p:cNvPr id="42" name="Freeform 41"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43" name="Freeform 42"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Freeform 43"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Freeform 44"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3" name="TextBox 2"/>
          <p:cNvSpPr txBox="1"/>
          <p:nvPr/>
        </p:nvSpPr>
        <p:spPr>
          <a:xfrm>
            <a:off x="1275831" y="5722237"/>
            <a:ext cx="4222790" cy="1785104"/>
          </a:xfrm>
          <a:prstGeom prst="rect">
            <a:avLst/>
          </a:prstGeom>
          <a:noFill/>
        </p:spPr>
        <p:txBody>
          <a:bodyPr wrap="square" rtlCol="0">
            <a:spAutoFit/>
          </a:bodyPr>
          <a:lstStyle/>
          <a:p>
            <a:pPr marL="231775" indent="-231775"/>
            <a:r>
              <a:rPr lang="en-US" sz="1000" dirty="0" err="1">
                <a:solidFill>
                  <a:schemeClr val="bg1"/>
                </a:solidFill>
                <a:latin typeface="Arial Narrow" panose="020B0606020202030204" pitchFamily="34" charset="0"/>
              </a:rPr>
              <a:t>Valmo</a:t>
            </a:r>
            <a:r>
              <a:rPr lang="en-US" sz="1000" dirty="0">
                <a:solidFill>
                  <a:schemeClr val="bg1"/>
                </a:solidFill>
                <a:latin typeface="Arial Narrow" panose="020B0606020202030204" pitchFamily="34" charset="0"/>
              </a:rPr>
              <a:t> Villages (</a:t>
            </a:r>
            <a:r>
              <a:rPr lang="en-US" sz="1000" dirty="0" err="1">
                <a:solidFill>
                  <a:schemeClr val="bg1"/>
                </a:solidFill>
                <a:latin typeface="Arial Narrow" panose="020B0606020202030204" pitchFamily="34" charset="0"/>
              </a:rPr>
              <a:t>Niaz</a:t>
            </a:r>
            <a:r>
              <a:rPr lang="en-US" sz="1000" dirty="0">
                <a:solidFill>
                  <a:schemeClr val="bg1"/>
                </a:solidFill>
                <a:latin typeface="Arial Narrow" panose="020B0606020202030204" pitchFamily="34" charset="0"/>
              </a:rPr>
              <a:t> Karim</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Assisted in planning financial literacy curriculum; Provided </a:t>
            </a:r>
            <a:r>
              <a:rPr lang="en-US" sz="1000" dirty="0" smtClean="0">
                <a:solidFill>
                  <a:schemeClr val="bg1"/>
                </a:solidFill>
                <a:latin typeface="Arial Narrow" panose="020B0606020202030204" pitchFamily="34" charset="0"/>
              </a:rPr>
              <a:t>curriculum </a:t>
            </a:r>
            <a:r>
              <a:rPr lang="en-US" sz="1000" dirty="0">
                <a:solidFill>
                  <a:schemeClr val="bg1"/>
                </a:solidFill>
                <a:latin typeface="Arial Narrow" panose="020B0606020202030204" pitchFamily="34" charset="0"/>
              </a:rPr>
              <a:t>and materials; Provided professional development; Provided guest speakers; Planned and/or hosted FLP event(s</a:t>
            </a:r>
            <a:r>
              <a:rPr lang="en-US" sz="1000" dirty="0" smtClean="0">
                <a:solidFill>
                  <a:schemeClr val="bg1"/>
                </a:solidFill>
                <a:latin typeface="Arial Narrow" panose="020B0606020202030204" pitchFamily="34" charset="0"/>
              </a:rPr>
              <a:t>)</a:t>
            </a:r>
          </a:p>
          <a:p>
            <a:pPr marL="231775" indent="-231775"/>
            <a:r>
              <a:rPr lang="en-US" sz="1000" dirty="0" err="1" smtClean="0">
                <a:solidFill>
                  <a:schemeClr val="bg1"/>
                </a:solidFill>
                <a:latin typeface="Arial Narrow" panose="020B0606020202030204" pitchFamily="34" charset="0"/>
              </a:rPr>
              <a:t>CenterBoard</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Provided guest speakers; Planned and/or hosted FLP event(s</a:t>
            </a:r>
            <a:r>
              <a:rPr lang="en-US" sz="1000" dirty="0" smtClean="0">
                <a:solidFill>
                  <a:schemeClr val="bg1"/>
                </a:solidFill>
                <a:latin typeface="Arial Narrow" panose="020B0606020202030204" pitchFamily="34" charset="0"/>
              </a:rPr>
              <a:t>)</a:t>
            </a:r>
          </a:p>
          <a:p>
            <a:pPr marL="231775" indent="-231775"/>
            <a:r>
              <a:rPr lang="en-US" sz="1000" dirty="0">
                <a:solidFill>
                  <a:schemeClr val="bg1"/>
                </a:solidFill>
                <a:latin typeface="Arial Narrow" panose="020B0606020202030204" pitchFamily="34" charset="0"/>
              </a:rPr>
              <a:t>Metro Credit </a:t>
            </a:r>
            <a:r>
              <a:rPr lang="en-US" sz="1000" dirty="0" smtClean="0">
                <a:solidFill>
                  <a:schemeClr val="bg1"/>
                </a:solidFill>
                <a:latin typeface="Arial Narrow" panose="020B0606020202030204" pitchFamily="34" charset="0"/>
              </a:rPr>
              <a:t>Union and </a:t>
            </a:r>
            <a:r>
              <a:rPr lang="en-US" sz="1000" dirty="0">
                <a:solidFill>
                  <a:schemeClr val="bg1"/>
                </a:solidFill>
                <a:latin typeface="Arial Narrow" panose="020B0606020202030204" pitchFamily="34" charset="0"/>
              </a:rPr>
              <a:t>American Credit </a:t>
            </a:r>
            <a:r>
              <a:rPr lang="en-US" sz="1000" dirty="0" smtClean="0">
                <a:solidFill>
                  <a:schemeClr val="bg1"/>
                </a:solidFill>
                <a:latin typeface="Arial Narrow" panose="020B0606020202030204" pitchFamily="34" charset="0"/>
              </a:rPr>
              <a:t>Counseling - </a:t>
            </a:r>
            <a:r>
              <a:rPr lang="en-US" sz="1000" dirty="0">
                <a:solidFill>
                  <a:schemeClr val="bg1"/>
                </a:solidFill>
                <a:latin typeface="Arial Narrow" panose="020B0606020202030204" pitchFamily="34" charset="0"/>
              </a:rPr>
              <a:t>Provided professional development; Provided guest speakers; Planned and/or hosted FLP event(s); Provided funding for FLP events and/or materials </a:t>
            </a:r>
            <a:endParaRPr lang="en-US" sz="1000" dirty="0" smtClean="0">
              <a:solidFill>
                <a:schemeClr val="bg1"/>
              </a:solidFill>
              <a:latin typeface="Arial Narrow" panose="020B0606020202030204" pitchFamily="34" charset="0"/>
            </a:endParaRPr>
          </a:p>
          <a:p>
            <a:pPr marL="231775" indent="-231775"/>
            <a:r>
              <a:rPr lang="en-US" sz="1000" dirty="0">
                <a:solidFill>
                  <a:schemeClr val="bg1"/>
                </a:solidFill>
                <a:latin typeface="Arial Narrow" panose="020B0606020202030204" pitchFamily="34" charset="0"/>
              </a:rPr>
              <a:t>Mass Assets (The Midas Collaborative</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Provided guest speakers; Planned and/or hosted FLP event(s</a:t>
            </a:r>
            <a:r>
              <a:rPr lang="en-US" sz="1000" dirty="0" smtClean="0">
                <a:solidFill>
                  <a:schemeClr val="bg1"/>
                </a:solidFill>
                <a:latin typeface="Arial Narrow" panose="020B0606020202030204" pitchFamily="34" charset="0"/>
              </a:rPr>
              <a:t>)</a:t>
            </a:r>
          </a:p>
          <a:p>
            <a:pPr marL="231775" indent="-231775"/>
            <a:r>
              <a:rPr lang="en-US" sz="1000" dirty="0">
                <a:solidFill>
                  <a:schemeClr val="bg1"/>
                </a:solidFill>
                <a:latin typeface="Arial Narrow" panose="020B0606020202030204" pitchFamily="34" charset="0"/>
              </a:rPr>
              <a:t>Wheelock </a:t>
            </a:r>
            <a:r>
              <a:rPr lang="en-US" sz="1000" dirty="0" smtClean="0">
                <a:solidFill>
                  <a:schemeClr val="bg1"/>
                </a:solidFill>
                <a:latin typeface="Arial Narrow" panose="020B0606020202030204" pitchFamily="34" charset="0"/>
              </a:rPr>
              <a:t>College - </a:t>
            </a:r>
            <a:r>
              <a:rPr lang="en-US" sz="1000" dirty="0">
                <a:solidFill>
                  <a:schemeClr val="bg1"/>
                </a:solidFill>
                <a:latin typeface="Arial Narrow" panose="020B0606020202030204" pitchFamily="34" charset="0"/>
              </a:rPr>
              <a:t>Assisted in planning financial literacy curriculum; Provided financial literacy curriculum and materials; Provided professional development</a:t>
            </a:r>
          </a:p>
        </p:txBody>
      </p:sp>
      <p:sp>
        <p:nvSpPr>
          <p:cNvPr id="4" name="TextBox 3"/>
          <p:cNvSpPr txBox="1"/>
          <p:nvPr/>
        </p:nvSpPr>
        <p:spPr>
          <a:xfrm>
            <a:off x="5557964" y="6036797"/>
            <a:ext cx="4469536" cy="1169551"/>
          </a:xfrm>
          <a:prstGeom prst="rect">
            <a:avLst/>
          </a:prstGeom>
          <a:solidFill>
            <a:srgbClr val="EC7320"/>
          </a:solidFill>
        </p:spPr>
        <p:txBody>
          <a:bodyPr wrap="square" rtlCol="0">
            <a:spAutoFit/>
          </a:bodyPr>
          <a:lstStyle/>
          <a:p>
            <a:pPr marL="231775" indent="-231775"/>
            <a:r>
              <a:rPr lang="en-US" sz="1000" dirty="0">
                <a:solidFill>
                  <a:schemeClr val="bg1"/>
                </a:solidFill>
                <a:latin typeface="Arial Narrow" panose="020B0606020202030204" pitchFamily="34" charset="0"/>
              </a:rPr>
              <a:t>Quincy Credit </a:t>
            </a:r>
            <a:r>
              <a:rPr lang="en-US" sz="1000" dirty="0" smtClean="0">
                <a:solidFill>
                  <a:schemeClr val="bg1"/>
                </a:solidFill>
                <a:latin typeface="Arial Narrow" panose="020B0606020202030204" pitchFamily="34" charset="0"/>
              </a:rPr>
              <a:t>Union - </a:t>
            </a:r>
            <a:r>
              <a:rPr lang="en-US" sz="1000" dirty="0">
                <a:solidFill>
                  <a:schemeClr val="bg1"/>
                </a:solidFill>
                <a:latin typeface="Arial Narrow" panose="020B0606020202030204" pitchFamily="34" charset="0"/>
              </a:rPr>
              <a:t>Provided financial literacy curriculum and materials; Provided guest speakers; Planned and/or hosted FLP event (Credit for Life Fair); Provided funding for FLP events and/or materials </a:t>
            </a:r>
            <a:endParaRPr lang="en-US" sz="1000" dirty="0" smtClean="0">
              <a:solidFill>
                <a:schemeClr val="bg1"/>
              </a:solidFill>
              <a:latin typeface="Arial Narrow" panose="020B0606020202030204" pitchFamily="34" charset="0"/>
            </a:endParaRPr>
          </a:p>
          <a:p>
            <a:pPr marL="231775" indent="-231775"/>
            <a:r>
              <a:rPr lang="en-US" sz="1000" dirty="0">
                <a:solidFill>
                  <a:schemeClr val="bg1"/>
                </a:solidFill>
                <a:latin typeface="Arial Narrow" panose="020B0606020202030204" pitchFamily="34" charset="0"/>
              </a:rPr>
              <a:t>Quincy Asian Resources </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Provided financial literacy curriculum and materials; Provided guest speakers; High School Adult Financial Literacy </a:t>
            </a:r>
            <a:r>
              <a:rPr lang="en-US" sz="1000" dirty="0" smtClean="0">
                <a:solidFill>
                  <a:schemeClr val="bg1"/>
                </a:solidFill>
                <a:latin typeface="Arial Narrow" panose="020B0606020202030204" pitchFamily="34" charset="0"/>
              </a:rPr>
              <a:t>Program</a:t>
            </a:r>
          </a:p>
          <a:p>
            <a:pPr marL="231775" indent="-231775"/>
            <a:r>
              <a:rPr lang="en-US" sz="1000" dirty="0" err="1">
                <a:solidFill>
                  <a:schemeClr val="bg1"/>
                </a:solidFill>
                <a:latin typeface="Arial Narrow" panose="020B0606020202030204" pitchFamily="34" charset="0"/>
              </a:rPr>
              <a:t>Tackey</a:t>
            </a:r>
            <a:r>
              <a:rPr lang="en-US" sz="1000" dirty="0">
                <a:solidFill>
                  <a:schemeClr val="bg1"/>
                </a:solidFill>
                <a:latin typeface="Arial Narrow" panose="020B0606020202030204" pitchFamily="34" charset="0"/>
              </a:rPr>
              <a:t> Chan (MA State Representative</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Guest speaker; Offered job shadowing opportunities</a:t>
            </a:r>
          </a:p>
        </p:txBody>
      </p:sp>
      <p:sp>
        <p:nvSpPr>
          <p:cNvPr id="36" name="Rectangle 35"/>
          <p:cNvSpPr/>
          <p:nvPr/>
        </p:nvSpPr>
        <p:spPr>
          <a:xfrm>
            <a:off x="5528345" y="1100829"/>
            <a:ext cx="4526743" cy="2652021"/>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r>
              <a:rPr lang="en-US" sz="1000" kern="0" dirty="0" smtClean="0">
                <a:solidFill>
                  <a:prstClr val="white">
                    <a:lumMod val="95000"/>
                  </a:prstClr>
                </a:solidFill>
                <a:latin typeface="Arial Narrow" pitchFamily="34" charset="0"/>
                <a:cs typeface="Arial" panose="020B0604020202020204" pitchFamily="34" charset="0"/>
              </a:rPr>
              <a:t>Career and Technical Education Business Technology Program; Business Technology Program (grades 11-12). </a:t>
            </a:r>
            <a:r>
              <a:rPr lang="en-US" sz="1000" i="1" kern="0" dirty="0" smtClean="0">
                <a:solidFill>
                  <a:prstClr val="white">
                    <a:lumMod val="95000"/>
                  </a:prstClr>
                </a:solidFill>
                <a:latin typeface="Arial Narrow" pitchFamily="34" charset="0"/>
                <a:cs typeface="Arial" panose="020B0604020202020204" pitchFamily="34" charset="0"/>
              </a:rPr>
              <a:t>Special Populations: Gaining; Opportunities and Acquiring Learning Skills (grades 11-12); Positive Academic and Social Success Program (grades 11-12); English Language Learners Program (grades 11-12)</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None</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JA Stock Market Challenge; Online/App Stock Market Game; Capstone Project; Financial Literacy or Business Portfolio; Personal or Household Budget; Business or Financial Plan; Other</a:t>
            </a:r>
          </a:p>
          <a:p>
            <a:pPr marL="233363" indent="-233363">
              <a:spcBef>
                <a:spcPts val="600"/>
              </a:spcBef>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dirty="0" smtClean="0">
                <a:solidFill>
                  <a:schemeClr val="bg1"/>
                </a:solidFill>
                <a:latin typeface="Arial Narrow" pitchFamily="34" charset="0"/>
              </a:rPr>
              <a:t>Materials from various financial literacy curricula</a:t>
            </a:r>
            <a:endParaRPr lang="en-US" sz="1000" kern="0" dirty="0" smtClean="0">
              <a:solidFill>
                <a:schemeClr val="bg1"/>
              </a:solidFill>
              <a:latin typeface="Arial Narrow" pitchFamily="34" charset="0"/>
              <a:cs typeface="Arial" panose="020B0604020202020204" pitchFamily="34" charset="0"/>
            </a:endParaRPr>
          </a:p>
          <a:p>
            <a:pPr marL="233363" indent="-233363">
              <a:spcBef>
                <a:spcPts val="600"/>
              </a:spcBef>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80</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4</a:t>
            </a:r>
          </a:p>
          <a:p>
            <a:pPr>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Other PD Provider: </a:t>
            </a:r>
            <a:r>
              <a:rPr lang="en-US" sz="1000" kern="0" dirty="0" smtClean="0">
                <a:solidFill>
                  <a:prstClr val="white">
                    <a:lumMod val="95000"/>
                  </a:prstClr>
                </a:solidFill>
                <a:latin typeface="Arial Narrow" pitchFamily="34" charset="0"/>
                <a:cs typeface="Arial" panose="020B0604020202020204" pitchFamily="34" charset="0"/>
              </a:rPr>
              <a:t>Microsoft</a:t>
            </a:r>
            <a:endParaRPr lang="en-US" sz="1000" kern="0" dirty="0">
              <a:solidFill>
                <a:prstClr val="white">
                  <a:lumMod val="95000"/>
                </a:prstClr>
              </a:solidFill>
              <a:latin typeface="Arial Narrow" pitchFamily="34" charset="0"/>
              <a:cs typeface="Arial" panose="020B0604020202020204" pitchFamily="34" charset="0"/>
            </a:endParaRPr>
          </a:p>
        </p:txBody>
      </p:sp>
      <p:cxnSp>
        <p:nvCxnSpPr>
          <p:cNvPr id="160" name="Straight Connector 159" descr="white vertical line, column divider"/>
          <p:cNvCxnSpPr/>
          <p:nvPr/>
        </p:nvCxnSpPr>
        <p:spPr>
          <a:xfrm>
            <a:off x="5514524" y="712381"/>
            <a:ext cx="0" cy="7062824"/>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2288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descr="Contact row background"/>
          <p:cNvSpPr/>
          <p:nvPr/>
        </p:nvSpPr>
        <p:spPr>
          <a:xfrm>
            <a:off x="0" y="7443817"/>
            <a:ext cx="10058400" cy="340157"/>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sp>
        <p:nvSpPr>
          <p:cNvPr id="127" name="Rectangle 126" descr="District row background"/>
          <p:cNvSpPr/>
          <p:nvPr/>
        </p:nvSpPr>
        <p:spPr>
          <a:xfrm>
            <a:off x="0" y="757725"/>
            <a:ext cx="10058400" cy="317446"/>
          </a:xfrm>
          <a:prstGeom prst="rect">
            <a:avLst/>
          </a:prstGeom>
          <a:solidFill>
            <a:srgbClr val="93C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8" name="Rectangle 127" descr="Details row background"/>
          <p:cNvSpPr/>
          <p:nvPr/>
        </p:nvSpPr>
        <p:spPr>
          <a:xfrm>
            <a:off x="0" y="1076620"/>
            <a:ext cx="10058400" cy="2504780"/>
          </a:xfrm>
          <a:prstGeom prst="rect">
            <a:avLst/>
          </a:prstGeom>
          <a:solidFill>
            <a:srgbClr val="437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9" name="Rectangle 128" descr="Description row background"/>
          <p:cNvSpPr/>
          <p:nvPr/>
        </p:nvSpPr>
        <p:spPr>
          <a:xfrm>
            <a:off x="0" y="3537858"/>
            <a:ext cx="10058400" cy="2275114"/>
          </a:xfrm>
          <a:prstGeom prst="rect">
            <a:avLst/>
          </a:prstGeom>
          <a:solidFill>
            <a:srgbClr val="5A6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Rectangle 129" descr="Exteranl Partners row background"/>
          <p:cNvSpPr/>
          <p:nvPr/>
        </p:nvSpPr>
        <p:spPr>
          <a:xfrm>
            <a:off x="0" y="5791201"/>
            <a:ext cx="10058400" cy="1648358"/>
          </a:xfrm>
          <a:prstGeom prst="rect">
            <a:avLst/>
          </a:prstGeom>
          <a:solidFill>
            <a:srgbClr val="EC7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Rectangle 31"/>
          <p:cNvSpPr/>
          <p:nvPr/>
        </p:nvSpPr>
        <p:spPr>
          <a:xfrm>
            <a:off x="1254643" y="757118"/>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Quincy – Quincy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33" name="TextBox 32"/>
          <p:cNvSpPr txBox="1"/>
          <p:nvPr/>
        </p:nvSpPr>
        <p:spPr>
          <a:xfrm>
            <a:off x="1" y="757009"/>
            <a:ext cx="1244008" cy="31816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District</a:t>
            </a:r>
            <a:endParaRPr lang="en-US" sz="1500" dirty="0">
              <a:solidFill>
                <a:prstClr val="white"/>
              </a:solidFill>
              <a:latin typeface="Arial" panose="020B0604020202020204" pitchFamily="34" charset="0"/>
              <a:cs typeface="Arial" panose="020B0604020202020204" pitchFamily="34" charset="0"/>
            </a:endParaRPr>
          </a:p>
        </p:txBody>
      </p:sp>
      <p:sp>
        <p:nvSpPr>
          <p:cNvPr id="113" name="Rectangle 112"/>
          <p:cNvSpPr/>
          <p:nvPr/>
        </p:nvSpPr>
        <p:spPr>
          <a:xfrm>
            <a:off x="1244009" y="1083119"/>
            <a:ext cx="4162877" cy="2454737"/>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a:t>
            </a:r>
            <a:br>
              <a:rPr lang="en-US" sz="1000" b="1"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Career and Technical Education Business Technology Program; Business Technology Program (grades 11-12). </a:t>
            </a:r>
            <a:br>
              <a:rPr lang="en-US" sz="1000" kern="0" dirty="0" smtClean="0">
                <a:solidFill>
                  <a:prstClr val="white">
                    <a:lumMod val="95000"/>
                  </a:prstClr>
                </a:solidFill>
                <a:latin typeface="Arial Narrow" pitchFamily="34" charset="0"/>
                <a:cs typeface="Arial" panose="020B0604020202020204" pitchFamily="34" charset="0"/>
              </a:rPr>
            </a:br>
            <a:r>
              <a:rPr lang="en-US" sz="1000" i="1" kern="0" dirty="0" smtClean="0">
                <a:solidFill>
                  <a:prstClr val="white">
                    <a:lumMod val="95000"/>
                  </a:prstClr>
                </a:solidFill>
                <a:latin typeface="Arial Narrow" pitchFamily="34" charset="0"/>
                <a:cs typeface="Arial" panose="020B0604020202020204" pitchFamily="34" charset="0"/>
              </a:rPr>
              <a:t>Special Populations: Quincy Teen Mothers Program (grades 11-12); Quincy Evening High School (grades 11-12); Pre-English Language Learners Program (grades 11-12)</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None</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Online/App Stock Market Game; Capstone or Year-end Project; Personal or Household Budget; Other</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dirty="0" smtClean="0">
                <a:solidFill>
                  <a:schemeClr val="bg1"/>
                </a:solidFill>
                <a:latin typeface="Arial Narrow" pitchFamily="34" charset="0"/>
              </a:rPr>
              <a:t>Materials from various financial literacy curricula</a:t>
            </a:r>
            <a:endParaRPr lang="en-US" sz="1000" kern="0" dirty="0" smtClean="0">
              <a:solidFill>
                <a:prstClr val="white">
                  <a:lumMod val="95000"/>
                </a:prstClr>
              </a:solidFill>
              <a:latin typeface="Arial Narrow" pitchFamily="34" charset="0"/>
              <a:cs typeface="Arial" panose="020B0604020202020204" pitchFamily="34" charset="0"/>
            </a:endParaRP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41</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3</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Other PD Provider: </a:t>
            </a:r>
            <a:r>
              <a:rPr lang="en-US" sz="1000" kern="0" dirty="0" smtClean="0">
                <a:solidFill>
                  <a:prstClr val="white">
                    <a:lumMod val="95000"/>
                  </a:prstClr>
                </a:solidFill>
                <a:latin typeface="Arial Narrow" pitchFamily="34" charset="0"/>
                <a:cs typeface="Arial" panose="020B0604020202020204" pitchFamily="34" charset="0"/>
              </a:rPr>
              <a:t>Microsoft</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14" name="TextBox 113"/>
          <p:cNvSpPr txBox="1"/>
          <p:nvPr/>
        </p:nvSpPr>
        <p:spPr>
          <a:xfrm>
            <a:off x="1062" y="1075171"/>
            <a:ext cx="1242947" cy="2451800"/>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Details</a:t>
            </a:r>
            <a:endParaRPr lang="en-US" sz="1500" dirty="0">
              <a:solidFill>
                <a:prstClr val="white"/>
              </a:solidFill>
              <a:latin typeface="Arial" panose="020B0604020202020204" pitchFamily="34" charset="0"/>
              <a:cs typeface="Arial" panose="020B0604020202020204" pitchFamily="34" charset="0"/>
            </a:endParaRPr>
          </a:p>
        </p:txBody>
      </p:sp>
      <p:sp>
        <p:nvSpPr>
          <p:cNvPr id="117" name="TextBox 116"/>
          <p:cNvSpPr txBox="1"/>
          <p:nvPr/>
        </p:nvSpPr>
        <p:spPr>
          <a:xfrm>
            <a:off x="1" y="5954232"/>
            <a:ext cx="1236268" cy="1477926"/>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External Partners</a:t>
            </a:r>
            <a:endParaRPr lang="en-US" sz="1500" dirty="0">
              <a:solidFill>
                <a:prstClr val="white"/>
              </a:solidFill>
              <a:latin typeface="Arial" panose="020B0604020202020204" pitchFamily="34" charset="0"/>
              <a:cs typeface="Arial" panose="020B0604020202020204" pitchFamily="34" charset="0"/>
            </a:endParaRPr>
          </a:p>
        </p:txBody>
      </p:sp>
      <p:sp>
        <p:nvSpPr>
          <p:cNvPr id="120" name="TextBox 119"/>
          <p:cNvSpPr txBox="1"/>
          <p:nvPr/>
        </p:nvSpPr>
        <p:spPr>
          <a:xfrm>
            <a:off x="-1801" y="7439656"/>
            <a:ext cx="1252700" cy="323165"/>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Contact</a:t>
            </a:r>
            <a:endParaRPr lang="en-US" sz="1500" dirty="0">
              <a:solidFill>
                <a:prstClr val="white"/>
              </a:solidFill>
              <a:latin typeface="Arial" panose="020B0604020202020204" pitchFamily="34" charset="0"/>
              <a:cs typeface="Arial" panose="020B0604020202020204" pitchFamily="34" charset="0"/>
            </a:endParaRPr>
          </a:p>
        </p:txBody>
      </p:sp>
      <p:sp>
        <p:nvSpPr>
          <p:cNvPr id="147" name="TextBox 146"/>
          <p:cNvSpPr txBox="1"/>
          <p:nvPr/>
        </p:nvSpPr>
        <p:spPr>
          <a:xfrm>
            <a:off x="-4631" y="3505199"/>
            <a:ext cx="1255530" cy="228600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Description</a:t>
            </a:r>
            <a:endParaRPr lang="en-US" sz="1500" dirty="0">
              <a:solidFill>
                <a:prstClr val="white"/>
              </a:solidFill>
              <a:latin typeface="Arial" panose="020B0604020202020204" pitchFamily="34" charset="0"/>
              <a:cs typeface="Arial" panose="020B0604020202020204" pitchFamily="34" charset="0"/>
            </a:endParaRPr>
          </a:p>
        </p:txBody>
      </p:sp>
      <p:sp>
        <p:nvSpPr>
          <p:cNvPr id="148" name="Rectangle 147"/>
          <p:cNvSpPr/>
          <p:nvPr/>
        </p:nvSpPr>
        <p:spPr>
          <a:xfrm>
            <a:off x="1268936" y="3570515"/>
            <a:ext cx="4137950" cy="2155372"/>
          </a:xfrm>
          <a:prstGeom prst="rect">
            <a:avLst/>
          </a:prstGeom>
          <a:solidFill>
            <a:srgbClr val="5A6E8C"/>
          </a:solidFill>
        </p:spPr>
        <p:txBody>
          <a:bodyPr wrap="square" anchor="ctr" anchorCtr="0">
            <a:noAutofit/>
          </a:bodyPr>
          <a:lstStyle/>
          <a:p>
            <a:pPr>
              <a:defRPr/>
            </a:pPr>
            <a:r>
              <a:rPr lang="en-US" sz="1000" dirty="0">
                <a:solidFill>
                  <a:schemeClr val="bg1"/>
                </a:solidFill>
                <a:latin typeface="Arial Narrow" panose="020B0606020202030204" pitchFamily="34" charset="0"/>
              </a:rPr>
              <a:t>Quincy’s Financial Literacy Pilot Program at both Quincy High and North Quincy High Schools was fully implemented.  Approximately 109 students were enrolled in Quincy's Financial Literacy Pilot Program.  All nine instructors of Quincy’s special population programs, including English Language Learners, Quincy Evening High School, Teen Mothers Program, Goals Program, and PASS Program administered the Financial Literacy Pretest immediately following February recess.  Facilitators of Quincy’s Pilot Program met with the teachers to discuss the integration of technology, curriculum modifications, and incorporating Quincy’s Community Business Partnerships.  Facilitators and teachers met on February 26</a:t>
            </a:r>
            <a:r>
              <a:rPr lang="en-US" sz="1000" baseline="30000" dirty="0">
                <a:solidFill>
                  <a:schemeClr val="bg1"/>
                </a:solidFill>
                <a:latin typeface="Arial Narrow" panose="020B0606020202030204" pitchFamily="34" charset="0"/>
              </a:rPr>
              <a:t>th</a:t>
            </a:r>
            <a:r>
              <a:rPr lang="en-US" sz="1000" dirty="0">
                <a:solidFill>
                  <a:schemeClr val="bg1"/>
                </a:solidFill>
                <a:latin typeface="Arial Narrow" panose="020B0606020202030204" pitchFamily="34" charset="0"/>
              </a:rPr>
              <a:t> to share and discuss best practices within their programs and ways to support each other, where appropriate.  Financial Literacy staff also received training on career exploration for students through </a:t>
            </a:r>
            <a:r>
              <a:rPr lang="en-US" sz="1000" dirty="0" err="1">
                <a:solidFill>
                  <a:schemeClr val="bg1"/>
                </a:solidFill>
                <a:latin typeface="Arial Narrow" panose="020B0606020202030204" pitchFamily="34" charset="0"/>
              </a:rPr>
              <a:t>Naviance</a:t>
            </a:r>
            <a:r>
              <a:rPr lang="en-US" sz="1000" dirty="0">
                <a:solidFill>
                  <a:schemeClr val="bg1"/>
                </a:solidFill>
                <a:latin typeface="Arial Narrow" panose="020B0606020202030204" pitchFamily="34" charset="0"/>
              </a:rPr>
              <a:t>.  In addition, participants in the program attended Quincy Public Schools 7</a:t>
            </a:r>
            <a:r>
              <a:rPr lang="en-US" sz="1000" baseline="30000" dirty="0">
                <a:solidFill>
                  <a:schemeClr val="bg1"/>
                </a:solidFill>
                <a:latin typeface="Arial Narrow" panose="020B0606020202030204" pitchFamily="34" charset="0"/>
              </a:rPr>
              <a:t>th</a:t>
            </a:r>
            <a:r>
              <a:rPr lang="en-US" sz="1000" dirty="0">
                <a:solidFill>
                  <a:schemeClr val="bg1"/>
                </a:solidFill>
                <a:latin typeface="Arial Narrow" panose="020B0606020202030204" pitchFamily="34" charset="0"/>
              </a:rPr>
              <a:t> Annual Credit for Life Fair on March 26, 2015. </a:t>
            </a:r>
            <a:endParaRPr lang="en-US" sz="1000" kern="0" dirty="0" smtClean="0">
              <a:solidFill>
                <a:schemeClr val="bg1"/>
              </a:solidFill>
              <a:latin typeface="Arial Narrow" pitchFamily="34" charset="0"/>
              <a:cs typeface="Arial" panose="020B0604020202020204" pitchFamily="34" charset="0"/>
            </a:endParaRPr>
          </a:p>
        </p:txBody>
      </p:sp>
      <p:sp>
        <p:nvSpPr>
          <p:cNvPr id="149" name="Rectangle 148"/>
          <p:cNvSpPr/>
          <p:nvPr/>
        </p:nvSpPr>
        <p:spPr>
          <a:xfrm>
            <a:off x="1257975" y="5954233"/>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50" name="Rectangle 149"/>
          <p:cNvSpPr/>
          <p:nvPr/>
        </p:nvSpPr>
        <p:spPr>
          <a:xfrm>
            <a:off x="1251451" y="7451114"/>
            <a:ext cx="2932844" cy="325613"/>
          </a:xfrm>
          <a:prstGeom prst="rect">
            <a:avLst/>
          </a:prstGeom>
          <a:solidFill>
            <a:srgbClr val="DEA900"/>
          </a:solidFill>
        </p:spPr>
        <p:txBody>
          <a:bodyPr wrap="square" anchor="ctr" anchorCtr="0">
            <a:noAutofit/>
          </a:bodyPr>
          <a:lstStyle/>
          <a:p>
            <a:pPr>
              <a:defRPr/>
            </a:pPr>
            <a:r>
              <a:rPr lang="en-US" sz="1000" dirty="0" smtClean="0">
                <a:solidFill>
                  <a:prstClr val="white">
                    <a:lumMod val="95000"/>
                  </a:prstClr>
                </a:solidFill>
                <a:latin typeface="Arial Narrow" pitchFamily="34" charset="0"/>
                <a:cs typeface="Arial" pitchFamily="34" charset="0"/>
              </a:rPr>
              <a:t>Keith </a:t>
            </a:r>
            <a:r>
              <a:rPr lang="en-US" sz="1000" dirty="0" err="1" smtClean="0">
                <a:solidFill>
                  <a:prstClr val="white">
                    <a:lumMod val="95000"/>
                  </a:prstClr>
                </a:solidFill>
                <a:latin typeface="Arial Narrow" pitchFamily="34" charset="0"/>
                <a:cs typeface="Arial" pitchFamily="34" charset="0"/>
              </a:rPr>
              <a:t>Segalla</a:t>
            </a:r>
            <a:r>
              <a:rPr lang="en-US" sz="1000" dirty="0" smtClean="0">
                <a:solidFill>
                  <a:prstClr val="white">
                    <a:lumMod val="95000"/>
                  </a:prstClr>
                </a:solidFill>
                <a:latin typeface="Arial Narrow" pitchFamily="34" charset="0"/>
                <a:cs typeface="Arial" pitchFamily="34" charset="0"/>
              </a:rPr>
              <a:t>, </a:t>
            </a:r>
            <a:r>
              <a:rPr lang="en-US" sz="1000" dirty="0" smtClean="0">
                <a:solidFill>
                  <a:prstClr val="white">
                    <a:lumMod val="95000"/>
                  </a:prstClr>
                </a:solidFill>
                <a:latin typeface="Arial Narrow" pitchFamily="34" charset="0"/>
                <a:cs typeface="Arial" pitchFamily="34" charset="0"/>
                <a:hlinkClick r:id="rId2"/>
              </a:rPr>
              <a:t>keithsegalla@quincypublicschools.com</a:t>
            </a:r>
            <a:r>
              <a:rPr lang="en-US" sz="1000" dirty="0" smtClean="0">
                <a:solidFill>
                  <a:prstClr val="white">
                    <a:lumMod val="95000"/>
                  </a:prstClr>
                </a:solidFill>
                <a:latin typeface="Arial Narrow" pitchFamily="34" charset="0"/>
                <a:cs typeface="Arial" pitchFamily="34" charset="0"/>
              </a:rPr>
              <a:t> </a:t>
            </a:r>
            <a:endParaRPr lang="en-US" sz="1000" kern="0" dirty="0">
              <a:solidFill>
                <a:prstClr val="white">
                  <a:lumMod val="95000"/>
                </a:prstClr>
              </a:solidFill>
              <a:latin typeface="Arial Narrow" pitchFamily="34" charset="0"/>
              <a:cs typeface="Arial" pitchFamily="34" charset="0"/>
            </a:endParaRPr>
          </a:p>
        </p:txBody>
      </p:sp>
      <p:cxnSp>
        <p:nvCxnSpPr>
          <p:cNvPr id="137" name="Straight Connector 136" descr="white vertical line, column divider"/>
          <p:cNvCxnSpPr/>
          <p:nvPr/>
        </p:nvCxnSpPr>
        <p:spPr>
          <a:xfrm>
            <a:off x="1246875" y="723014"/>
            <a:ext cx="0" cy="70493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5480951" y="771289"/>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Revere – Revere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178" name="Rectangle 177"/>
          <p:cNvSpPr/>
          <p:nvPr/>
        </p:nvSpPr>
        <p:spPr>
          <a:xfrm>
            <a:off x="5491584" y="1097292"/>
            <a:ext cx="4566816" cy="2440565"/>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br>
              <a:rPr lang="en-US" sz="1000" b="1"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Advisory Block (all grades);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Mathematics classes (grade 9, Math Department)</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Financial Literacy course (grades 11-12)</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Online/App Stock Market Game; Capstone or Year-end Project; Financial Literacy or Business Portfolio; Personal or Household Budget; Business or Financial Plan</a:t>
            </a:r>
          </a:p>
          <a:p>
            <a:pPr marL="233363" indent="-233363">
              <a:spcBef>
                <a:spcPts val="600"/>
              </a:spcBef>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err="1" smtClean="0">
                <a:solidFill>
                  <a:prstClr val="white">
                    <a:lumMod val="95000"/>
                  </a:prstClr>
                </a:solidFill>
                <a:latin typeface="Arial Narrow" pitchFamily="34" charset="0"/>
                <a:cs typeface="Arial" panose="020B0604020202020204" pitchFamily="34" charset="0"/>
              </a:rPr>
              <a:t>Valmo</a:t>
            </a:r>
            <a:r>
              <a:rPr lang="en-US" sz="1000" kern="0" dirty="0" smtClean="0">
                <a:solidFill>
                  <a:prstClr val="white">
                    <a:lumMod val="95000"/>
                  </a:prstClr>
                </a:solidFill>
                <a:latin typeface="Arial Narrow" pitchFamily="34" charset="0"/>
                <a:cs typeface="Arial" panose="020B0604020202020204" pitchFamily="34" charset="0"/>
              </a:rPr>
              <a:t> Village and Boston Fed Reserve Bank</a:t>
            </a:r>
          </a:p>
          <a:p>
            <a:pPr marL="233363" indent="-233363">
              <a:spcBef>
                <a:spcPts val="600"/>
              </a:spcBef>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1,700</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130</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79" name="Rectangle 178"/>
          <p:cNvSpPr/>
          <p:nvPr/>
        </p:nvSpPr>
        <p:spPr>
          <a:xfrm>
            <a:off x="5491582" y="3559628"/>
            <a:ext cx="4566817" cy="2188029"/>
          </a:xfrm>
          <a:prstGeom prst="rect">
            <a:avLst/>
          </a:prstGeom>
          <a:solidFill>
            <a:srgbClr val="5A6E8C"/>
          </a:solidFill>
        </p:spPr>
        <p:txBody>
          <a:bodyPr wrap="square" anchor="ctr" anchorCtr="0">
            <a:noAutofit/>
          </a:bodyPr>
          <a:lstStyle/>
          <a:p>
            <a:r>
              <a:rPr lang="en-US" sz="1000" dirty="0">
                <a:solidFill>
                  <a:schemeClr val="bg1"/>
                </a:solidFill>
                <a:latin typeface="Arial Narrow" panose="020B0606020202030204" pitchFamily="34" charset="0"/>
              </a:rPr>
              <a:t>Revere High School taught the Financial Literacy elective course for three consecutive quarters.  As the course was a quarter-long course, we were able to make some adjustments to the course, as well as to student performance throughout the year in response to student feedback.  Additionally, RHS held its April Financial Literacy week.  We promoted financial literacy ideas to all of our students during our morning advisory blocks.</a:t>
            </a:r>
          </a:p>
        </p:txBody>
      </p:sp>
      <p:sp>
        <p:nvSpPr>
          <p:cNvPr id="180" name="Rectangle 179"/>
          <p:cNvSpPr/>
          <p:nvPr/>
        </p:nvSpPr>
        <p:spPr>
          <a:xfrm>
            <a:off x="5484283" y="5968404"/>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81" name="Rectangle 180"/>
          <p:cNvSpPr/>
          <p:nvPr/>
        </p:nvSpPr>
        <p:spPr>
          <a:xfrm>
            <a:off x="5477759" y="7460958"/>
            <a:ext cx="2932844" cy="325613"/>
          </a:xfrm>
          <a:prstGeom prst="rect">
            <a:avLst/>
          </a:prstGeom>
        </p:spPr>
        <p:txBody>
          <a:bodyPr wrap="square" anchor="ctr" anchorCtr="0">
            <a:noAutofit/>
          </a:bodyPr>
          <a:lstStyle/>
          <a:p>
            <a:pPr>
              <a:defRPr/>
            </a:pPr>
            <a:r>
              <a:rPr lang="en-US" sz="1000" dirty="0" smtClean="0">
                <a:solidFill>
                  <a:prstClr val="white">
                    <a:lumMod val="95000"/>
                  </a:prstClr>
                </a:solidFill>
                <a:latin typeface="Arial Narrow" pitchFamily="34" charset="0"/>
                <a:cs typeface="Arial" pitchFamily="34" charset="0"/>
              </a:rPr>
              <a:t>Matt Costa, </a:t>
            </a:r>
            <a:r>
              <a:rPr lang="en-US" sz="1000" dirty="0" smtClean="0">
                <a:solidFill>
                  <a:prstClr val="white">
                    <a:lumMod val="95000"/>
                  </a:prstClr>
                </a:solidFill>
                <a:latin typeface="Arial Narrow" pitchFamily="34" charset="0"/>
                <a:cs typeface="Arial" pitchFamily="34" charset="0"/>
                <a:hlinkClick r:id="rId3"/>
              </a:rPr>
              <a:t>mcosta@revere.mec.edu</a:t>
            </a:r>
            <a:r>
              <a:rPr lang="en-US" sz="1000" dirty="0" smtClean="0">
                <a:solidFill>
                  <a:prstClr val="white">
                    <a:lumMod val="95000"/>
                  </a:prstClr>
                </a:solidFill>
                <a:latin typeface="Arial Narrow" pitchFamily="34" charset="0"/>
                <a:cs typeface="Arial" pitchFamily="34" charset="0"/>
              </a:rPr>
              <a:t> </a:t>
            </a:r>
            <a:endParaRPr lang="en-US" sz="1000" kern="0" dirty="0">
              <a:solidFill>
                <a:prstClr val="white">
                  <a:lumMod val="95000"/>
                </a:prstClr>
              </a:solidFill>
              <a:latin typeface="Arial Narrow" pitchFamily="34" charset="0"/>
              <a:cs typeface="Arial" pitchFamily="34" charset="0"/>
            </a:endParaRPr>
          </a:p>
        </p:txBody>
      </p:sp>
      <p:sp>
        <p:nvSpPr>
          <p:cNvPr id="185" name="Rectangle 184"/>
          <p:cNvSpPr/>
          <p:nvPr/>
        </p:nvSpPr>
        <p:spPr>
          <a:xfrm>
            <a:off x="8422529" y="5971942"/>
            <a:ext cx="2933636" cy="1485324"/>
          </a:xfrm>
          <a:prstGeom prst="rect">
            <a:avLst/>
          </a:prstGeom>
        </p:spPr>
        <p:txBody>
          <a:bodyPr wrap="square" anchor="ctr" anchorCtr="0">
            <a:noAutofit/>
          </a:bodyPr>
          <a:lstStyle/>
          <a:p>
            <a:pPr>
              <a:defRPr/>
            </a:pPr>
            <a:endParaRPr lang="en-US" sz="900" b="1" kern="0" dirty="0" smtClean="0">
              <a:solidFill>
                <a:prstClr val="white">
                  <a:lumMod val="95000"/>
                </a:prstClr>
              </a:solidFill>
              <a:latin typeface="Arial Narrow" pitchFamily="34" charset="0"/>
              <a:cs typeface="Arial" panose="020B0604020202020204" pitchFamily="34" charset="0"/>
            </a:endParaRPr>
          </a:p>
        </p:txBody>
      </p:sp>
      <p:sp>
        <p:nvSpPr>
          <p:cNvPr id="39" name="Rectangle 38"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prstClr val="white">
                    <a:lumMod val="95000"/>
                  </a:prstClr>
                </a:solidFill>
                <a:latin typeface="Berlin Sans FB" pitchFamily="34" charset="0"/>
                <a:cs typeface="Arial" panose="020B0604020202020204" pitchFamily="34" charset="0"/>
              </a:rPr>
              <a:t>High School Financial Literacy Pilot Program</a:t>
            </a:r>
            <a:endParaRPr lang="en-US" sz="3100" spc="200" dirty="0">
              <a:solidFill>
                <a:prstClr val="white">
                  <a:lumMod val="95000"/>
                </a:prstClr>
              </a:solidFill>
              <a:latin typeface="Berlin Sans FB" pitchFamily="34" charset="0"/>
              <a:cs typeface="Arial" panose="020B0604020202020204" pitchFamily="34" charset="0"/>
            </a:endParaRPr>
          </a:p>
        </p:txBody>
      </p:sp>
      <p:grpSp>
        <p:nvGrpSpPr>
          <p:cNvPr id="2" name="Group 172" descr="Chart Icon"/>
          <p:cNvGrpSpPr/>
          <p:nvPr/>
        </p:nvGrpSpPr>
        <p:grpSpPr>
          <a:xfrm>
            <a:off x="103246" y="85064"/>
            <a:ext cx="556972" cy="507176"/>
            <a:chOff x="4505127" y="6916618"/>
            <a:chExt cx="556972" cy="507176"/>
          </a:xfrm>
        </p:grpSpPr>
        <p:sp>
          <p:nvSpPr>
            <p:cNvPr id="42" name="Freeform 41"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43" name="Freeform 42"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Freeform 43"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Freeform 44"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51" name="TextBox 50"/>
          <p:cNvSpPr txBox="1"/>
          <p:nvPr/>
        </p:nvSpPr>
        <p:spPr>
          <a:xfrm>
            <a:off x="1295720" y="5910944"/>
            <a:ext cx="4111166" cy="1431161"/>
          </a:xfrm>
          <a:prstGeom prst="rect">
            <a:avLst/>
          </a:prstGeom>
          <a:solidFill>
            <a:srgbClr val="EC7320"/>
          </a:solidFill>
        </p:spPr>
        <p:txBody>
          <a:bodyPr wrap="square" tIns="0" rtlCol="0">
            <a:spAutoFit/>
          </a:bodyPr>
          <a:lstStyle/>
          <a:p>
            <a:pPr marL="231775" indent="-231775"/>
            <a:r>
              <a:rPr lang="en-US" sz="1000" dirty="0">
                <a:solidFill>
                  <a:schemeClr val="bg1"/>
                </a:solidFill>
                <a:latin typeface="Arial Narrow" panose="020B0606020202030204" pitchFamily="34" charset="0"/>
              </a:rPr>
              <a:t>Quincy Credit </a:t>
            </a:r>
            <a:r>
              <a:rPr lang="en-US" sz="1000" dirty="0" smtClean="0">
                <a:solidFill>
                  <a:schemeClr val="bg1"/>
                </a:solidFill>
                <a:latin typeface="Arial Narrow" panose="020B0606020202030204" pitchFamily="34" charset="0"/>
              </a:rPr>
              <a:t>Union - </a:t>
            </a:r>
            <a:r>
              <a:rPr lang="en-US" sz="1000" dirty="0">
                <a:solidFill>
                  <a:schemeClr val="bg1"/>
                </a:solidFill>
                <a:latin typeface="Arial Narrow" panose="020B0606020202030204" pitchFamily="34" charset="0"/>
              </a:rPr>
              <a:t>Provided financial literacy curriculum and materials; Provided guest speakers; Planned and/or hosted FLP event (Credit for Life Fair); Provided funding for FLP events and/or </a:t>
            </a:r>
            <a:r>
              <a:rPr lang="en-US" sz="1000" dirty="0" smtClean="0">
                <a:solidFill>
                  <a:schemeClr val="bg1"/>
                </a:solidFill>
                <a:latin typeface="Arial Narrow" panose="020B0606020202030204" pitchFamily="34" charset="0"/>
              </a:rPr>
              <a:t>materials</a:t>
            </a:r>
          </a:p>
          <a:p>
            <a:pPr marL="231775" indent="-231775"/>
            <a:r>
              <a:rPr lang="en-US" sz="1000" dirty="0">
                <a:solidFill>
                  <a:schemeClr val="bg1"/>
                </a:solidFill>
                <a:latin typeface="Arial Narrow" panose="020B0606020202030204" pitchFamily="34" charset="0"/>
              </a:rPr>
              <a:t>Quincy </a:t>
            </a:r>
            <a:r>
              <a:rPr lang="en-US" sz="1000" dirty="0" smtClean="0">
                <a:solidFill>
                  <a:schemeClr val="bg1"/>
                </a:solidFill>
                <a:latin typeface="Arial Narrow" panose="020B0606020202030204" pitchFamily="34" charset="0"/>
              </a:rPr>
              <a:t>College - </a:t>
            </a:r>
            <a:r>
              <a:rPr lang="en-US" sz="1000" dirty="0">
                <a:solidFill>
                  <a:schemeClr val="bg1"/>
                </a:solidFill>
                <a:latin typeface="Arial Narrow" panose="020B0606020202030204" pitchFamily="34" charset="0"/>
              </a:rPr>
              <a:t>Provided funding for FLP events and/or materials; Planned and/or hosted FLP event (Job Fair)</a:t>
            </a:r>
            <a:r>
              <a:rPr lang="en-US" sz="1000" dirty="0" smtClean="0">
                <a:solidFill>
                  <a:schemeClr val="bg1"/>
                </a:solidFill>
                <a:latin typeface="Arial Narrow" panose="020B0606020202030204" pitchFamily="34" charset="0"/>
              </a:rPr>
              <a:t> </a:t>
            </a:r>
          </a:p>
          <a:p>
            <a:pPr marL="231775" indent="-231775"/>
            <a:r>
              <a:rPr lang="en-US" sz="1000" dirty="0" smtClean="0">
                <a:solidFill>
                  <a:schemeClr val="bg1"/>
                </a:solidFill>
                <a:latin typeface="Arial Narrow" panose="020B0606020202030204" pitchFamily="34" charset="0"/>
              </a:rPr>
              <a:t>Quincy </a:t>
            </a:r>
            <a:r>
              <a:rPr lang="en-US" sz="1000" dirty="0">
                <a:solidFill>
                  <a:schemeClr val="bg1"/>
                </a:solidFill>
                <a:latin typeface="Arial Narrow" panose="020B0606020202030204" pitchFamily="34" charset="0"/>
              </a:rPr>
              <a:t>Asian Resources </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Provided financial literacy curriculum and materials; Provided guest speakers; High School Adult Financial Literacy </a:t>
            </a:r>
            <a:r>
              <a:rPr lang="en-US" sz="1000" dirty="0" smtClean="0">
                <a:solidFill>
                  <a:schemeClr val="bg1"/>
                </a:solidFill>
                <a:latin typeface="Arial Narrow" panose="020B0606020202030204" pitchFamily="34" charset="0"/>
              </a:rPr>
              <a:t>Program</a:t>
            </a:r>
          </a:p>
          <a:p>
            <a:pPr marL="231775" indent="-231775"/>
            <a:r>
              <a:rPr lang="en-US" sz="1000" dirty="0" err="1" smtClean="0">
                <a:solidFill>
                  <a:schemeClr val="bg1"/>
                </a:solidFill>
                <a:latin typeface="Arial Narrow" panose="020B0606020202030204" pitchFamily="34" charset="0"/>
              </a:rPr>
              <a:t>Tackey</a:t>
            </a:r>
            <a:r>
              <a:rPr lang="en-US" sz="1000" dirty="0" smtClean="0">
                <a:solidFill>
                  <a:schemeClr val="bg1"/>
                </a:solidFill>
                <a:latin typeface="Arial Narrow" panose="020B0606020202030204" pitchFamily="34" charset="0"/>
              </a:rPr>
              <a:t> </a:t>
            </a:r>
            <a:r>
              <a:rPr lang="en-US" sz="1000" dirty="0">
                <a:solidFill>
                  <a:schemeClr val="bg1"/>
                </a:solidFill>
                <a:latin typeface="Arial Narrow" panose="020B0606020202030204" pitchFamily="34" charset="0"/>
              </a:rPr>
              <a:t>Chan (MA State Representative</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Guest speaker; Offered job shadowing opportunities</a:t>
            </a:r>
          </a:p>
        </p:txBody>
      </p:sp>
      <p:sp>
        <p:nvSpPr>
          <p:cNvPr id="3" name="TextBox 2"/>
          <p:cNvSpPr txBox="1"/>
          <p:nvPr/>
        </p:nvSpPr>
        <p:spPr>
          <a:xfrm>
            <a:off x="5491582" y="6211316"/>
            <a:ext cx="4566817" cy="861774"/>
          </a:xfrm>
          <a:prstGeom prst="rect">
            <a:avLst/>
          </a:prstGeom>
          <a:solidFill>
            <a:srgbClr val="EC7320"/>
          </a:solidFill>
        </p:spPr>
        <p:txBody>
          <a:bodyPr wrap="square" rtlCol="0">
            <a:spAutoFit/>
          </a:bodyPr>
          <a:lstStyle/>
          <a:p>
            <a:pPr marL="231775" indent="-231775">
              <a:spcAft>
                <a:spcPts val="600"/>
              </a:spcAft>
            </a:pPr>
            <a:r>
              <a:rPr lang="en-US" sz="1000" dirty="0">
                <a:solidFill>
                  <a:schemeClr val="bg1"/>
                </a:solidFill>
                <a:latin typeface="Arial Narrow" panose="020B0606020202030204" pitchFamily="34" charset="0"/>
              </a:rPr>
              <a:t>Revere Municipal Credit </a:t>
            </a:r>
            <a:r>
              <a:rPr lang="en-US" sz="1000" dirty="0" smtClean="0">
                <a:solidFill>
                  <a:schemeClr val="bg1"/>
                </a:solidFill>
                <a:latin typeface="Arial Narrow" panose="020B0606020202030204" pitchFamily="34" charset="0"/>
              </a:rPr>
              <a:t>Union - </a:t>
            </a:r>
            <a:r>
              <a:rPr lang="en-US" sz="1000" dirty="0">
                <a:solidFill>
                  <a:schemeClr val="bg1"/>
                </a:solidFill>
                <a:latin typeface="Arial Narrow" panose="020B0606020202030204" pitchFamily="34" charset="0"/>
              </a:rPr>
              <a:t>Provided guest speakers; Provided funding for FLP events and/or </a:t>
            </a:r>
            <a:r>
              <a:rPr lang="en-US" sz="1000" dirty="0" smtClean="0">
                <a:solidFill>
                  <a:schemeClr val="bg1"/>
                </a:solidFill>
                <a:latin typeface="Arial Narrow" panose="020B0606020202030204" pitchFamily="34" charset="0"/>
              </a:rPr>
              <a:t>materials</a:t>
            </a:r>
          </a:p>
          <a:p>
            <a:pPr marL="231775" indent="-231775">
              <a:spcAft>
                <a:spcPts val="600"/>
              </a:spcAft>
            </a:pPr>
            <a:r>
              <a:rPr lang="en-US" sz="1000" dirty="0" err="1">
                <a:solidFill>
                  <a:schemeClr val="bg1"/>
                </a:solidFill>
                <a:latin typeface="Arial Narrow" panose="020B0606020202030204" pitchFamily="34" charset="0"/>
              </a:rPr>
              <a:t>Axa</a:t>
            </a:r>
            <a:r>
              <a:rPr lang="en-US" sz="1000" dirty="0">
                <a:solidFill>
                  <a:schemeClr val="bg1"/>
                </a:solidFill>
                <a:latin typeface="Arial Narrow" panose="020B0606020202030204" pitchFamily="34" charset="0"/>
              </a:rPr>
              <a:t> Equitable </a:t>
            </a:r>
            <a:r>
              <a:rPr lang="en-US" sz="1000" dirty="0" smtClean="0">
                <a:solidFill>
                  <a:schemeClr val="bg1"/>
                </a:solidFill>
                <a:latin typeface="Arial Narrow" panose="020B0606020202030204" pitchFamily="34" charset="0"/>
              </a:rPr>
              <a:t>Consultant - </a:t>
            </a:r>
            <a:r>
              <a:rPr lang="en-US" sz="1000" dirty="0">
                <a:solidFill>
                  <a:schemeClr val="bg1"/>
                </a:solidFill>
                <a:latin typeface="Arial Narrow" panose="020B0606020202030204" pitchFamily="34" charset="0"/>
              </a:rPr>
              <a:t>Provided guest </a:t>
            </a:r>
            <a:r>
              <a:rPr lang="en-US" sz="1000" dirty="0" smtClean="0">
                <a:solidFill>
                  <a:schemeClr val="bg1"/>
                </a:solidFill>
                <a:latin typeface="Arial Narrow" panose="020B0606020202030204" pitchFamily="34" charset="0"/>
              </a:rPr>
              <a:t>speakers</a:t>
            </a:r>
          </a:p>
          <a:p>
            <a:pPr marL="231775" indent="-231775">
              <a:spcAft>
                <a:spcPts val="600"/>
              </a:spcAft>
            </a:pPr>
            <a:r>
              <a:rPr lang="en-US" sz="1000" dirty="0">
                <a:solidFill>
                  <a:schemeClr val="bg1"/>
                </a:solidFill>
                <a:latin typeface="Arial Narrow" panose="020B0606020202030204" pitchFamily="34" charset="0"/>
              </a:rPr>
              <a:t>Wheelock </a:t>
            </a:r>
            <a:r>
              <a:rPr lang="en-US" sz="1000" dirty="0" smtClean="0">
                <a:solidFill>
                  <a:schemeClr val="bg1"/>
                </a:solidFill>
                <a:latin typeface="Arial Narrow" panose="020B0606020202030204" pitchFamily="34" charset="0"/>
              </a:rPr>
              <a:t>College - </a:t>
            </a:r>
            <a:r>
              <a:rPr lang="en-US" sz="1000" dirty="0">
                <a:solidFill>
                  <a:schemeClr val="bg1"/>
                </a:solidFill>
                <a:latin typeface="Arial Narrow" panose="020B0606020202030204" pitchFamily="34" charset="0"/>
              </a:rPr>
              <a:t>Provided professional development</a:t>
            </a:r>
          </a:p>
        </p:txBody>
      </p:sp>
      <p:cxnSp>
        <p:nvCxnSpPr>
          <p:cNvPr id="144" name="Straight Connector 143" descr="white vertical line, column divider"/>
          <p:cNvCxnSpPr/>
          <p:nvPr/>
        </p:nvCxnSpPr>
        <p:spPr>
          <a:xfrm>
            <a:off x="5472072" y="712381"/>
            <a:ext cx="0" cy="70592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5549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descr="Contact row background"/>
          <p:cNvSpPr/>
          <p:nvPr/>
        </p:nvSpPr>
        <p:spPr>
          <a:xfrm>
            <a:off x="0" y="7511970"/>
            <a:ext cx="10058400" cy="271187"/>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sp>
        <p:nvSpPr>
          <p:cNvPr id="127" name="Rectangle 126" descr="District row background"/>
          <p:cNvSpPr/>
          <p:nvPr/>
        </p:nvSpPr>
        <p:spPr>
          <a:xfrm>
            <a:off x="0" y="757725"/>
            <a:ext cx="10058400" cy="317446"/>
          </a:xfrm>
          <a:prstGeom prst="rect">
            <a:avLst/>
          </a:prstGeom>
          <a:solidFill>
            <a:srgbClr val="93C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8" name="Rectangle 127" descr="Details row background"/>
          <p:cNvSpPr/>
          <p:nvPr/>
        </p:nvSpPr>
        <p:spPr>
          <a:xfrm>
            <a:off x="0" y="1076619"/>
            <a:ext cx="10058400" cy="2606381"/>
          </a:xfrm>
          <a:prstGeom prst="rect">
            <a:avLst/>
          </a:prstGeom>
          <a:solidFill>
            <a:srgbClr val="437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9" name="Rectangle 128" descr="Description row background"/>
          <p:cNvSpPr/>
          <p:nvPr/>
        </p:nvSpPr>
        <p:spPr>
          <a:xfrm>
            <a:off x="0" y="3676650"/>
            <a:ext cx="10058400" cy="1883419"/>
          </a:xfrm>
          <a:prstGeom prst="rect">
            <a:avLst/>
          </a:prstGeom>
          <a:solidFill>
            <a:srgbClr val="5A6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Rectangle 129" descr="Exteranl Partners row background"/>
          <p:cNvSpPr/>
          <p:nvPr/>
        </p:nvSpPr>
        <p:spPr>
          <a:xfrm>
            <a:off x="0" y="5511800"/>
            <a:ext cx="10058400" cy="2011745"/>
          </a:xfrm>
          <a:prstGeom prst="rect">
            <a:avLst/>
          </a:prstGeom>
          <a:solidFill>
            <a:srgbClr val="EC7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1" y="757009"/>
            <a:ext cx="1244008" cy="31816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District</a:t>
            </a:r>
            <a:endParaRPr lang="en-US" sz="1500" dirty="0">
              <a:solidFill>
                <a:prstClr val="white"/>
              </a:solidFill>
              <a:latin typeface="Arial" panose="020B0604020202020204" pitchFamily="34" charset="0"/>
              <a:cs typeface="Arial" panose="020B0604020202020204" pitchFamily="34" charset="0"/>
            </a:endParaRPr>
          </a:p>
        </p:txBody>
      </p:sp>
      <p:sp>
        <p:nvSpPr>
          <p:cNvPr id="117" name="TextBox 116"/>
          <p:cNvSpPr txBox="1"/>
          <p:nvPr/>
        </p:nvSpPr>
        <p:spPr>
          <a:xfrm>
            <a:off x="1" y="5794737"/>
            <a:ext cx="1236268" cy="1477926"/>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External Partners</a:t>
            </a:r>
            <a:endParaRPr lang="en-US" sz="1500" dirty="0">
              <a:solidFill>
                <a:prstClr val="white"/>
              </a:solidFill>
              <a:latin typeface="Arial" panose="020B0604020202020204" pitchFamily="34" charset="0"/>
              <a:cs typeface="Arial" panose="020B0604020202020204" pitchFamily="34" charset="0"/>
            </a:endParaRPr>
          </a:p>
        </p:txBody>
      </p:sp>
      <p:sp>
        <p:nvSpPr>
          <p:cNvPr id="120" name="TextBox 119"/>
          <p:cNvSpPr txBox="1"/>
          <p:nvPr/>
        </p:nvSpPr>
        <p:spPr>
          <a:xfrm>
            <a:off x="-1801" y="7511970"/>
            <a:ext cx="1252700" cy="25085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Contact</a:t>
            </a:r>
            <a:endParaRPr lang="en-US" sz="1500" dirty="0">
              <a:solidFill>
                <a:prstClr val="white"/>
              </a:solidFill>
              <a:latin typeface="Arial" panose="020B0604020202020204" pitchFamily="34" charset="0"/>
              <a:cs typeface="Arial" panose="020B0604020202020204" pitchFamily="34" charset="0"/>
            </a:endParaRPr>
          </a:p>
        </p:txBody>
      </p:sp>
      <p:sp>
        <p:nvSpPr>
          <p:cNvPr id="147" name="TextBox 146"/>
          <p:cNvSpPr txBox="1"/>
          <p:nvPr/>
        </p:nvSpPr>
        <p:spPr>
          <a:xfrm>
            <a:off x="-4631" y="3721100"/>
            <a:ext cx="1255530" cy="182821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Description</a:t>
            </a:r>
            <a:endParaRPr lang="en-US" sz="1500" dirty="0">
              <a:solidFill>
                <a:prstClr val="white"/>
              </a:solidFill>
              <a:latin typeface="Arial" panose="020B0604020202020204" pitchFamily="34" charset="0"/>
              <a:cs typeface="Arial" panose="020B0604020202020204" pitchFamily="34" charset="0"/>
            </a:endParaRPr>
          </a:p>
        </p:txBody>
      </p:sp>
      <p:sp>
        <p:nvSpPr>
          <p:cNvPr id="149" name="Rectangle 148"/>
          <p:cNvSpPr/>
          <p:nvPr/>
        </p:nvSpPr>
        <p:spPr>
          <a:xfrm>
            <a:off x="1257975" y="6879421"/>
            <a:ext cx="2933636"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82" name="Rectangle 181"/>
          <p:cNvSpPr/>
          <p:nvPr/>
        </p:nvSpPr>
        <p:spPr>
          <a:xfrm>
            <a:off x="1286532" y="768958"/>
            <a:ext cx="4148415" cy="310101"/>
          </a:xfrm>
          <a:prstGeom prst="rect">
            <a:avLst/>
          </a:prstGeom>
        </p:spPr>
        <p:txBody>
          <a:bodyPr wrap="square" anchor="ctr" anchorCtr="0">
            <a:noAutofit/>
          </a:bodyPr>
          <a:lstStyle/>
          <a:p>
            <a:pPr algn="ctr">
              <a:defRPr/>
            </a:pPr>
            <a:r>
              <a:rPr lang="en-US" sz="1200" b="1" kern="0" dirty="0" smtClean="0">
                <a:solidFill>
                  <a:prstClr val="black">
                    <a:lumMod val="85000"/>
                    <a:lumOff val="15000"/>
                  </a:prstClr>
                </a:solidFill>
                <a:latin typeface="Arial Narrow" pitchFamily="34" charset="0"/>
                <a:cs typeface="Arial" panose="020B0604020202020204" pitchFamily="34" charset="0"/>
              </a:rPr>
              <a:t>Salem – Salem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184" name="Rectangle 183"/>
          <p:cNvSpPr/>
          <p:nvPr/>
        </p:nvSpPr>
        <p:spPr>
          <a:xfrm>
            <a:off x="1293616" y="3678054"/>
            <a:ext cx="4160511" cy="1827396"/>
          </a:xfrm>
          <a:prstGeom prst="rect">
            <a:avLst/>
          </a:prstGeom>
          <a:solidFill>
            <a:srgbClr val="5A6E8C"/>
          </a:solidFill>
        </p:spPr>
        <p:txBody>
          <a:bodyPr wrap="square" tIns="0" bIns="0" anchor="ctr" anchorCtr="0">
            <a:noAutofit/>
          </a:bodyPr>
          <a:lstStyle/>
          <a:p>
            <a:pPr>
              <a:defRPr/>
            </a:pPr>
            <a:r>
              <a:rPr lang="en-US" sz="1000" dirty="0">
                <a:solidFill>
                  <a:schemeClr val="bg1"/>
                </a:solidFill>
                <a:latin typeface="Arial Narrow" panose="020B0606020202030204" pitchFamily="34" charset="0"/>
              </a:rPr>
              <a:t>The National Education for Financial Education (NEFE) High School Financial Planning Program’s publication served as the primary curriculum.  However, lessons were continually supplemented with current material.  In addition, we updated the college financing unit to follow research regarding jobs and anticipated related salaries.   We used our iPads for research and the financial literacy applications which were purchased and used last year.  The application, “On Your Own” took students through a year of working and living on their own with income and real-life expenses to plan for and pay.  On May 20, approximately 60 seniors attended a Reality Fair.  The event, which was held at the </a:t>
            </a:r>
            <a:r>
              <a:rPr lang="en-US" sz="1000" dirty="0" err="1">
                <a:solidFill>
                  <a:schemeClr val="bg1"/>
                </a:solidFill>
                <a:latin typeface="Arial Narrow" panose="020B0606020202030204" pitchFamily="34" charset="0"/>
              </a:rPr>
              <a:t>Bertolon</a:t>
            </a:r>
            <a:r>
              <a:rPr lang="en-US" sz="1000" dirty="0">
                <a:solidFill>
                  <a:schemeClr val="bg1"/>
                </a:solidFill>
                <a:latin typeface="Arial Narrow" panose="020B0606020202030204" pitchFamily="34" charset="0"/>
              </a:rPr>
              <a:t> School of Business at Salem State University, was coordinated by Kevin Noyes from People’s United Bank, as well as Andrew </a:t>
            </a:r>
            <a:r>
              <a:rPr lang="en-US" sz="1000" dirty="0" err="1">
                <a:solidFill>
                  <a:schemeClr val="bg1"/>
                </a:solidFill>
                <a:latin typeface="Arial Narrow" panose="020B0606020202030204" pitchFamily="34" charset="0"/>
              </a:rPr>
              <a:t>Wulf</a:t>
            </a:r>
            <a:r>
              <a:rPr lang="en-US" sz="1000" dirty="0">
                <a:solidFill>
                  <a:schemeClr val="bg1"/>
                </a:solidFill>
                <a:latin typeface="Arial Narrow" panose="020B0606020202030204" pitchFamily="34" charset="0"/>
              </a:rPr>
              <a:t>, Carlos </a:t>
            </a:r>
            <a:r>
              <a:rPr lang="en-US" sz="1000" dirty="0" err="1">
                <a:solidFill>
                  <a:schemeClr val="bg1"/>
                </a:solidFill>
                <a:latin typeface="Arial Narrow" panose="020B0606020202030204" pitchFamily="34" charset="0"/>
              </a:rPr>
              <a:t>Moscoso</a:t>
            </a:r>
            <a:r>
              <a:rPr lang="en-US" sz="1000" dirty="0">
                <a:solidFill>
                  <a:schemeClr val="bg1"/>
                </a:solidFill>
                <a:latin typeface="Arial Narrow" panose="020B0606020202030204" pitchFamily="34" charset="0"/>
              </a:rPr>
              <a:t>, and Virginia LeBlanc from Salem High.  Rob </a:t>
            </a:r>
            <a:r>
              <a:rPr lang="en-US" sz="1000" dirty="0" err="1">
                <a:solidFill>
                  <a:schemeClr val="bg1"/>
                </a:solidFill>
                <a:latin typeface="Arial Narrow" panose="020B0606020202030204" pitchFamily="34" charset="0"/>
              </a:rPr>
              <a:t>Lutts</a:t>
            </a:r>
            <a:r>
              <a:rPr lang="en-US" sz="1000" dirty="0">
                <a:solidFill>
                  <a:schemeClr val="bg1"/>
                </a:solidFill>
                <a:latin typeface="Arial Narrow" panose="020B0606020202030204" pitchFamily="34" charset="0"/>
              </a:rPr>
              <a:t>, who is president of Cabot Money Management, was also involved and offered to help with </a:t>
            </a:r>
            <a:r>
              <a:rPr lang="en-US" sz="1000" dirty="0" smtClean="0">
                <a:solidFill>
                  <a:schemeClr val="bg1"/>
                </a:solidFill>
                <a:latin typeface="Arial Narrow" panose="020B0606020202030204" pitchFamily="34" charset="0"/>
              </a:rPr>
              <a:t>funding.</a:t>
            </a:r>
            <a:endParaRPr lang="en-US" sz="1000" kern="0" dirty="0" smtClean="0">
              <a:solidFill>
                <a:schemeClr val="bg1"/>
              </a:solidFill>
              <a:latin typeface="Arial Narrow" pitchFamily="34" charset="0"/>
              <a:cs typeface="Arial" panose="020B0604020202020204" pitchFamily="34" charset="0"/>
            </a:endParaRPr>
          </a:p>
        </p:txBody>
      </p:sp>
      <p:sp>
        <p:nvSpPr>
          <p:cNvPr id="185" name="Rectangle 184"/>
          <p:cNvSpPr/>
          <p:nvPr/>
        </p:nvSpPr>
        <p:spPr>
          <a:xfrm>
            <a:off x="1286317" y="6897130"/>
            <a:ext cx="4147074"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sp>
        <p:nvSpPr>
          <p:cNvPr id="186" name="Rectangle 185"/>
          <p:cNvSpPr/>
          <p:nvPr/>
        </p:nvSpPr>
        <p:spPr>
          <a:xfrm>
            <a:off x="1279793" y="7500395"/>
            <a:ext cx="4145954" cy="278956"/>
          </a:xfrm>
          <a:prstGeom prst="rect">
            <a:avLst/>
          </a:prstGeom>
        </p:spPr>
        <p:txBody>
          <a:bodyPr wrap="square" anchor="ctr" anchorCtr="0">
            <a:noAutofit/>
          </a:bodyPr>
          <a:lstStyle/>
          <a:p>
            <a:pPr>
              <a:defRPr/>
            </a:pPr>
            <a:r>
              <a:rPr lang="en-US" sz="1000" dirty="0" smtClean="0">
                <a:solidFill>
                  <a:prstClr val="white"/>
                </a:solidFill>
                <a:latin typeface="Arial Narrow" pitchFamily="34" charset="0"/>
                <a:cs typeface="Arial" pitchFamily="34" charset="0"/>
              </a:rPr>
              <a:t>Andrew </a:t>
            </a:r>
            <a:r>
              <a:rPr lang="en-US" sz="1000" dirty="0" err="1" smtClean="0">
                <a:solidFill>
                  <a:prstClr val="white"/>
                </a:solidFill>
                <a:latin typeface="Arial Narrow" pitchFamily="34" charset="0"/>
                <a:cs typeface="Arial" pitchFamily="34" charset="0"/>
              </a:rPr>
              <a:t>Wulf</a:t>
            </a:r>
            <a:r>
              <a:rPr lang="en-US" sz="1000" dirty="0" smtClean="0">
                <a:solidFill>
                  <a:prstClr val="white"/>
                </a:solidFill>
                <a:latin typeface="Arial Narrow" pitchFamily="34" charset="0"/>
                <a:cs typeface="Arial" pitchFamily="34" charset="0"/>
              </a:rPr>
              <a:t>, </a:t>
            </a:r>
            <a:r>
              <a:rPr lang="en-US" sz="1000" dirty="0" smtClean="0">
                <a:solidFill>
                  <a:prstClr val="white"/>
                </a:solidFill>
                <a:latin typeface="Arial Narrow" pitchFamily="34" charset="0"/>
                <a:cs typeface="Arial" pitchFamily="34" charset="0"/>
                <a:hlinkClick r:id="rId2"/>
              </a:rPr>
              <a:t>andrewwulf@salemk12.org</a:t>
            </a:r>
            <a:r>
              <a:rPr lang="en-US" sz="1000" dirty="0" smtClean="0">
                <a:solidFill>
                  <a:prstClr val="white"/>
                </a:solidFill>
                <a:latin typeface="Arial Narrow" pitchFamily="34" charset="0"/>
                <a:cs typeface="Arial" pitchFamily="34" charset="0"/>
              </a:rPr>
              <a:t> </a:t>
            </a:r>
            <a:endParaRPr lang="en-US" sz="1000" kern="0" dirty="0">
              <a:solidFill>
                <a:prstClr val="black">
                  <a:lumMod val="85000"/>
                  <a:lumOff val="15000"/>
                </a:prstClr>
              </a:solidFill>
              <a:latin typeface="Arial Narrow" pitchFamily="34" charset="0"/>
              <a:cs typeface="Arial" pitchFamily="34" charset="0"/>
            </a:endParaRPr>
          </a:p>
        </p:txBody>
      </p:sp>
      <p:sp>
        <p:nvSpPr>
          <p:cNvPr id="39" name="Rectangle 38"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prstClr val="white">
                    <a:lumMod val="95000"/>
                  </a:prstClr>
                </a:solidFill>
                <a:latin typeface="Berlin Sans FB" pitchFamily="34" charset="0"/>
                <a:cs typeface="Arial" panose="020B0604020202020204" pitchFamily="34" charset="0"/>
              </a:rPr>
              <a:t>High School Financial Literacy Pilot Program</a:t>
            </a:r>
            <a:endParaRPr lang="en-US" sz="3100" spc="200" dirty="0">
              <a:solidFill>
                <a:prstClr val="white">
                  <a:lumMod val="95000"/>
                </a:prstClr>
              </a:solidFill>
              <a:latin typeface="Berlin Sans FB" pitchFamily="34" charset="0"/>
              <a:cs typeface="Arial" panose="020B0604020202020204" pitchFamily="34" charset="0"/>
            </a:endParaRPr>
          </a:p>
        </p:txBody>
      </p:sp>
      <p:grpSp>
        <p:nvGrpSpPr>
          <p:cNvPr id="2" name="Group 172" descr="Chart Icon"/>
          <p:cNvGrpSpPr/>
          <p:nvPr/>
        </p:nvGrpSpPr>
        <p:grpSpPr>
          <a:xfrm>
            <a:off x="103246" y="85064"/>
            <a:ext cx="556972" cy="507176"/>
            <a:chOff x="4505127" y="6916618"/>
            <a:chExt cx="556972" cy="507176"/>
          </a:xfrm>
        </p:grpSpPr>
        <p:sp>
          <p:nvSpPr>
            <p:cNvPr id="42" name="Freeform 41"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43" name="Freeform 42"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Freeform 43"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Freeform 44"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4" name="TextBox 3"/>
          <p:cNvSpPr txBox="1"/>
          <p:nvPr/>
        </p:nvSpPr>
        <p:spPr>
          <a:xfrm>
            <a:off x="1354508" y="6144272"/>
            <a:ext cx="4032277" cy="784830"/>
          </a:xfrm>
          <a:prstGeom prst="rect">
            <a:avLst/>
          </a:prstGeom>
          <a:solidFill>
            <a:srgbClr val="EC7320"/>
          </a:solidFill>
        </p:spPr>
        <p:txBody>
          <a:bodyPr wrap="square" rtlCol="0">
            <a:spAutoFit/>
          </a:bodyPr>
          <a:lstStyle/>
          <a:p>
            <a:pPr marL="231775" indent="-231775">
              <a:spcAft>
                <a:spcPts val="600"/>
              </a:spcAft>
            </a:pPr>
            <a:r>
              <a:rPr lang="en-US" sz="1000" dirty="0">
                <a:solidFill>
                  <a:schemeClr val="bg1"/>
                </a:solidFill>
                <a:latin typeface="Arial Narrow" panose="020B0606020202030204" pitchFamily="34" charset="0"/>
              </a:rPr>
              <a:t>Cabot Money Management (Rob </a:t>
            </a:r>
            <a:r>
              <a:rPr lang="en-US" sz="1000" dirty="0" err="1">
                <a:solidFill>
                  <a:schemeClr val="bg1"/>
                </a:solidFill>
                <a:latin typeface="Arial Narrow" panose="020B0606020202030204" pitchFamily="34" charset="0"/>
              </a:rPr>
              <a:t>Lutts</a:t>
            </a:r>
            <a:r>
              <a:rPr lang="en-US" sz="1000" dirty="0">
                <a:solidFill>
                  <a:schemeClr val="bg1"/>
                </a:solidFill>
                <a:latin typeface="Arial Narrow" panose="020B0606020202030204" pitchFamily="34" charset="0"/>
              </a:rPr>
              <a:t>, President and Chief Investment Officer</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Provided guest speakers; Provided funding for FLP event (Credit for Life Fair) and academic </a:t>
            </a:r>
            <a:r>
              <a:rPr lang="en-US" sz="1000" dirty="0" smtClean="0">
                <a:solidFill>
                  <a:schemeClr val="bg1"/>
                </a:solidFill>
                <a:latin typeface="Arial Narrow" panose="020B0606020202030204" pitchFamily="34" charset="0"/>
              </a:rPr>
              <a:t>scholarship</a:t>
            </a:r>
          </a:p>
          <a:p>
            <a:pPr marL="231775" indent="-231775">
              <a:spcAft>
                <a:spcPts val="600"/>
              </a:spcAft>
            </a:pPr>
            <a:r>
              <a:rPr lang="en-US" sz="1000" dirty="0">
                <a:solidFill>
                  <a:schemeClr val="bg1"/>
                </a:solidFill>
                <a:latin typeface="Arial Narrow" panose="020B0606020202030204" pitchFamily="34" charset="0"/>
              </a:rPr>
              <a:t>Salem State University </a:t>
            </a:r>
            <a:r>
              <a:rPr lang="en-US" sz="1000" dirty="0" smtClean="0">
                <a:solidFill>
                  <a:schemeClr val="bg1"/>
                </a:solidFill>
                <a:latin typeface="Arial Narrow" panose="020B0606020202030204" pitchFamily="34" charset="0"/>
              </a:rPr>
              <a:t>- </a:t>
            </a:r>
            <a:r>
              <a:rPr lang="en-US" sz="1000" dirty="0">
                <a:solidFill>
                  <a:schemeClr val="bg1"/>
                </a:solidFill>
                <a:latin typeface="Arial Narrow" panose="020B0606020202030204" pitchFamily="34" charset="0"/>
              </a:rPr>
              <a:t>Hosted FLP event (Credit for Life Fair)</a:t>
            </a:r>
          </a:p>
        </p:txBody>
      </p:sp>
      <p:cxnSp>
        <p:nvCxnSpPr>
          <p:cNvPr id="48" name="Straight Connector 47" descr="white vertical line, column divider"/>
          <p:cNvCxnSpPr/>
          <p:nvPr/>
        </p:nvCxnSpPr>
        <p:spPr>
          <a:xfrm>
            <a:off x="5472072" y="712381"/>
            <a:ext cx="0" cy="70592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5514414" y="763393"/>
            <a:ext cx="4178748" cy="310101"/>
          </a:xfrm>
          <a:prstGeom prst="rect">
            <a:avLst/>
          </a:prstGeom>
        </p:spPr>
        <p:txBody>
          <a:bodyPr wrap="square" anchor="ctr" anchorCtr="0">
            <a:noAutofit/>
          </a:bodyPr>
          <a:lstStyle/>
          <a:p>
            <a:pPr algn="ctr">
              <a:defRPr/>
            </a:pPr>
            <a:r>
              <a:rPr lang="en-US" sz="1200" b="1" kern="0" dirty="0" smtClean="0">
                <a:solidFill>
                  <a:prstClr val="black">
                    <a:lumMod val="85000"/>
                    <a:lumOff val="15000"/>
                  </a:prstClr>
                </a:solidFill>
                <a:latin typeface="Arial Narrow" pitchFamily="34" charset="0"/>
                <a:cs typeface="Arial" panose="020B0604020202020204" pitchFamily="34" charset="0"/>
              </a:rPr>
              <a:t>Springfield – Putnam Vocational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52" name="Rectangle 51"/>
          <p:cNvSpPr/>
          <p:nvPr/>
        </p:nvSpPr>
        <p:spPr>
          <a:xfrm>
            <a:off x="5507664" y="3702351"/>
            <a:ext cx="4508204" cy="1787346"/>
          </a:xfrm>
          <a:prstGeom prst="rect">
            <a:avLst/>
          </a:prstGeom>
          <a:solidFill>
            <a:srgbClr val="5A6E8C"/>
          </a:solidFill>
        </p:spPr>
        <p:txBody>
          <a:bodyPr wrap="square" anchor="ctr" anchorCtr="0">
            <a:noAutofit/>
          </a:bodyPr>
          <a:lstStyle/>
          <a:p>
            <a:pPr>
              <a:defRPr/>
            </a:pPr>
            <a:r>
              <a:rPr lang="en-US" sz="1000" dirty="0" smtClean="0">
                <a:solidFill>
                  <a:schemeClr val="bg1"/>
                </a:solidFill>
                <a:latin typeface="Arial Narrow" panose="020B0606020202030204" pitchFamily="34" charset="0"/>
              </a:rPr>
              <a:t>Putnam </a:t>
            </a:r>
            <a:r>
              <a:rPr lang="en-US" sz="1000" dirty="0">
                <a:solidFill>
                  <a:schemeClr val="bg1"/>
                </a:solidFill>
                <a:latin typeface="Arial Narrow" panose="020B0606020202030204" pitchFamily="34" charset="0"/>
              </a:rPr>
              <a:t>Vocational Technical Academy worked in partnership with Junior Achievement of Western Massachusetts. The program was built on the successful partnership between JA and Putnam Academy’s academic and vocational programs. This unique approach to educating our students, </a:t>
            </a:r>
            <a:r>
              <a:rPr lang="en-US" sz="1000" b="1" i="1" dirty="0">
                <a:solidFill>
                  <a:schemeClr val="bg1"/>
                </a:solidFill>
                <a:latin typeface="Arial Narrow" panose="020B0606020202030204" pitchFamily="34" charset="0"/>
              </a:rPr>
              <a:t>allowed volunteers from the community to deliver a curriculum, while sharing their experiences with students</a:t>
            </a:r>
            <a:r>
              <a:rPr lang="en-US" sz="1000" dirty="0">
                <a:solidFill>
                  <a:schemeClr val="bg1"/>
                </a:solidFill>
                <a:latin typeface="Arial Narrow" panose="020B0606020202030204" pitchFamily="34" charset="0"/>
              </a:rPr>
              <a:t>. Classroom volunteers, program events, and teacher-directed lessons, helped to transform key concepts of lessons into a message that inspired and empowered students to believe in themselves. These hands-on lessons and events helped prepare our students in work-readiness, entrepreneurship, and financial literacy.</a:t>
            </a:r>
            <a:r>
              <a:rPr lang="en-US" sz="1000" kern="0" dirty="0" smtClean="0">
                <a:solidFill>
                  <a:schemeClr val="bg1"/>
                </a:solidFill>
                <a:latin typeface="Arial Narrow" pitchFamily="34" charset="0"/>
                <a:cs typeface="Arial" panose="020B0604020202020204" pitchFamily="34" charset="0"/>
              </a:rPr>
              <a:t> </a:t>
            </a:r>
          </a:p>
        </p:txBody>
      </p:sp>
      <p:sp>
        <p:nvSpPr>
          <p:cNvPr id="53" name="TextBox 52"/>
          <p:cNvSpPr txBox="1"/>
          <p:nvPr/>
        </p:nvSpPr>
        <p:spPr>
          <a:xfrm>
            <a:off x="5507664" y="5520008"/>
            <a:ext cx="4550739" cy="2000548"/>
          </a:xfrm>
          <a:prstGeom prst="rect">
            <a:avLst/>
          </a:prstGeom>
          <a:solidFill>
            <a:srgbClr val="EC7320"/>
          </a:solidFill>
        </p:spPr>
        <p:txBody>
          <a:bodyPr wrap="square" tIns="0" bIns="0" rtlCol="0">
            <a:spAutoFit/>
          </a:bodyPr>
          <a:lstStyle/>
          <a:p>
            <a:pPr marL="231775" indent="-231775"/>
            <a:r>
              <a:rPr lang="en-US" sz="1000" dirty="0">
                <a:solidFill>
                  <a:schemeClr val="bg1"/>
                </a:solidFill>
                <a:latin typeface="Arial Narrow" panose="020B0606020202030204" pitchFamily="34" charset="0"/>
              </a:rPr>
              <a:t>Junior Achievement of Western </a:t>
            </a:r>
            <a:r>
              <a:rPr lang="en-US" sz="1000" dirty="0" smtClean="0">
                <a:solidFill>
                  <a:schemeClr val="bg1"/>
                </a:solidFill>
                <a:latin typeface="Arial Narrow" panose="020B0606020202030204" pitchFamily="34" charset="0"/>
              </a:rPr>
              <a:t>Massachusetts and Elms College - </a:t>
            </a:r>
            <a:r>
              <a:rPr lang="en-US" sz="1000" dirty="0">
                <a:solidFill>
                  <a:schemeClr val="bg1"/>
                </a:solidFill>
                <a:latin typeface="Arial Narrow" panose="020B0606020202030204" pitchFamily="34" charset="0"/>
              </a:rPr>
              <a:t>Assisted in planning financial literacy curriculum; Provided financial literacy curriculum and materials; Provided professional development; Provided guest speakers; Planned and/or hosted FLP event(s); Provided funding for FLP events and/or materials; Offered job shadowing </a:t>
            </a:r>
            <a:r>
              <a:rPr lang="en-US" sz="1000" dirty="0" smtClean="0">
                <a:solidFill>
                  <a:schemeClr val="bg1"/>
                </a:solidFill>
                <a:latin typeface="Arial Narrow" panose="020B0606020202030204" pitchFamily="34" charset="0"/>
              </a:rPr>
              <a:t>opportunities</a:t>
            </a:r>
          </a:p>
          <a:p>
            <a:pPr marL="231775" indent="-231775"/>
            <a:r>
              <a:rPr lang="en-US" sz="1000" dirty="0">
                <a:solidFill>
                  <a:schemeClr val="bg1"/>
                </a:solidFill>
                <a:latin typeface="Arial Narrow" panose="020B0606020202030204" pitchFamily="34" charset="0"/>
              </a:rPr>
              <a:t>Springfield Technical Community </a:t>
            </a:r>
            <a:r>
              <a:rPr lang="en-US" sz="1000" dirty="0" smtClean="0">
                <a:solidFill>
                  <a:schemeClr val="bg1"/>
                </a:solidFill>
                <a:latin typeface="Arial Narrow" panose="020B0606020202030204" pitchFamily="34" charset="0"/>
              </a:rPr>
              <a:t>College - </a:t>
            </a:r>
            <a:r>
              <a:rPr lang="en-US" sz="1000" dirty="0">
                <a:solidFill>
                  <a:schemeClr val="bg1"/>
                </a:solidFill>
                <a:latin typeface="Arial Narrow" panose="020B0606020202030204" pitchFamily="34" charset="0"/>
              </a:rPr>
              <a:t>Provided guest speakers; Planned and/or hosted FLP event(s); Provided funding for FLP events and/or materials; Offered job </a:t>
            </a:r>
            <a:r>
              <a:rPr lang="en-US" sz="1000" dirty="0" smtClean="0">
                <a:solidFill>
                  <a:schemeClr val="bg1"/>
                </a:solidFill>
                <a:latin typeface="Arial Narrow" panose="020B0606020202030204" pitchFamily="34" charset="0"/>
              </a:rPr>
              <a:t>shadowing</a:t>
            </a:r>
          </a:p>
          <a:p>
            <a:pPr marL="231775" indent="-231775"/>
            <a:r>
              <a:rPr lang="en-US" sz="1000" dirty="0">
                <a:solidFill>
                  <a:schemeClr val="bg1"/>
                </a:solidFill>
                <a:latin typeface="Arial Narrow" panose="020B0606020202030204" pitchFamily="34" charset="0"/>
              </a:rPr>
              <a:t>Western New England </a:t>
            </a:r>
            <a:r>
              <a:rPr lang="en-US" sz="1000" dirty="0" smtClean="0">
                <a:solidFill>
                  <a:schemeClr val="bg1"/>
                </a:solidFill>
                <a:latin typeface="Arial Narrow" panose="020B0606020202030204" pitchFamily="34" charset="0"/>
              </a:rPr>
              <a:t>University - </a:t>
            </a:r>
            <a:r>
              <a:rPr lang="en-US" sz="1000" dirty="0">
                <a:solidFill>
                  <a:schemeClr val="bg1"/>
                </a:solidFill>
                <a:latin typeface="Arial Narrow" panose="020B0606020202030204" pitchFamily="34" charset="0"/>
              </a:rPr>
              <a:t>Planned and/or hosted FLP event(s</a:t>
            </a:r>
            <a:r>
              <a:rPr lang="en-US" sz="1000" dirty="0" smtClean="0">
                <a:solidFill>
                  <a:schemeClr val="bg1"/>
                </a:solidFill>
                <a:latin typeface="Arial Narrow" panose="020B0606020202030204" pitchFamily="34" charset="0"/>
              </a:rPr>
              <a:t>)</a:t>
            </a:r>
          </a:p>
          <a:p>
            <a:pPr marL="231775" indent="-231775"/>
            <a:r>
              <a:rPr lang="en-US" sz="1000" dirty="0" smtClean="0">
                <a:solidFill>
                  <a:schemeClr val="bg1"/>
                </a:solidFill>
                <a:latin typeface="Arial Narrow" panose="020B0606020202030204" pitchFamily="34" charset="0"/>
              </a:rPr>
              <a:t>MassMutual - </a:t>
            </a:r>
            <a:r>
              <a:rPr lang="en-US" sz="1000" dirty="0">
                <a:solidFill>
                  <a:schemeClr val="bg1"/>
                </a:solidFill>
                <a:latin typeface="Arial Narrow" panose="020B0606020202030204" pitchFamily="34" charset="0"/>
              </a:rPr>
              <a:t>Provided guest speakers; Planned and/or hosted FLP event(s); Provided funding for FLP events and/or materials; Provided mentoring </a:t>
            </a:r>
            <a:r>
              <a:rPr lang="en-US" sz="1000" dirty="0" smtClean="0">
                <a:solidFill>
                  <a:schemeClr val="bg1"/>
                </a:solidFill>
                <a:latin typeface="Arial Narrow" panose="020B0606020202030204" pitchFamily="34" charset="0"/>
              </a:rPr>
              <a:t>program</a:t>
            </a:r>
          </a:p>
          <a:p>
            <a:pPr marL="231775" indent="-231775"/>
            <a:r>
              <a:rPr lang="en-US" sz="1000" dirty="0">
                <a:solidFill>
                  <a:schemeClr val="bg1"/>
                </a:solidFill>
                <a:latin typeface="Arial Narrow" panose="020B0606020202030204" pitchFamily="34" charset="0"/>
              </a:rPr>
              <a:t>Western Massachusetts Credit For Life </a:t>
            </a:r>
            <a:r>
              <a:rPr lang="en-US" sz="1000" dirty="0" smtClean="0">
                <a:solidFill>
                  <a:schemeClr val="bg1"/>
                </a:solidFill>
                <a:latin typeface="Arial Narrow" panose="020B0606020202030204" pitchFamily="34" charset="0"/>
              </a:rPr>
              <a:t> - </a:t>
            </a:r>
            <a:r>
              <a:rPr lang="en-US" sz="1000" dirty="0">
                <a:solidFill>
                  <a:schemeClr val="bg1"/>
                </a:solidFill>
                <a:latin typeface="Arial Narrow" panose="020B0606020202030204" pitchFamily="34" charset="0"/>
              </a:rPr>
              <a:t>Provided financial literacy curriculum and materials; Provided guest speakers; Planned and/or hosted FLP event(s); Provided funding for FLP events and/or materials </a:t>
            </a:r>
            <a:endParaRPr lang="en-US" sz="1000" dirty="0" smtClean="0">
              <a:solidFill>
                <a:schemeClr val="bg1"/>
              </a:solidFill>
              <a:latin typeface="Arial Narrow" panose="020B0606020202030204" pitchFamily="34" charset="0"/>
            </a:endParaRPr>
          </a:p>
          <a:p>
            <a:pPr marL="231775" indent="-231775"/>
            <a:r>
              <a:rPr lang="en-US" sz="1000" dirty="0">
                <a:solidFill>
                  <a:schemeClr val="bg1"/>
                </a:solidFill>
                <a:latin typeface="Arial Narrow" panose="020B0606020202030204" pitchFamily="34" charset="0"/>
              </a:rPr>
              <a:t>Bay Path </a:t>
            </a:r>
            <a:r>
              <a:rPr lang="en-US" sz="1000" dirty="0" smtClean="0">
                <a:solidFill>
                  <a:schemeClr val="bg1"/>
                </a:solidFill>
                <a:latin typeface="Arial Narrow" panose="020B0606020202030204" pitchFamily="34" charset="0"/>
              </a:rPr>
              <a:t>University - </a:t>
            </a:r>
            <a:r>
              <a:rPr lang="en-US" sz="1000" dirty="0">
                <a:solidFill>
                  <a:schemeClr val="bg1"/>
                </a:solidFill>
                <a:latin typeface="Arial Narrow" panose="020B0606020202030204" pitchFamily="34" charset="0"/>
              </a:rPr>
              <a:t>Provided guest speakers; Offered job shadowing opportunities</a:t>
            </a:r>
          </a:p>
        </p:txBody>
      </p:sp>
      <p:sp>
        <p:nvSpPr>
          <p:cNvPr id="54" name="Rectangle 53"/>
          <p:cNvSpPr/>
          <p:nvPr/>
        </p:nvSpPr>
        <p:spPr>
          <a:xfrm>
            <a:off x="5518297" y="7523544"/>
            <a:ext cx="2932844" cy="239966"/>
          </a:xfrm>
          <a:prstGeom prst="rect">
            <a:avLst/>
          </a:prstGeom>
          <a:solidFill>
            <a:srgbClr val="DEA900"/>
          </a:solidFill>
        </p:spPr>
        <p:txBody>
          <a:bodyPr wrap="square" anchor="ctr" anchorCtr="0">
            <a:noAutofit/>
          </a:bodyPr>
          <a:lstStyle/>
          <a:p>
            <a:pPr>
              <a:defRPr/>
            </a:pPr>
            <a:r>
              <a:rPr lang="fr-FR" sz="1000" dirty="0" smtClean="0">
                <a:solidFill>
                  <a:prstClr val="white">
                    <a:lumMod val="95000"/>
                  </a:prstClr>
                </a:solidFill>
                <a:latin typeface="Arial Narrow" pitchFamily="34" charset="0"/>
                <a:cs typeface="Arial" pitchFamily="34" charset="0"/>
              </a:rPr>
              <a:t>Paul </a:t>
            </a:r>
            <a:r>
              <a:rPr lang="fr-FR" sz="1000" dirty="0" err="1" smtClean="0">
                <a:solidFill>
                  <a:prstClr val="white">
                    <a:lumMod val="95000"/>
                  </a:prstClr>
                </a:solidFill>
                <a:latin typeface="Arial Narrow" pitchFamily="34" charset="0"/>
                <a:cs typeface="Arial" pitchFamily="34" charset="0"/>
              </a:rPr>
              <a:t>Nycz</a:t>
            </a:r>
            <a:r>
              <a:rPr lang="fr-FR" sz="1000" dirty="0" smtClean="0">
                <a:solidFill>
                  <a:prstClr val="white">
                    <a:lumMod val="95000"/>
                  </a:prstClr>
                </a:solidFill>
                <a:latin typeface="Arial Narrow" pitchFamily="34" charset="0"/>
                <a:cs typeface="Arial" pitchFamily="34" charset="0"/>
              </a:rPr>
              <a:t>, </a:t>
            </a:r>
            <a:r>
              <a:rPr lang="fr-FR" sz="1000" dirty="0" smtClean="0">
                <a:solidFill>
                  <a:prstClr val="white">
                    <a:lumMod val="95000"/>
                  </a:prstClr>
                </a:solidFill>
                <a:latin typeface="Arial Narrow" pitchFamily="34" charset="0"/>
                <a:cs typeface="Arial" pitchFamily="34" charset="0"/>
                <a:hlinkClick r:id="rId3"/>
              </a:rPr>
              <a:t>nyczp@sps.springfield.ma.us</a:t>
            </a:r>
            <a:r>
              <a:rPr lang="fr-FR" sz="1000" dirty="0" smtClean="0">
                <a:solidFill>
                  <a:prstClr val="white">
                    <a:lumMod val="95000"/>
                  </a:prstClr>
                </a:solidFill>
                <a:latin typeface="Arial Narrow" pitchFamily="34" charset="0"/>
                <a:cs typeface="Arial" pitchFamily="34" charset="0"/>
              </a:rPr>
              <a:t> </a:t>
            </a:r>
            <a:endParaRPr lang="en-US" sz="1000" kern="0" dirty="0">
              <a:solidFill>
                <a:prstClr val="white">
                  <a:lumMod val="95000"/>
                </a:prstClr>
              </a:solidFill>
              <a:latin typeface="Arial Narrow" pitchFamily="34" charset="0"/>
              <a:cs typeface="Arial" pitchFamily="34" charset="0"/>
            </a:endParaRPr>
          </a:p>
        </p:txBody>
      </p:sp>
      <p:sp>
        <p:nvSpPr>
          <p:cNvPr id="50" name="Rectangle 49"/>
          <p:cNvSpPr/>
          <p:nvPr/>
        </p:nvSpPr>
        <p:spPr>
          <a:xfrm>
            <a:off x="5507664" y="1083107"/>
            <a:ext cx="4508204" cy="2606766"/>
          </a:xfrm>
          <a:prstGeom prst="rect">
            <a:avLst/>
          </a:prstGeom>
          <a:solidFill>
            <a:srgbClr val="4371C5"/>
          </a:solidFill>
        </p:spPr>
        <p:txBody>
          <a:bodyPr wrap="square" anchor="ctr" anchorCtr="0">
            <a:noAutofit/>
          </a:bodyPr>
          <a:lstStyle/>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r>
              <a:rPr lang="en-US" sz="1000" kern="0" dirty="0" smtClean="0">
                <a:solidFill>
                  <a:prstClr val="white">
                    <a:lumMod val="95000"/>
                  </a:prstClr>
                </a:solidFill>
                <a:latin typeface="Arial Narrow" pitchFamily="34" charset="0"/>
                <a:cs typeface="Arial" panose="020B0604020202020204" pitchFamily="34" charset="0"/>
              </a:rPr>
              <a:t>JA in a Day (grade 9);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Enrichment (Math and English) (grades 9-12);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Retail and Marketing (grades 10-12, R and M strand);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Business (grades 10-12, Business strand);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Robotics (grades 10-12, Robotics strand);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Allied Health (grades 10-12, Allied Health strand);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Design and Visual (grades 10-12, Design and Visual strand);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Horticulture (grade 11, Horticulture strand)</a:t>
            </a:r>
            <a:endParaRPr lang="en-US" sz="1000" i="1" kern="0" dirty="0" smtClean="0">
              <a:solidFill>
                <a:prstClr val="white">
                  <a:lumMod val="95000"/>
                </a:prstClr>
              </a:solidFill>
              <a:latin typeface="Arial Narrow" pitchFamily="34" charset="0"/>
              <a:cs typeface="Arial" panose="020B0604020202020204" pitchFamily="34" charset="0"/>
            </a:endParaRP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Mass Mutual Academic Achievers (grades 10-12);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H&amp;R Block Knowledge Matters (grades 9-12)</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Other Reality Fair; JA Stock Market Challenge; Online/App Stock Market Game; Capstone Project; Personal or Household Budget; Business or Financial Plan; Other</a:t>
            </a: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smtClean="0">
                <a:solidFill>
                  <a:prstClr val="white">
                    <a:lumMod val="95000"/>
                  </a:prstClr>
                </a:solidFill>
                <a:latin typeface="Arial Narrow" pitchFamily="34" charset="0"/>
                <a:cs typeface="Arial" panose="020B0604020202020204" pitchFamily="34" charset="0"/>
              </a:rPr>
              <a:t>Junior Achievement </a:t>
            </a: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985</a:t>
            </a:r>
          </a:p>
          <a:p>
            <a:pPr marL="233363" indent="-233363">
              <a:spcAft>
                <a:spcPts val="3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9</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83" name="Rectangle 182"/>
          <p:cNvSpPr/>
          <p:nvPr/>
        </p:nvSpPr>
        <p:spPr>
          <a:xfrm>
            <a:off x="1293616" y="1100830"/>
            <a:ext cx="4118356" cy="2556770"/>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r>
              <a:rPr lang="en-US" sz="1000" kern="0" dirty="0" smtClean="0">
                <a:solidFill>
                  <a:prstClr val="white">
                    <a:lumMod val="95000"/>
                  </a:prstClr>
                </a:solidFill>
                <a:latin typeface="Arial Narrow" pitchFamily="34" charset="0"/>
                <a:cs typeface="Arial" panose="020B0604020202020204" pitchFamily="34" charset="0"/>
              </a:rPr>
              <a:t>None</a:t>
            </a:r>
            <a:endParaRPr lang="en-US" sz="1000" i="1" kern="0" dirty="0" smtClean="0">
              <a:solidFill>
                <a:prstClr val="white">
                  <a:lumMod val="95000"/>
                </a:prstClr>
              </a:solidFill>
              <a:latin typeface="Arial Narrow" pitchFamily="34" charset="0"/>
              <a:cs typeface="Arial" panose="020B0604020202020204" pitchFamily="34" charset="0"/>
            </a:endParaRP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Money Matters (grade 12, business department)</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Online/App Stock Market Game; Personal or Household Budget</a:t>
            </a:r>
          </a:p>
          <a:p>
            <a:pPr marL="233363" indent="-233363">
              <a:spcBef>
                <a:spcPts val="600"/>
              </a:spcBef>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smtClean="0">
                <a:solidFill>
                  <a:prstClr val="white">
                    <a:lumMod val="95000"/>
                  </a:prstClr>
                </a:solidFill>
                <a:latin typeface="Arial Narrow" pitchFamily="34" charset="0"/>
                <a:cs typeface="Arial" panose="020B0604020202020204" pitchFamily="34" charset="0"/>
              </a:rPr>
              <a:t>NEFE HS Financial Planning Program</a:t>
            </a:r>
          </a:p>
          <a:p>
            <a:pPr marL="233363" indent="-233363">
              <a:spcBef>
                <a:spcPts val="600"/>
              </a:spcBef>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80</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2</a:t>
            </a:r>
          </a:p>
        </p:txBody>
      </p:sp>
      <p:sp>
        <p:nvSpPr>
          <p:cNvPr id="114" name="TextBox 113"/>
          <p:cNvSpPr txBox="1"/>
          <p:nvPr/>
        </p:nvSpPr>
        <p:spPr>
          <a:xfrm>
            <a:off x="1062" y="1075171"/>
            <a:ext cx="1025481" cy="2315729"/>
          </a:xfrm>
          <a:prstGeom prst="rect">
            <a:avLst/>
          </a:prstGeom>
          <a:solidFill>
            <a:srgbClr val="4371C5"/>
          </a:solid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Details</a:t>
            </a:r>
            <a:endParaRPr lang="en-US" sz="1500" dirty="0">
              <a:solidFill>
                <a:prstClr val="white"/>
              </a:solidFill>
              <a:latin typeface="Arial" panose="020B0604020202020204" pitchFamily="34" charset="0"/>
              <a:cs typeface="Arial" panose="020B0604020202020204" pitchFamily="34" charset="0"/>
            </a:endParaRPr>
          </a:p>
        </p:txBody>
      </p:sp>
      <p:cxnSp>
        <p:nvCxnSpPr>
          <p:cNvPr id="137" name="Straight Connector 136" descr="white vertical line, column divider"/>
          <p:cNvCxnSpPr/>
          <p:nvPr/>
        </p:nvCxnSpPr>
        <p:spPr>
          <a:xfrm>
            <a:off x="1246875" y="723014"/>
            <a:ext cx="0" cy="70493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77849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descr="Contact row background"/>
          <p:cNvSpPr/>
          <p:nvPr/>
        </p:nvSpPr>
        <p:spPr>
          <a:xfrm>
            <a:off x="0" y="7443000"/>
            <a:ext cx="10058400" cy="340157"/>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sp>
        <p:nvSpPr>
          <p:cNvPr id="127" name="Rectangle 126" descr="District row background"/>
          <p:cNvSpPr/>
          <p:nvPr/>
        </p:nvSpPr>
        <p:spPr>
          <a:xfrm>
            <a:off x="0" y="757725"/>
            <a:ext cx="10058400" cy="317446"/>
          </a:xfrm>
          <a:prstGeom prst="rect">
            <a:avLst/>
          </a:prstGeom>
          <a:solidFill>
            <a:srgbClr val="93C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8" name="Rectangle 127" descr="Details row background"/>
          <p:cNvSpPr/>
          <p:nvPr/>
        </p:nvSpPr>
        <p:spPr>
          <a:xfrm>
            <a:off x="0" y="1076620"/>
            <a:ext cx="10058400" cy="2240818"/>
          </a:xfrm>
          <a:prstGeom prst="rect">
            <a:avLst/>
          </a:prstGeom>
          <a:solidFill>
            <a:srgbClr val="437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9" name="Rectangle 128" descr="Description row background"/>
          <p:cNvSpPr/>
          <p:nvPr/>
        </p:nvSpPr>
        <p:spPr>
          <a:xfrm>
            <a:off x="0" y="3296079"/>
            <a:ext cx="10058400" cy="2679419"/>
          </a:xfrm>
          <a:prstGeom prst="rect">
            <a:avLst/>
          </a:prstGeom>
          <a:solidFill>
            <a:srgbClr val="5A6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Rectangle 129" descr="Exteranl Partners row background"/>
          <p:cNvSpPr/>
          <p:nvPr/>
        </p:nvSpPr>
        <p:spPr>
          <a:xfrm>
            <a:off x="0" y="5964865"/>
            <a:ext cx="10058400" cy="1474693"/>
          </a:xfrm>
          <a:prstGeom prst="rect">
            <a:avLst/>
          </a:prstGeom>
          <a:solidFill>
            <a:srgbClr val="EC7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1" y="757009"/>
            <a:ext cx="1244008" cy="318161"/>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District</a:t>
            </a:r>
            <a:endParaRPr lang="en-US" sz="1500" dirty="0">
              <a:solidFill>
                <a:prstClr val="white"/>
              </a:solidFill>
              <a:latin typeface="Arial" panose="020B0604020202020204" pitchFamily="34" charset="0"/>
              <a:cs typeface="Arial" panose="020B0604020202020204" pitchFamily="34" charset="0"/>
            </a:endParaRPr>
          </a:p>
        </p:txBody>
      </p:sp>
      <p:sp>
        <p:nvSpPr>
          <p:cNvPr id="114" name="TextBox 113"/>
          <p:cNvSpPr txBox="1"/>
          <p:nvPr/>
        </p:nvSpPr>
        <p:spPr>
          <a:xfrm>
            <a:off x="1062" y="1075171"/>
            <a:ext cx="1242947" cy="2234316"/>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Details</a:t>
            </a:r>
            <a:endParaRPr lang="en-US" sz="1500" dirty="0">
              <a:solidFill>
                <a:prstClr val="white"/>
              </a:solidFill>
              <a:latin typeface="Arial" panose="020B0604020202020204" pitchFamily="34" charset="0"/>
              <a:cs typeface="Arial" panose="020B0604020202020204" pitchFamily="34" charset="0"/>
            </a:endParaRPr>
          </a:p>
        </p:txBody>
      </p:sp>
      <p:sp>
        <p:nvSpPr>
          <p:cNvPr id="117" name="TextBox 116"/>
          <p:cNvSpPr txBox="1"/>
          <p:nvPr/>
        </p:nvSpPr>
        <p:spPr>
          <a:xfrm>
            <a:off x="1" y="5954232"/>
            <a:ext cx="1236268" cy="1477926"/>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External Partners</a:t>
            </a:r>
            <a:endParaRPr lang="en-US" sz="1500" dirty="0">
              <a:solidFill>
                <a:prstClr val="white"/>
              </a:solidFill>
              <a:latin typeface="Arial" panose="020B0604020202020204" pitchFamily="34" charset="0"/>
              <a:cs typeface="Arial" panose="020B0604020202020204" pitchFamily="34" charset="0"/>
            </a:endParaRPr>
          </a:p>
        </p:txBody>
      </p:sp>
      <p:sp>
        <p:nvSpPr>
          <p:cNvPr id="120" name="TextBox 119"/>
          <p:cNvSpPr txBox="1"/>
          <p:nvPr/>
        </p:nvSpPr>
        <p:spPr>
          <a:xfrm>
            <a:off x="-1801" y="7439656"/>
            <a:ext cx="1252700" cy="323165"/>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Contact</a:t>
            </a:r>
            <a:endParaRPr lang="en-US" sz="1500" dirty="0">
              <a:solidFill>
                <a:prstClr val="white"/>
              </a:solidFill>
              <a:latin typeface="Arial" panose="020B0604020202020204" pitchFamily="34" charset="0"/>
              <a:cs typeface="Arial" panose="020B0604020202020204" pitchFamily="34" charset="0"/>
            </a:endParaRPr>
          </a:p>
        </p:txBody>
      </p:sp>
      <p:sp>
        <p:nvSpPr>
          <p:cNvPr id="147" name="TextBox 146"/>
          <p:cNvSpPr txBox="1"/>
          <p:nvPr/>
        </p:nvSpPr>
        <p:spPr>
          <a:xfrm>
            <a:off x="-4631" y="3299155"/>
            <a:ext cx="1255530" cy="2560320"/>
          </a:xfrm>
          <a:prstGeom prst="rect">
            <a:avLst/>
          </a:prstGeom>
          <a:noFill/>
        </p:spPr>
        <p:txBody>
          <a:bodyPr wrap="square" rtlCol="0" anchor="ctr" anchorCtr="0">
            <a:noAutofit/>
          </a:bodyPr>
          <a:lstStyle/>
          <a:p>
            <a:r>
              <a:rPr lang="en-US" sz="1500" dirty="0" smtClean="0">
                <a:solidFill>
                  <a:prstClr val="white"/>
                </a:solidFill>
                <a:latin typeface="Arial" panose="020B0604020202020204" pitchFamily="34" charset="0"/>
                <a:cs typeface="Arial" panose="020B0604020202020204" pitchFamily="34" charset="0"/>
              </a:rPr>
              <a:t>Description</a:t>
            </a:r>
            <a:endParaRPr lang="en-US" sz="1500" dirty="0">
              <a:solidFill>
                <a:prstClr val="white"/>
              </a:solidFill>
              <a:latin typeface="Arial" panose="020B0604020202020204" pitchFamily="34" charset="0"/>
              <a:cs typeface="Arial" panose="020B0604020202020204" pitchFamily="34" charset="0"/>
            </a:endParaRPr>
          </a:p>
        </p:txBody>
      </p:sp>
      <p:sp>
        <p:nvSpPr>
          <p:cNvPr id="149" name="Rectangle 148"/>
          <p:cNvSpPr/>
          <p:nvPr/>
        </p:nvSpPr>
        <p:spPr>
          <a:xfrm>
            <a:off x="1257975" y="5954233"/>
            <a:ext cx="3125234" cy="1485324"/>
          </a:xfrm>
          <a:prstGeom prst="rect">
            <a:avLst/>
          </a:prstGeom>
        </p:spPr>
        <p:txBody>
          <a:bodyPr wrap="square" anchor="ctr" anchorCtr="0">
            <a:noAutofit/>
          </a:bodyPr>
          <a:lstStyle/>
          <a:p>
            <a:pPr>
              <a:defRPr/>
            </a:pPr>
            <a:endParaRPr lang="en-US" sz="1000" b="1" kern="0" dirty="0" smtClean="0">
              <a:solidFill>
                <a:prstClr val="white">
                  <a:lumMod val="95000"/>
                </a:prstClr>
              </a:solidFill>
              <a:latin typeface="Arial Narrow" pitchFamily="34" charset="0"/>
              <a:cs typeface="Arial" panose="020B0604020202020204" pitchFamily="34" charset="0"/>
            </a:endParaRPr>
          </a:p>
        </p:txBody>
      </p:sp>
      <p:cxnSp>
        <p:nvCxnSpPr>
          <p:cNvPr id="137" name="Straight Connector 136" descr="white vertical line, column divider"/>
          <p:cNvCxnSpPr/>
          <p:nvPr/>
        </p:nvCxnSpPr>
        <p:spPr>
          <a:xfrm>
            <a:off x="1246875" y="723014"/>
            <a:ext cx="0" cy="70493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2002491" y="771289"/>
            <a:ext cx="2934585" cy="310101"/>
          </a:xfrm>
          <a:prstGeom prst="rect">
            <a:avLst/>
          </a:prstGeom>
        </p:spPr>
        <p:txBody>
          <a:bodyPr wrap="square" anchor="ctr" anchorCtr="0">
            <a:noAutofit/>
          </a:bodyPr>
          <a:lstStyle/>
          <a:p>
            <a:pPr>
              <a:defRPr/>
            </a:pPr>
            <a:r>
              <a:rPr lang="en-US" sz="1200" b="1" kern="0" dirty="0" smtClean="0">
                <a:solidFill>
                  <a:prstClr val="black">
                    <a:lumMod val="85000"/>
                    <a:lumOff val="15000"/>
                  </a:prstClr>
                </a:solidFill>
                <a:latin typeface="Arial Narrow" pitchFamily="34" charset="0"/>
                <a:cs typeface="Arial" panose="020B0604020202020204" pitchFamily="34" charset="0"/>
              </a:rPr>
              <a:t>Worcester – Worcester Technical High School</a:t>
            </a:r>
            <a:endParaRPr lang="en-US" sz="1200" b="1" kern="0" dirty="0">
              <a:solidFill>
                <a:prstClr val="black">
                  <a:lumMod val="85000"/>
                  <a:lumOff val="15000"/>
                </a:prstClr>
              </a:solidFill>
              <a:latin typeface="Arial Narrow" pitchFamily="34" charset="0"/>
              <a:cs typeface="Arial" panose="020B0604020202020204" pitchFamily="34" charset="0"/>
            </a:endParaRPr>
          </a:p>
        </p:txBody>
      </p:sp>
      <p:sp>
        <p:nvSpPr>
          <p:cNvPr id="178" name="Rectangle 177"/>
          <p:cNvSpPr/>
          <p:nvPr/>
        </p:nvSpPr>
        <p:spPr>
          <a:xfrm>
            <a:off x="1290080" y="1097292"/>
            <a:ext cx="4368441" cy="2198788"/>
          </a:xfrm>
          <a:prstGeom prst="rect">
            <a:avLst/>
          </a:prstGeom>
          <a:solidFill>
            <a:srgbClr val="4371C5"/>
          </a:solidFill>
        </p:spPr>
        <p:txBody>
          <a:bodyPr wrap="square" anchor="ctr" anchorCtr="0">
            <a:noAutofit/>
          </a:bodyPr>
          <a:lstStyle/>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Required Course(s): </a:t>
            </a:r>
            <a:r>
              <a:rPr lang="en-US" sz="1000" kern="0" dirty="0" smtClean="0">
                <a:solidFill>
                  <a:prstClr val="white">
                    <a:lumMod val="95000"/>
                  </a:prstClr>
                </a:solidFill>
                <a:latin typeface="Arial Narrow" pitchFamily="34" charset="0"/>
                <a:cs typeface="Arial" panose="020B0604020202020204" pitchFamily="34" charset="0"/>
              </a:rPr>
              <a:t>Cosmetology (grades 10-12, Cosmetology Trade);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Electromechanical (grades 10-12, Electromechanical Trade);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Finance and Marketing (grades 10-12, Finance and Marketing Trade);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Hospitality and Restaurant Management (grades 10-12, HRM Trade); </a:t>
            </a:r>
            <a:br>
              <a:rPr lang="en-US" sz="1000" kern="0" dirty="0" smtClean="0">
                <a:solidFill>
                  <a:prstClr val="white">
                    <a:lumMod val="95000"/>
                  </a:prstClr>
                </a:solidFill>
                <a:latin typeface="Arial Narrow" pitchFamily="34" charset="0"/>
                <a:cs typeface="Arial" panose="020B0604020202020204" pitchFamily="34" charset="0"/>
              </a:rPr>
            </a:br>
            <a:r>
              <a:rPr lang="en-US" sz="1000" kern="0" dirty="0" smtClean="0">
                <a:solidFill>
                  <a:prstClr val="white">
                    <a:lumMod val="95000"/>
                  </a:prstClr>
                </a:solidFill>
                <a:latin typeface="Arial Narrow" pitchFamily="34" charset="0"/>
                <a:cs typeface="Arial" panose="020B0604020202020204" pitchFamily="34" charset="0"/>
              </a:rPr>
              <a:t>Programming and Web Development (grades 10-12, PWD Trade)</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Elective Course(s): </a:t>
            </a:r>
            <a:r>
              <a:rPr lang="en-US" sz="1000" kern="0" dirty="0" smtClean="0">
                <a:solidFill>
                  <a:prstClr val="white">
                    <a:lumMod val="95000"/>
                  </a:prstClr>
                </a:solidFill>
                <a:latin typeface="Arial Narrow" pitchFamily="34" charset="0"/>
                <a:cs typeface="Arial" panose="020B0604020202020204" pitchFamily="34" charset="0"/>
              </a:rPr>
              <a:t>Pre-calculus (grade 12, math department)</a:t>
            </a:r>
          </a:p>
          <a:p>
            <a:pPr marL="233363" indent="-233363">
              <a:defRPr/>
            </a:pPr>
            <a:r>
              <a:rPr lang="en-US" sz="1000" b="1" kern="0" dirty="0" smtClean="0">
                <a:solidFill>
                  <a:prstClr val="white">
                    <a:lumMod val="95000"/>
                  </a:prstClr>
                </a:solidFill>
                <a:latin typeface="Arial Narrow" pitchFamily="34" charset="0"/>
                <a:cs typeface="Arial" panose="020B0604020202020204" pitchFamily="34" charset="0"/>
              </a:rPr>
              <a:t>Experiential Activity: </a:t>
            </a:r>
            <a:r>
              <a:rPr lang="en-US" sz="1000" kern="0" dirty="0" smtClean="0">
                <a:solidFill>
                  <a:prstClr val="white">
                    <a:lumMod val="95000"/>
                  </a:prstClr>
                </a:solidFill>
                <a:latin typeface="Arial Narrow" pitchFamily="34" charset="0"/>
                <a:cs typeface="Arial" panose="020B0604020202020204" pitchFamily="34" charset="0"/>
              </a:rPr>
              <a:t>Credit for Life Fair; Online/App Stock Market Game; Capstone or Year-end Project; Personal or Household Budget; Business or Financial Plan; Job Shadowing; Other</a:t>
            </a:r>
          </a:p>
          <a:p>
            <a:pPr marL="233363" indent="-233363">
              <a:spcBef>
                <a:spcPts val="600"/>
              </a:spcBef>
              <a:defRPr/>
            </a:pPr>
            <a:r>
              <a:rPr lang="en-US" sz="1000" b="1" kern="0" dirty="0" smtClean="0">
                <a:solidFill>
                  <a:prstClr val="white">
                    <a:lumMod val="95000"/>
                  </a:prstClr>
                </a:solidFill>
                <a:latin typeface="Arial Narrow" pitchFamily="34" charset="0"/>
                <a:cs typeface="Arial" panose="020B0604020202020204" pitchFamily="34" charset="0"/>
              </a:rPr>
              <a:t>Curriculum Resource: </a:t>
            </a:r>
            <a:r>
              <a:rPr lang="en-US" sz="1000" kern="0" dirty="0" smtClean="0">
                <a:solidFill>
                  <a:prstClr val="white">
                    <a:lumMod val="95000"/>
                  </a:prstClr>
                </a:solidFill>
                <a:latin typeface="Arial Narrow" pitchFamily="34" charset="0"/>
                <a:cs typeface="Arial" panose="020B0604020202020204" pitchFamily="34" charset="0"/>
              </a:rPr>
              <a:t>NTFE – Network for Teaching Entrepreneurship</a:t>
            </a:r>
          </a:p>
          <a:p>
            <a:pPr marL="233363" indent="-233363">
              <a:spcBef>
                <a:spcPts val="600"/>
              </a:spcBef>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Students Participating in FLP Program: </a:t>
            </a:r>
            <a:r>
              <a:rPr lang="en-US" sz="1000" kern="0" dirty="0" smtClean="0">
                <a:solidFill>
                  <a:prstClr val="white">
                    <a:lumMod val="95000"/>
                  </a:prstClr>
                </a:solidFill>
                <a:latin typeface="Arial Narrow" pitchFamily="34" charset="0"/>
                <a:cs typeface="Arial" panose="020B0604020202020204" pitchFamily="34" charset="0"/>
              </a:rPr>
              <a:t>222</a:t>
            </a:r>
          </a:p>
          <a:p>
            <a:pPr marL="233363" indent="-233363">
              <a:spcAft>
                <a:spcPts val="600"/>
              </a:spcAft>
              <a:defRPr/>
            </a:pPr>
            <a:r>
              <a:rPr lang="en-US" sz="1000" b="1" kern="0" dirty="0" smtClean="0">
                <a:solidFill>
                  <a:prstClr val="white">
                    <a:lumMod val="95000"/>
                  </a:prstClr>
                </a:solidFill>
                <a:latin typeface="Arial Narrow" pitchFamily="34" charset="0"/>
                <a:cs typeface="Arial" panose="020B0604020202020204" pitchFamily="34" charset="0"/>
              </a:rPr>
              <a:t>Educators delivering Financial Literacy Pilot curriculum: </a:t>
            </a:r>
            <a:r>
              <a:rPr lang="en-US" sz="1000" kern="0" dirty="0" smtClean="0">
                <a:solidFill>
                  <a:prstClr val="white">
                    <a:lumMod val="95000"/>
                  </a:prstClr>
                </a:solidFill>
                <a:latin typeface="Arial Narrow" pitchFamily="34" charset="0"/>
                <a:cs typeface="Arial" panose="020B0604020202020204" pitchFamily="34" charset="0"/>
              </a:rPr>
              <a:t>8</a:t>
            </a:r>
            <a:endParaRPr lang="en-US" sz="1000" kern="0" dirty="0">
              <a:solidFill>
                <a:prstClr val="white">
                  <a:lumMod val="95000"/>
                </a:prstClr>
              </a:solidFill>
              <a:latin typeface="Arial Narrow" pitchFamily="34" charset="0"/>
              <a:cs typeface="Arial" panose="020B0604020202020204" pitchFamily="34" charset="0"/>
            </a:endParaRPr>
          </a:p>
        </p:txBody>
      </p:sp>
      <p:sp>
        <p:nvSpPr>
          <p:cNvPr id="179" name="Rectangle 178"/>
          <p:cNvSpPr/>
          <p:nvPr/>
        </p:nvSpPr>
        <p:spPr>
          <a:xfrm>
            <a:off x="1279447" y="3325027"/>
            <a:ext cx="4555502" cy="2650471"/>
          </a:xfrm>
          <a:prstGeom prst="rect">
            <a:avLst/>
          </a:prstGeom>
          <a:solidFill>
            <a:srgbClr val="5A6E8C"/>
          </a:solidFill>
        </p:spPr>
        <p:txBody>
          <a:bodyPr wrap="square" anchor="ctr" anchorCtr="0">
            <a:noAutofit/>
          </a:bodyPr>
          <a:lstStyle/>
          <a:p>
            <a:pPr>
              <a:defRPr/>
            </a:pPr>
            <a:r>
              <a:rPr lang="en-US" sz="1000" dirty="0">
                <a:solidFill>
                  <a:schemeClr val="bg1"/>
                </a:solidFill>
                <a:latin typeface="Arial Narrow" panose="020B0606020202030204" pitchFamily="34" charset="0"/>
              </a:rPr>
              <a:t>Worcester Technical High School successfully implemented and expanded its three-prong financial literacy program.  The first part of our unique program took place in the Hospitality/Restaurant Management and Cosmetology trades. WTHS expanded the program to include two additional technical areas.  Both an Electro-Mechanical instructor and a Cosmetology instructor were NFTE trained and began the implementation of the NFTE curriculum into their areas. </a:t>
            </a:r>
            <a:r>
              <a:rPr lang="en-US" sz="1000" dirty="0" smtClean="0">
                <a:solidFill>
                  <a:schemeClr val="bg1"/>
                </a:solidFill>
                <a:latin typeface="Arial Narrow" panose="020B0606020202030204" pitchFamily="34" charset="0"/>
              </a:rPr>
              <a:t> </a:t>
            </a:r>
          </a:p>
          <a:p>
            <a:pPr>
              <a:defRPr/>
            </a:pPr>
            <a:endParaRPr lang="en-US" sz="1000" kern="0" dirty="0">
              <a:solidFill>
                <a:schemeClr val="bg1"/>
              </a:solidFill>
              <a:latin typeface="Arial Narrow" pitchFamily="34" charset="0"/>
              <a:cs typeface="Arial" panose="020B0604020202020204" pitchFamily="34" charset="0"/>
            </a:endParaRPr>
          </a:p>
          <a:p>
            <a:pPr>
              <a:defRPr/>
            </a:pPr>
            <a:r>
              <a:rPr lang="en-US" sz="1000" dirty="0">
                <a:solidFill>
                  <a:schemeClr val="bg1"/>
                </a:solidFill>
                <a:latin typeface="Arial Narrow" panose="020B0606020202030204" pitchFamily="34" charset="0"/>
              </a:rPr>
              <a:t>The second part of the program also expanded.  In the Finance and Marketing technical program, students continued their community outreach in partnership with the Worcester Credit Union and presented their Financial Literacy Initiative in personal banking to various groups in the Worcester community</a:t>
            </a:r>
            <a:r>
              <a:rPr lang="en-US" sz="1000" dirty="0" smtClean="0">
                <a:solidFill>
                  <a:schemeClr val="bg1"/>
                </a:solidFill>
                <a:latin typeface="Arial Narrow" panose="020B0606020202030204" pitchFamily="34" charset="0"/>
              </a:rPr>
              <a:t>. </a:t>
            </a:r>
            <a:r>
              <a:rPr lang="en-US" sz="1000" dirty="0">
                <a:solidFill>
                  <a:schemeClr val="bg1"/>
                </a:solidFill>
                <a:latin typeface="Arial Narrow" panose="020B0606020202030204" pitchFamily="34" charset="0"/>
              </a:rPr>
              <a:t>This year, students developed a Financial Literacy program to aid students and their families in understanding options in “How to Pay for College”. </a:t>
            </a:r>
            <a:endParaRPr lang="en-US" sz="1000" dirty="0" smtClean="0">
              <a:solidFill>
                <a:schemeClr val="bg1"/>
              </a:solidFill>
              <a:latin typeface="Arial Narrow" panose="020B0606020202030204" pitchFamily="34" charset="0"/>
            </a:endParaRPr>
          </a:p>
          <a:p>
            <a:pPr>
              <a:defRPr/>
            </a:pPr>
            <a:endParaRPr lang="en-US" sz="1000" kern="0" dirty="0">
              <a:solidFill>
                <a:schemeClr val="bg1"/>
              </a:solidFill>
              <a:latin typeface="Arial Narrow" pitchFamily="34" charset="0"/>
              <a:cs typeface="Arial" panose="020B0604020202020204" pitchFamily="34" charset="0"/>
            </a:endParaRPr>
          </a:p>
          <a:p>
            <a:pPr>
              <a:defRPr/>
            </a:pPr>
            <a:r>
              <a:rPr lang="en-US" sz="1000" dirty="0">
                <a:solidFill>
                  <a:schemeClr val="bg1"/>
                </a:solidFill>
                <a:latin typeface="Arial Narrow" panose="020B0606020202030204" pitchFamily="34" charset="0"/>
              </a:rPr>
              <a:t>The third prong ran as part of the pre-calculus curriculum.  Personal financing was written into the syllabus and was covered in this class.  Also, the Programming and Web Development technical program incorporated the NFTE entrepreneurship principles in the curriculum and the students utilized the competencies in their senior capstone projects.</a:t>
            </a:r>
            <a:endParaRPr lang="en-US" sz="1000" kern="0" dirty="0" smtClean="0">
              <a:solidFill>
                <a:schemeClr val="bg1"/>
              </a:solidFill>
              <a:latin typeface="Arial Narrow" pitchFamily="34" charset="0"/>
              <a:cs typeface="Arial" panose="020B0604020202020204" pitchFamily="34" charset="0"/>
            </a:endParaRPr>
          </a:p>
        </p:txBody>
      </p:sp>
      <p:sp>
        <p:nvSpPr>
          <p:cNvPr id="180" name="Rectangle 179"/>
          <p:cNvSpPr/>
          <p:nvPr/>
        </p:nvSpPr>
        <p:spPr>
          <a:xfrm>
            <a:off x="4196221" y="5968404"/>
            <a:ext cx="2933636" cy="1485324"/>
          </a:xfrm>
          <a:prstGeom prst="rect">
            <a:avLst/>
          </a:prstGeom>
        </p:spPr>
        <p:txBody>
          <a:bodyPr wrap="square" anchor="ctr" anchorCtr="0">
            <a:noAutofit/>
          </a:bodyPr>
          <a:lstStyle/>
          <a:p>
            <a:pPr>
              <a:defRPr/>
            </a:pPr>
            <a:endParaRPr lang="en-US" sz="900" b="1" kern="0" dirty="0" smtClean="0">
              <a:solidFill>
                <a:prstClr val="white">
                  <a:lumMod val="95000"/>
                </a:prstClr>
              </a:solidFill>
              <a:latin typeface="Arial Narrow" pitchFamily="34" charset="0"/>
              <a:cs typeface="Arial" panose="020B0604020202020204" pitchFamily="34" charset="0"/>
            </a:endParaRPr>
          </a:p>
        </p:txBody>
      </p:sp>
      <p:sp>
        <p:nvSpPr>
          <p:cNvPr id="181" name="Rectangle 180"/>
          <p:cNvSpPr/>
          <p:nvPr/>
        </p:nvSpPr>
        <p:spPr>
          <a:xfrm>
            <a:off x="1290081" y="7451466"/>
            <a:ext cx="3124390" cy="325613"/>
          </a:xfrm>
          <a:prstGeom prst="rect">
            <a:avLst/>
          </a:prstGeom>
          <a:solidFill>
            <a:srgbClr val="DEA900"/>
          </a:solidFill>
        </p:spPr>
        <p:txBody>
          <a:bodyPr wrap="square" anchor="ctr" anchorCtr="0">
            <a:noAutofit/>
          </a:bodyPr>
          <a:lstStyle/>
          <a:p>
            <a:pPr>
              <a:defRPr/>
            </a:pPr>
            <a:r>
              <a:rPr lang="en-US" sz="1000" dirty="0" smtClean="0">
                <a:solidFill>
                  <a:prstClr val="white">
                    <a:lumMod val="95000"/>
                  </a:prstClr>
                </a:solidFill>
                <a:latin typeface="Arial Narrow" pitchFamily="34" charset="0"/>
                <a:cs typeface="Arial" pitchFamily="34" charset="0"/>
              </a:rPr>
              <a:t>Kyle Brenner, </a:t>
            </a:r>
            <a:r>
              <a:rPr lang="en-US" sz="1000" dirty="0" smtClean="0">
                <a:solidFill>
                  <a:prstClr val="white">
                    <a:lumMod val="95000"/>
                  </a:prstClr>
                </a:solidFill>
                <a:latin typeface="Arial Narrow" pitchFamily="34" charset="0"/>
                <a:cs typeface="Arial" pitchFamily="34" charset="0"/>
                <a:hlinkClick r:id="rId2"/>
              </a:rPr>
              <a:t>BrennerK@worc.k12.ma.us</a:t>
            </a:r>
            <a:r>
              <a:rPr lang="en-US" sz="1000" dirty="0" smtClean="0">
                <a:solidFill>
                  <a:prstClr val="white">
                    <a:lumMod val="95000"/>
                  </a:prstClr>
                </a:solidFill>
                <a:latin typeface="Arial Narrow" pitchFamily="34" charset="0"/>
                <a:cs typeface="Arial" pitchFamily="34" charset="0"/>
              </a:rPr>
              <a:t> </a:t>
            </a:r>
            <a:endParaRPr lang="en-US" sz="1000" kern="0" dirty="0">
              <a:solidFill>
                <a:prstClr val="white">
                  <a:lumMod val="95000"/>
                </a:prstClr>
              </a:solidFill>
              <a:latin typeface="Arial Narrow" pitchFamily="34" charset="0"/>
              <a:cs typeface="Arial" pitchFamily="34" charset="0"/>
            </a:endParaRPr>
          </a:p>
        </p:txBody>
      </p:sp>
      <p:sp>
        <p:nvSpPr>
          <p:cNvPr id="185" name="Rectangle 184"/>
          <p:cNvSpPr/>
          <p:nvPr/>
        </p:nvSpPr>
        <p:spPr>
          <a:xfrm>
            <a:off x="7134467" y="5971942"/>
            <a:ext cx="2933636" cy="1485324"/>
          </a:xfrm>
          <a:prstGeom prst="rect">
            <a:avLst/>
          </a:prstGeom>
        </p:spPr>
        <p:txBody>
          <a:bodyPr wrap="square" anchor="ctr" anchorCtr="0">
            <a:noAutofit/>
          </a:bodyPr>
          <a:lstStyle/>
          <a:p>
            <a:pPr>
              <a:defRPr/>
            </a:pPr>
            <a:endParaRPr lang="en-US" sz="900" b="1" kern="0" dirty="0" smtClean="0">
              <a:solidFill>
                <a:prstClr val="white">
                  <a:lumMod val="95000"/>
                </a:prstClr>
              </a:solidFill>
              <a:latin typeface="Arial Narrow" pitchFamily="34" charset="0"/>
              <a:cs typeface="Arial" panose="020B0604020202020204" pitchFamily="34" charset="0"/>
            </a:endParaRPr>
          </a:p>
        </p:txBody>
      </p:sp>
      <p:sp>
        <p:nvSpPr>
          <p:cNvPr id="39" name="Rectangle 38" descr="header background"/>
          <p:cNvSpPr/>
          <p:nvPr/>
        </p:nvSpPr>
        <p:spPr>
          <a:xfrm>
            <a:off x="0" y="0"/>
            <a:ext cx="10058400" cy="669851"/>
          </a:xfrm>
          <a:prstGeom prst="rect">
            <a:avLst/>
          </a:prstGeom>
          <a:solidFill>
            <a:srgbClr val="4E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180753" y="53165"/>
            <a:ext cx="9877650" cy="592983"/>
          </a:xfrm>
          <a:prstGeom prst="rect">
            <a:avLst/>
          </a:prstGeom>
          <a:noFill/>
        </p:spPr>
        <p:txBody>
          <a:bodyPr wrap="square" lIns="101882" tIns="50941" rIns="101882" bIns="50941" rtlCol="0">
            <a:spAutoFit/>
          </a:bodyPr>
          <a:lstStyle/>
          <a:p>
            <a:pPr algn="ctr"/>
            <a:r>
              <a:rPr lang="en-US" sz="3100" spc="200" dirty="0" smtClean="0">
                <a:solidFill>
                  <a:prstClr val="white">
                    <a:lumMod val="95000"/>
                  </a:prstClr>
                </a:solidFill>
                <a:latin typeface="Berlin Sans FB" pitchFamily="34" charset="0"/>
                <a:cs typeface="Arial" panose="020B0604020202020204" pitchFamily="34" charset="0"/>
              </a:rPr>
              <a:t>High School Financial Literacy Pilot Program</a:t>
            </a:r>
            <a:endParaRPr lang="en-US" sz="3100" spc="200" dirty="0">
              <a:solidFill>
                <a:prstClr val="white">
                  <a:lumMod val="95000"/>
                </a:prstClr>
              </a:solidFill>
              <a:latin typeface="Berlin Sans FB" pitchFamily="34" charset="0"/>
              <a:cs typeface="Arial" panose="020B0604020202020204" pitchFamily="34" charset="0"/>
            </a:endParaRPr>
          </a:p>
        </p:txBody>
      </p:sp>
      <p:grpSp>
        <p:nvGrpSpPr>
          <p:cNvPr id="2" name="Group 172" descr="Chart Icon"/>
          <p:cNvGrpSpPr/>
          <p:nvPr/>
        </p:nvGrpSpPr>
        <p:grpSpPr>
          <a:xfrm>
            <a:off x="103246" y="85064"/>
            <a:ext cx="556972" cy="507176"/>
            <a:chOff x="4505127" y="6916618"/>
            <a:chExt cx="556972" cy="507176"/>
          </a:xfrm>
        </p:grpSpPr>
        <p:sp>
          <p:nvSpPr>
            <p:cNvPr id="42" name="Freeform 41" descr="Chart Icon"/>
            <p:cNvSpPr/>
            <p:nvPr/>
          </p:nvSpPr>
          <p:spPr>
            <a:xfrm>
              <a:off x="4960666" y="7016772"/>
              <a:ext cx="79425" cy="407022"/>
            </a:xfrm>
            <a:custGeom>
              <a:avLst/>
              <a:gdLst>
                <a:gd name="connsiteX0" fmla="*/ 37679 w 71989"/>
                <a:gd name="connsiteY0" fmla="*/ 0 h 350919"/>
                <a:gd name="connsiteX1" fmla="*/ 43842 w 71989"/>
                <a:gd name="connsiteY1" fmla="*/ 0 h 350919"/>
                <a:gd name="connsiteX2" fmla="*/ 71989 w 71989"/>
                <a:gd name="connsiteY2" fmla="*/ 46040 h 350919"/>
                <a:gd name="connsiteX3" fmla="*/ 71989 w 71989"/>
                <a:gd name="connsiteY3" fmla="*/ 350919 h 350919"/>
                <a:gd name="connsiteX4" fmla="*/ 0 w 71989"/>
                <a:gd name="connsiteY4" fmla="*/ 350919 h 350919"/>
                <a:gd name="connsiteX5" fmla="*/ 0 w 71989"/>
                <a:gd name="connsiteY5" fmla="*/ 19898 h 350919"/>
                <a:gd name="connsiteX0" fmla="*/ 37679 w 100992"/>
                <a:gd name="connsiteY0" fmla="*/ 0 h 350919"/>
                <a:gd name="connsiteX1" fmla="*/ 100992 w 100992"/>
                <a:gd name="connsiteY1" fmla="*/ 7096 h 350919"/>
                <a:gd name="connsiteX2" fmla="*/ 71989 w 100992"/>
                <a:gd name="connsiteY2" fmla="*/ 46040 h 350919"/>
                <a:gd name="connsiteX3" fmla="*/ 71989 w 100992"/>
                <a:gd name="connsiteY3" fmla="*/ 350919 h 350919"/>
                <a:gd name="connsiteX4" fmla="*/ 0 w 100992"/>
                <a:gd name="connsiteY4" fmla="*/ 350919 h 350919"/>
                <a:gd name="connsiteX5" fmla="*/ 0 w 100992"/>
                <a:gd name="connsiteY5" fmla="*/ 19898 h 350919"/>
                <a:gd name="connsiteX6" fmla="*/ 37679 w 100992"/>
                <a:gd name="connsiteY6" fmla="*/ 0 h 350919"/>
                <a:gd name="connsiteX0" fmla="*/ 37679 w 71989"/>
                <a:gd name="connsiteY0" fmla="*/ 0 h 350919"/>
                <a:gd name="connsiteX1" fmla="*/ 71989 w 71989"/>
                <a:gd name="connsiteY1" fmla="*/ 46040 h 350919"/>
                <a:gd name="connsiteX2" fmla="*/ 71989 w 71989"/>
                <a:gd name="connsiteY2" fmla="*/ 350919 h 350919"/>
                <a:gd name="connsiteX3" fmla="*/ 0 w 71989"/>
                <a:gd name="connsiteY3" fmla="*/ 350919 h 350919"/>
                <a:gd name="connsiteX4" fmla="*/ 0 w 71989"/>
                <a:gd name="connsiteY4" fmla="*/ 19898 h 350919"/>
                <a:gd name="connsiteX5" fmla="*/ 37679 w 71989"/>
                <a:gd name="connsiteY5" fmla="*/ 0 h 350919"/>
                <a:gd name="connsiteX0" fmla="*/ 40060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40060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 name="connsiteX0" fmla="*/ 37678 w 71989"/>
                <a:gd name="connsiteY0" fmla="*/ 0 h 355650"/>
                <a:gd name="connsiteX1" fmla="*/ 71989 w 71989"/>
                <a:gd name="connsiteY1" fmla="*/ 50771 h 355650"/>
                <a:gd name="connsiteX2" fmla="*/ 71989 w 71989"/>
                <a:gd name="connsiteY2" fmla="*/ 355650 h 355650"/>
                <a:gd name="connsiteX3" fmla="*/ 0 w 71989"/>
                <a:gd name="connsiteY3" fmla="*/ 355650 h 355650"/>
                <a:gd name="connsiteX4" fmla="*/ 0 w 71989"/>
                <a:gd name="connsiteY4" fmla="*/ 24629 h 355650"/>
                <a:gd name="connsiteX5" fmla="*/ 37678 w 71989"/>
                <a:gd name="connsiteY5" fmla="*/ 0 h 3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989" h="355650">
                  <a:moveTo>
                    <a:pt x="37678" y="0"/>
                  </a:moveTo>
                  <a:lnTo>
                    <a:pt x="71989" y="50771"/>
                  </a:lnTo>
                  <a:lnTo>
                    <a:pt x="71989" y="355650"/>
                  </a:lnTo>
                  <a:lnTo>
                    <a:pt x="0" y="355650"/>
                  </a:lnTo>
                  <a:lnTo>
                    <a:pt x="0" y="24629"/>
                  </a:lnTo>
                  <a:lnTo>
                    <a:pt x="37678"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43" name="Freeform 42" descr="Chart Icon"/>
            <p:cNvSpPr/>
            <p:nvPr/>
          </p:nvSpPr>
          <p:spPr>
            <a:xfrm>
              <a:off x="4862801" y="7047691"/>
              <a:ext cx="79425" cy="376103"/>
            </a:xfrm>
            <a:custGeom>
              <a:avLst/>
              <a:gdLst>
                <a:gd name="connsiteX0" fmla="*/ 71989 w 71989"/>
                <a:gd name="connsiteY0" fmla="*/ 0 h 328633"/>
                <a:gd name="connsiteX1" fmla="*/ 71989 w 71989"/>
                <a:gd name="connsiteY1" fmla="*/ 328633 h 328633"/>
                <a:gd name="connsiteX2" fmla="*/ 0 w 71989"/>
                <a:gd name="connsiteY2" fmla="*/ 328633 h 328633"/>
                <a:gd name="connsiteX3" fmla="*/ 0 w 71989"/>
                <a:gd name="connsiteY3" fmla="*/ 41137 h 328633"/>
              </a:gdLst>
              <a:ahLst/>
              <a:cxnLst>
                <a:cxn ang="0">
                  <a:pos x="connsiteX0" y="connsiteY0"/>
                </a:cxn>
                <a:cxn ang="0">
                  <a:pos x="connsiteX1" y="connsiteY1"/>
                </a:cxn>
                <a:cxn ang="0">
                  <a:pos x="connsiteX2" y="connsiteY2"/>
                </a:cxn>
                <a:cxn ang="0">
                  <a:pos x="connsiteX3" y="connsiteY3"/>
                </a:cxn>
              </a:cxnLst>
              <a:rect l="l" t="t" r="r" b="b"/>
              <a:pathLst>
                <a:path w="71989" h="328633">
                  <a:moveTo>
                    <a:pt x="71989" y="0"/>
                  </a:moveTo>
                  <a:lnTo>
                    <a:pt x="71989" y="328633"/>
                  </a:lnTo>
                  <a:lnTo>
                    <a:pt x="0" y="328633"/>
                  </a:lnTo>
                  <a:lnTo>
                    <a:pt x="0" y="4113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Freeform 43" descr="Chart Icon"/>
            <p:cNvSpPr/>
            <p:nvPr/>
          </p:nvSpPr>
          <p:spPr>
            <a:xfrm>
              <a:off x="4764936" y="7100278"/>
              <a:ext cx="79425" cy="323516"/>
            </a:xfrm>
            <a:custGeom>
              <a:avLst/>
              <a:gdLst>
                <a:gd name="connsiteX0" fmla="*/ 71989 w 71989"/>
                <a:gd name="connsiteY0" fmla="*/ 0 h 282684"/>
                <a:gd name="connsiteX1" fmla="*/ 71989 w 71989"/>
                <a:gd name="connsiteY1" fmla="*/ 282684 h 282684"/>
                <a:gd name="connsiteX2" fmla="*/ 0 w 71989"/>
                <a:gd name="connsiteY2" fmla="*/ 282684 h 282684"/>
                <a:gd name="connsiteX3" fmla="*/ 0 w 71989"/>
                <a:gd name="connsiteY3" fmla="*/ 38704 h 282684"/>
              </a:gdLst>
              <a:ahLst/>
              <a:cxnLst>
                <a:cxn ang="0">
                  <a:pos x="connsiteX0" y="connsiteY0"/>
                </a:cxn>
                <a:cxn ang="0">
                  <a:pos x="connsiteX1" y="connsiteY1"/>
                </a:cxn>
                <a:cxn ang="0">
                  <a:pos x="connsiteX2" y="connsiteY2"/>
                </a:cxn>
                <a:cxn ang="0">
                  <a:pos x="connsiteX3" y="connsiteY3"/>
                </a:cxn>
              </a:cxnLst>
              <a:rect l="l" t="t" r="r" b="b"/>
              <a:pathLst>
                <a:path w="71989" h="282684">
                  <a:moveTo>
                    <a:pt x="71989" y="0"/>
                  </a:moveTo>
                  <a:lnTo>
                    <a:pt x="71989" y="282684"/>
                  </a:lnTo>
                  <a:lnTo>
                    <a:pt x="0" y="282684"/>
                  </a:lnTo>
                  <a:lnTo>
                    <a:pt x="0" y="38704"/>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Freeform 44" descr="Chart Icon"/>
            <p:cNvSpPr/>
            <p:nvPr/>
          </p:nvSpPr>
          <p:spPr>
            <a:xfrm>
              <a:off x="4667072" y="7073967"/>
              <a:ext cx="79425" cy="349827"/>
            </a:xfrm>
            <a:custGeom>
              <a:avLst/>
              <a:gdLst>
                <a:gd name="connsiteX0" fmla="*/ 69910 w 71989"/>
                <a:gd name="connsiteY0" fmla="*/ 0 h 305674"/>
                <a:gd name="connsiteX1" fmla="*/ 71989 w 71989"/>
                <a:gd name="connsiteY1" fmla="*/ 4158 h 305674"/>
                <a:gd name="connsiteX2" fmla="*/ 71989 w 71989"/>
                <a:gd name="connsiteY2" fmla="*/ 305674 h 305674"/>
                <a:gd name="connsiteX3" fmla="*/ 0 w 71989"/>
                <a:gd name="connsiteY3" fmla="*/ 305674 h 305674"/>
                <a:gd name="connsiteX4" fmla="*/ 0 w 71989"/>
                <a:gd name="connsiteY4" fmla="*/ 54673 h 30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89" h="305674">
                  <a:moveTo>
                    <a:pt x="69910" y="0"/>
                  </a:moveTo>
                  <a:lnTo>
                    <a:pt x="71989" y="4158"/>
                  </a:lnTo>
                  <a:lnTo>
                    <a:pt x="71989" y="305674"/>
                  </a:lnTo>
                  <a:lnTo>
                    <a:pt x="0" y="305674"/>
                  </a:lnTo>
                  <a:lnTo>
                    <a:pt x="0" y="54673"/>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descr="Chart Icon"/>
            <p:cNvSpPr/>
            <p:nvPr/>
          </p:nvSpPr>
          <p:spPr>
            <a:xfrm>
              <a:off x="4569208" y="7151495"/>
              <a:ext cx="79425" cy="272299"/>
            </a:xfrm>
            <a:custGeom>
              <a:avLst/>
              <a:gdLst>
                <a:gd name="connsiteX0" fmla="*/ 71989 w 71989"/>
                <a:gd name="connsiteY0" fmla="*/ 0 h 237931"/>
                <a:gd name="connsiteX1" fmla="*/ 71989 w 71989"/>
                <a:gd name="connsiteY1" fmla="*/ 237931 h 237931"/>
                <a:gd name="connsiteX2" fmla="*/ 0 w 71989"/>
                <a:gd name="connsiteY2" fmla="*/ 237931 h 237931"/>
                <a:gd name="connsiteX3" fmla="*/ 0 w 71989"/>
                <a:gd name="connsiteY3" fmla="*/ 56299 h 237931"/>
              </a:gdLst>
              <a:ahLst/>
              <a:cxnLst>
                <a:cxn ang="0">
                  <a:pos x="connsiteX0" y="connsiteY0"/>
                </a:cxn>
                <a:cxn ang="0">
                  <a:pos x="connsiteX1" y="connsiteY1"/>
                </a:cxn>
                <a:cxn ang="0">
                  <a:pos x="connsiteX2" y="connsiteY2"/>
                </a:cxn>
                <a:cxn ang="0">
                  <a:pos x="connsiteX3" y="connsiteY3"/>
                </a:cxn>
              </a:cxnLst>
              <a:rect l="l" t="t" r="r" b="b"/>
              <a:pathLst>
                <a:path w="71989" h="237931">
                  <a:moveTo>
                    <a:pt x="71989" y="0"/>
                  </a:moveTo>
                  <a:lnTo>
                    <a:pt x="71989" y="237931"/>
                  </a:lnTo>
                  <a:lnTo>
                    <a:pt x="0" y="237931"/>
                  </a:lnTo>
                  <a:lnTo>
                    <a:pt x="0" y="56299"/>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8" descr="Chart Icon"/>
            <p:cNvSpPr/>
            <p:nvPr/>
          </p:nvSpPr>
          <p:spPr>
            <a:xfrm>
              <a:off x="4505127" y="6916618"/>
              <a:ext cx="556972" cy="286928"/>
            </a:xfrm>
            <a:custGeom>
              <a:avLst/>
              <a:gdLst>
                <a:gd name="connsiteX0" fmla="*/ 0 w 238125"/>
                <a:gd name="connsiteY0" fmla="*/ 0 h 71437"/>
                <a:gd name="connsiteX1" fmla="*/ 238125 w 238125"/>
                <a:gd name="connsiteY1" fmla="*/ 0 h 71437"/>
                <a:gd name="connsiteX2" fmla="*/ 238125 w 238125"/>
                <a:gd name="connsiteY2" fmla="*/ 71437 h 71437"/>
                <a:gd name="connsiteX3" fmla="*/ 0 w 238125"/>
                <a:gd name="connsiteY3" fmla="*/ 71437 h 71437"/>
                <a:gd name="connsiteX4" fmla="*/ 0 w 238125"/>
                <a:gd name="connsiteY4" fmla="*/ 0 h 71437"/>
                <a:gd name="connsiteX0" fmla="*/ 0 w 259556"/>
                <a:gd name="connsiteY0" fmla="*/ 0 h 71437"/>
                <a:gd name="connsiteX1" fmla="*/ 259556 w 259556"/>
                <a:gd name="connsiteY1" fmla="*/ 0 h 71437"/>
                <a:gd name="connsiteX2" fmla="*/ 259556 w 259556"/>
                <a:gd name="connsiteY2" fmla="*/ 71437 h 71437"/>
                <a:gd name="connsiteX3" fmla="*/ 21431 w 259556"/>
                <a:gd name="connsiteY3" fmla="*/ 71437 h 71437"/>
                <a:gd name="connsiteX4" fmla="*/ 0 w 259556"/>
                <a:gd name="connsiteY4" fmla="*/ 0 h 71437"/>
                <a:gd name="connsiteX0" fmla="*/ 0 w 259556"/>
                <a:gd name="connsiteY0" fmla="*/ 135732 h 207169"/>
                <a:gd name="connsiteX1" fmla="*/ 219074 w 259556"/>
                <a:gd name="connsiteY1" fmla="*/ 0 h 207169"/>
                <a:gd name="connsiteX2" fmla="*/ 259556 w 259556"/>
                <a:gd name="connsiteY2" fmla="*/ 207169 h 207169"/>
                <a:gd name="connsiteX3" fmla="*/ 21431 w 259556"/>
                <a:gd name="connsiteY3" fmla="*/ 207169 h 207169"/>
                <a:gd name="connsiteX4" fmla="*/ 0 w 259556"/>
                <a:gd name="connsiteY4" fmla="*/ 135732 h 207169"/>
                <a:gd name="connsiteX0" fmla="*/ 0 w 219074"/>
                <a:gd name="connsiteY0" fmla="*/ 135732 h 207169"/>
                <a:gd name="connsiteX1" fmla="*/ 219074 w 219074"/>
                <a:gd name="connsiteY1" fmla="*/ 0 h 207169"/>
                <a:gd name="connsiteX2" fmla="*/ 195262 w 219074"/>
                <a:gd name="connsiteY2" fmla="*/ 52388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197644 w 219074"/>
                <a:gd name="connsiteY2" fmla="*/ 80963 h 207169"/>
                <a:gd name="connsiteX3" fmla="*/ 21431 w 219074"/>
                <a:gd name="connsiteY3" fmla="*/ 207169 h 207169"/>
                <a:gd name="connsiteX4" fmla="*/ 0 w 219074"/>
                <a:gd name="connsiteY4" fmla="*/ 135732 h 207169"/>
                <a:gd name="connsiteX0" fmla="*/ 0 w 219074"/>
                <a:gd name="connsiteY0" fmla="*/ 135732 h 207169"/>
                <a:gd name="connsiteX1" fmla="*/ 219074 w 219074"/>
                <a:gd name="connsiteY1" fmla="*/ 0 h 207169"/>
                <a:gd name="connsiteX2" fmla="*/ 211930 w 219074"/>
                <a:gd name="connsiteY2" fmla="*/ 33338 h 207169"/>
                <a:gd name="connsiteX3" fmla="*/ 197644 w 219074"/>
                <a:gd name="connsiteY3" fmla="*/ 80963 h 207169"/>
                <a:gd name="connsiteX4" fmla="*/ 21431 w 219074"/>
                <a:gd name="connsiteY4" fmla="*/ 207169 h 207169"/>
                <a:gd name="connsiteX5" fmla="*/ 0 w 219074"/>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197644 w 271462"/>
                <a:gd name="connsiteY3" fmla="*/ 80963 h 207169"/>
                <a:gd name="connsiteX4" fmla="*/ 21431 w 271462"/>
                <a:gd name="connsiteY4" fmla="*/ 207169 h 207169"/>
                <a:gd name="connsiteX5" fmla="*/ 0 w 271462"/>
                <a:gd name="connsiteY5" fmla="*/ 135732 h 207169"/>
                <a:gd name="connsiteX0" fmla="*/ 0 w 271462"/>
                <a:gd name="connsiteY0" fmla="*/ 135732 h 207169"/>
                <a:gd name="connsiteX1" fmla="*/ 219074 w 271462"/>
                <a:gd name="connsiteY1" fmla="*/ 0 h 207169"/>
                <a:gd name="connsiteX2" fmla="*/ 271462 w 271462"/>
                <a:gd name="connsiteY2" fmla="*/ 64294 h 207169"/>
                <a:gd name="connsiteX3" fmla="*/ 228599 w 271462"/>
                <a:gd name="connsiteY3" fmla="*/ 73819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50030 w 271462"/>
                <a:gd name="connsiteY3" fmla="*/ 154782 h 207169"/>
                <a:gd name="connsiteX4" fmla="*/ 197644 w 271462"/>
                <a:gd name="connsiteY4" fmla="*/ 80963 h 207169"/>
                <a:gd name="connsiteX5" fmla="*/ 21431 w 271462"/>
                <a:gd name="connsiteY5" fmla="*/ 207169 h 207169"/>
                <a:gd name="connsiteX6" fmla="*/ 0 w 271462"/>
                <a:gd name="connsiteY6" fmla="*/ 135732 h 207169"/>
                <a:gd name="connsiteX0" fmla="*/ 0 w 271462"/>
                <a:gd name="connsiteY0" fmla="*/ 135732 h 207169"/>
                <a:gd name="connsiteX1" fmla="*/ 219074 w 271462"/>
                <a:gd name="connsiteY1" fmla="*/ 0 h 207169"/>
                <a:gd name="connsiteX2" fmla="*/ 271462 w 271462"/>
                <a:gd name="connsiteY2" fmla="*/ 64294 h 207169"/>
                <a:gd name="connsiteX3" fmla="*/ 269080 w 271462"/>
                <a:gd name="connsiteY3" fmla="*/ 92869 h 207169"/>
                <a:gd name="connsiteX4" fmla="*/ 250030 w 271462"/>
                <a:gd name="connsiteY4" fmla="*/ 154782 h 207169"/>
                <a:gd name="connsiteX5" fmla="*/ 197644 w 271462"/>
                <a:gd name="connsiteY5" fmla="*/ 80963 h 207169"/>
                <a:gd name="connsiteX6" fmla="*/ 21431 w 271462"/>
                <a:gd name="connsiteY6" fmla="*/ 207169 h 207169"/>
                <a:gd name="connsiteX7" fmla="*/ 0 w 271462"/>
                <a:gd name="connsiteY7" fmla="*/ 135732 h 207169"/>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250030 w 447674"/>
                <a:gd name="connsiteY4" fmla="*/ 176213 h 228600"/>
                <a:gd name="connsiteX5" fmla="*/ 197644 w 447674"/>
                <a:gd name="connsiteY5" fmla="*/ 102394 h 228600"/>
                <a:gd name="connsiteX6" fmla="*/ 21431 w 447674"/>
                <a:gd name="connsiteY6" fmla="*/ 228600 h 228600"/>
                <a:gd name="connsiteX7" fmla="*/ 0 w 447674"/>
                <a:gd name="connsiteY7"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352424 w 447674"/>
                <a:gd name="connsiteY4" fmla="*/ 83344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47674"/>
                <a:gd name="connsiteY0" fmla="*/ 157163 h 228600"/>
                <a:gd name="connsiteX1" fmla="*/ 219074 w 447674"/>
                <a:gd name="connsiteY1" fmla="*/ 21431 h 228600"/>
                <a:gd name="connsiteX2" fmla="*/ 271462 w 447674"/>
                <a:gd name="connsiteY2" fmla="*/ 85725 h 228600"/>
                <a:gd name="connsiteX3" fmla="*/ 447674 w 447674"/>
                <a:gd name="connsiteY3" fmla="*/ 0 h 228600"/>
                <a:gd name="connsiteX4" fmla="*/ 438149 w 447674"/>
                <a:gd name="connsiteY4" fmla="*/ 28575 h 228600"/>
                <a:gd name="connsiteX5" fmla="*/ 250030 w 447674"/>
                <a:gd name="connsiteY5" fmla="*/ 176213 h 228600"/>
                <a:gd name="connsiteX6" fmla="*/ 197644 w 447674"/>
                <a:gd name="connsiteY6" fmla="*/ 102394 h 228600"/>
                <a:gd name="connsiteX7" fmla="*/ 21431 w 447674"/>
                <a:gd name="connsiteY7" fmla="*/ 228600 h 228600"/>
                <a:gd name="connsiteX8" fmla="*/ 0 w 447674"/>
                <a:gd name="connsiteY8" fmla="*/ 157163 h 228600"/>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250030 w 438149"/>
                <a:gd name="connsiteY5" fmla="*/ 159545 h 211932"/>
                <a:gd name="connsiteX6" fmla="*/ 197644 w 438149"/>
                <a:gd name="connsiteY6" fmla="*/ 85726 h 211932"/>
                <a:gd name="connsiteX7" fmla="*/ 21431 w 438149"/>
                <a:gd name="connsiteY7" fmla="*/ 211932 h 211932"/>
                <a:gd name="connsiteX8" fmla="*/ 0 w 438149"/>
                <a:gd name="connsiteY8" fmla="*/ 140495 h 211932"/>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382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38149"/>
                <a:gd name="connsiteY0" fmla="*/ 185738 h 257175"/>
                <a:gd name="connsiteX1" fmla="*/ 219074 w 438149"/>
                <a:gd name="connsiteY1" fmla="*/ 50006 h 257175"/>
                <a:gd name="connsiteX2" fmla="*/ 271462 w 438149"/>
                <a:gd name="connsiteY2" fmla="*/ 114300 h 257175"/>
                <a:gd name="connsiteX3" fmla="*/ 383380 w 438149"/>
                <a:gd name="connsiteY3" fmla="*/ 45243 h 257175"/>
                <a:gd name="connsiteX4" fmla="*/ 438149 w 438149"/>
                <a:gd name="connsiteY4" fmla="*/ 57150 h 257175"/>
                <a:gd name="connsiteX5" fmla="*/ 400050 w 438149"/>
                <a:gd name="connsiteY5" fmla="*/ 0 h 257175"/>
                <a:gd name="connsiteX6" fmla="*/ 250030 w 438149"/>
                <a:gd name="connsiteY6" fmla="*/ 204788 h 257175"/>
                <a:gd name="connsiteX7" fmla="*/ 197644 w 438149"/>
                <a:gd name="connsiteY7" fmla="*/ 130969 h 257175"/>
                <a:gd name="connsiteX8" fmla="*/ 21431 w 438149"/>
                <a:gd name="connsiteY8" fmla="*/ 257175 h 257175"/>
                <a:gd name="connsiteX9" fmla="*/ 0 w 438149"/>
                <a:gd name="connsiteY9" fmla="*/ 185738 h 257175"/>
                <a:gd name="connsiteX0" fmla="*/ 0 w 438149"/>
                <a:gd name="connsiteY0" fmla="*/ 140495 h 211932"/>
                <a:gd name="connsiteX1" fmla="*/ 219074 w 438149"/>
                <a:gd name="connsiteY1" fmla="*/ 4763 h 211932"/>
                <a:gd name="connsiteX2" fmla="*/ 271462 w 438149"/>
                <a:gd name="connsiteY2" fmla="*/ 69057 h 211932"/>
                <a:gd name="connsiteX3" fmla="*/ 383380 w 438149"/>
                <a:gd name="connsiteY3" fmla="*/ 0 h 211932"/>
                <a:gd name="connsiteX4" fmla="*/ 438149 w 438149"/>
                <a:gd name="connsiteY4" fmla="*/ 11907 h 211932"/>
                <a:gd name="connsiteX5" fmla="*/ 409575 w 438149"/>
                <a:gd name="connsiteY5" fmla="*/ 28576 h 211932"/>
                <a:gd name="connsiteX6" fmla="*/ 250030 w 438149"/>
                <a:gd name="connsiteY6" fmla="*/ 159545 h 211932"/>
                <a:gd name="connsiteX7" fmla="*/ 197644 w 438149"/>
                <a:gd name="connsiteY7" fmla="*/ 85726 h 211932"/>
                <a:gd name="connsiteX8" fmla="*/ 21431 w 438149"/>
                <a:gd name="connsiteY8" fmla="*/ 211932 h 211932"/>
                <a:gd name="connsiteX9" fmla="*/ 0 w 438149"/>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97681 w 497681"/>
                <a:gd name="connsiteY4" fmla="*/ 4763 h 211932"/>
                <a:gd name="connsiteX5" fmla="*/ 409575 w 497681"/>
                <a:gd name="connsiteY5" fmla="*/ 28576 h 211932"/>
                <a:gd name="connsiteX6" fmla="*/ 250030 w 497681"/>
                <a:gd name="connsiteY6" fmla="*/ 159545 h 211932"/>
                <a:gd name="connsiteX7" fmla="*/ 197644 w 497681"/>
                <a:gd name="connsiteY7" fmla="*/ 85726 h 211932"/>
                <a:gd name="connsiteX8" fmla="*/ 21431 w 497681"/>
                <a:gd name="connsiteY8" fmla="*/ 211932 h 211932"/>
                <a:gd name="connsiteX9" fmla="*/ 0 w 497681"/>
                <a:gd name="connsiteY9" fmla="*/ 140495 h 211932"/>
                <a:gd name="connsiteX0" fmla="*/ 0 w 497681"/>
                <a:gd name="connsiteY0" fmla="*/ 140495 h 211932"/>
                <a:gd name="connsiteX1" fmla="*/ 219074 w 497681"/>
                <a:gd name="connsiteY1" fmla="*/ 4763 h 211932"/>
                <a:gd name="connsiteX2" fmla="*/ 271462 w 497681"/>
                <a:gd name="connsiteY2" fmla="*/ 69057 h 211932"/>
                <a:gd name="connsiteX3" fmla="*/ 383380 w 497681"/>
                <a:gd name="connsiteY3" fmla="*/ 0 h 211932"/>
                <a:gd name="connsiteX4" fmla="*/ 421481 w 497681"/>
                <a:gd name="connsiteY4" fmla="*/ 4763 h 211932"/>
                <a:gd name="connsiteX5" fmla="*/ 497681 w 497681"/>
                <a:gd name="connsiteY5" fmla="*/ 4763 h 211932"/>
                <a:gd name="connsiteX6" fmla="*/ 409575 w 497681"/>
                <a:gd name="connsiteY6" fmla="*/ 28576 h 211932"/>
                <a:gd name="connsiteX7" fmla="*/ 250030 w 497681"/>
                <a:gd name="connsiteY7" fmla="*/ 159545 h 211932"/>
                <a:gd name="connsiteX8" fmla="*/ 197644 w 497681"/>
                <a:gd name="connsiteY8" fmla="*/ 85726 h 211932"/>
                <a:gd name="connsiteX9" fmla="*/ 21431 w 497681"/>
                <a:gd name="connsiteY9" fmla="*/ 211932 h 211932"/>
                <a:gd name="connsiteX10" fmla="*/ 0 w 497681"/>
                <a:gd name="connsiteY10" fmla="*/ 140495 h 211932"/>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97681 w 497681"/>
                <a:gd name="connsiteY4" fmla="*/ 0 h 254794"/>
                <a:gd name="connsiteX5" fmla="*/ 497681 w 497681"/>
                <a:gd name="connsiteY5" fmla="*/ 47625 h 254794"/>
                <a:gd name="connsiteX6" fmla="*/ 409575 w 497681"/>
                <a:gd name="connsiteY6" fmla="*/ 71438 h 254794"/>
                <a:gd name="connsiteX7" fmla="*/ 250030 w 497681"/>
                <a:gd name="connsiteY7" fmla="*/ 202407 h 254794"/>
                <a:gd name="connsiteX8" fmla="*/ 197644 w 497681"/>
                <a:gd name="connsiteY8" fmla="*/ 128588 h 254794"/>
                <a:gd name="connsiteX9" fmla="*/ 21431 w 497681"/>
                <a:gd name="connsiteY9" fmla="*/ 254794 h 254794"/>
                <a:gd name="connsiteX10" fmla="*/ 0 w 497681"/>
                <a:gd name="connsiteY10"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423863 w 497681"/>
                <a:gd name="connsiteY4" fmla="*/ 30957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97681 w 497681"/>
                <a:gd name="connsiteY6" fmla="*/ 47625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383380 w 497681"/>
                <a:gd name="connsiteY3" fmla="*/ 42862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8624 w 497681"/>
                <a:gd name="connsiteY3" fmla="*/ 5476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59580 w 497681"/>
                <a:gd name="connsiteY3" fmla="*/ 33337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392906 w 497681"/>
                <a:gd name="connsiteY4" fmla="*/ 4763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76250 w 497681"/>
                <a:gd name="connsiteY4" fmla="*/ 7145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31005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71462 w 497681"/>
                <a:gd name="connsiteY2" fmla="*/ 111919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59555 w 497681"/>
                <a:gd name="connsiteY2" fmla="*/ 135731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21480 w 497681"/>
                <a:gd name="connsiteY3" fmla="*/ 35718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404813 w 497681"/>
                <a:gd name="connsiteY4" fmla="*/ 2382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09575 w 497681"/>
                <a:gd name="connsiteY7" fmla="*/ 71438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40532 w 497681"/>
                <a:gd name="connsiteY7" fmla="*/ 4524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54819 w 497681"/>
                <a:gd name="connsiteY6" fmla="*/ 100012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28625 w 497681"/>
                <a:gd name="connsiteY7" fmla="*/ 59532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497681"/>
                <a:gd name="connsiteY0" fmla="*/ 183357 h 254794"/>
                <a:gd name="connsiteX1" fmla="*/ 219074 w 497681"/>
                <a:gd name="connsiteY1" fmla="*/ 47625 h 254794"/>
                <a:gd name="connsiteX2" fmla="*/ 266699 w 497681"/>
                <a:gd name="connsiteY2" fmla="*/ 109538 h 254794"/>
                <a:gd name="connsiteX3" fmla="*/ 414336 w 497681"/>
                <a:gd name="connsiteY3" fmla="*/ 33337 h 254794"/>
                <a:gd name="connsiteX4" fmla="*/ 397669 w 497681"/>
                <a:gd name="connsiteY4" fmla="*/ 1 h 254794"/>
                <a:gd name="connsiteX5" fmla="*/ 497681 w 497681"/>
                <a:gd name="connsiteY5" fmla="*/ 0 h 254794"/>
                <a:gd name="connsiteX6" fmla="*/ 464344 w 497681"/>
                <a:gd name="connsiteY6" fmla="*/ 104774 h 254794"/>
                <a:gd name="connsiteX7" fmla="*/ 433388 w 497681"/>
                <a:gd name="connsiteY7" fmla="*/ 61914 h 254794"/>
                <a:gd name="connsiteX8" fmla="*/ 250030 w 497681"/>
                <a:gd name="connsiteY8" fmla="*/ 202407 h 254794"/>
                <a:gd name="connsiteX9" fmla="*/ 197644 w 497681"/>
                <a:gd name="connsiteY9" fmla="*/ 128588 h 254794"/>
                <a:gd name="connsiteX10" fmla="*/ 21431 w 497681"/>
                <a:gd name="connsiteY10" fmla="*/ 254794 h 254794"/>
                <a:gd name="connsiteX11" fmla="*/ 0 w 497681"/>
                <a:gd name="connsiteY11" fmla="*/ 183357 h 254794"/>
                <a:gd name="connsiteX0" fmla="*/ 0 w 509588"/>
                <a:gd name="connsiteY0" fmla="*/ 183357 h 254794"/>
                <a:gd name="connsiteX1" fmla="*/ 219074 w 509588"/>
                <a:gd name="connsiteY1" fmla="*/ 47625 h 254794"/>
                <a:gd name="connsiteX2" fmla="*/ 266699 w 509588"/>
                <a:gd name="connsiteY2" fmla="*/ 109538 h 254794"/>
                <a:gd name="connsiteX3" fmla="*/ 414336 w 509588"/>
                <a:gd name="connsiteY3" fmla="*/ 33337 h 254794"/>
                <a:gd name="connsiteX4" fmla="*/ 397669 w 509588"/>
                <a:gd name="connsiteY4" fmla="*/ 1 h 254794"/>
                <a:gd name="connsiteX5" fmla="*/ 509588 w 509588"/>
                <a:gd name="connsiteY5" fmla="*/ 0 h 254794"/>
                <a:gd name="connsiteX6" fmla="*/ 464344 w 509588"/>
                <a:gd name="connsiteY6" fmla="*/ 104774 h 254794"/>
                <a:gd name="connsiteX7" fmla="*/ 433388 w 509588"/>
                <a:gd name="connsiteY7" fmla="*/ 61914 h 254794"/>
                <a:gd name="connsiteX8" fmla="*/ 250030 w 509588"/>
                <a:gd name="connsiteY8" fmla="*/ 202407 h 254794"/>
                <a:gd name="connsiteX9" fmla="*/ 197644 w 509588"/>
                <a:gd name="connsiteY9" fmla="*/ 128588 h 254794"/>
                <a:gd name="connsiteX10" fmla="*/ 21431 w 509588"/>
                <a:gd name="connsiteY10" fmla="*/ 254794 h 254794"/>
                <a:gd name="connsiteX11" fmla="*/ 0 w 509588"/>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0030 w 502444"/>
                <a:gd name="connsiteY8" fmla="*/ 20240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66689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52412 w 502444"/>
                <a:gd name="connsiteY8" fmla="*/ 145257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3388 w 502444"/>
                <a:gd name="connsiteY7" fmla="*/ 61914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7625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0 w 502444"/>
                <a:gd name="connsiteY0" fmla="*/ 183357 h 254794"/>
                <a:gd name="connsiteX1" fmla="*/ 219074 w 502444"/>
                <a:gd name="connsiteY1" fmla="*/ 40481 h 254794"/>
                <a:gd name="connsiteX2" fmla="*/ 266699 w 502444"/>
                <a:gd name="connsiteY2" fmla="*/ 109538 h 254794"/>
                <a:gd name="connsiteX3" fmla="*/ 414336 w 502444"/>
                <a:gd name="connsiteY3" fmla="*/ 33337 h 254794"/>
                <a:gd name="connsiteX4" fmla="*/ 397669 w 502444"/>
                <a:gd name="connsiteY4" fmla="*/ 1 h 254794"/>
                <a:gd name="connsiteX5" fmla="*/ 502444 w 502444"/>
                <a:gd name="connsiteY5" fmla="*/ 0 h 254794"/>
                <a:gd name="connsiteX6" fmla="*/ 464344 w 502444"/>
                <a:gd name="connsiteY6" fmla="*/ 104774 h 254794"/>
                <a:gd name="connsiteX7" fmla="*/ 435769 w 502444"/>
                <a:gd name="connsiteY7" fmla="*/ 66676 h 254794"/>
                <a:gd name="connsiteX8" fmla="*/ 240506 w 502444"/>
                <a:gd name="connsiteY8" fmla="*/ 178594 h 254794"/>
                <a:gd name="connsiteX9" fmla="*/ 197644 w 502444"/>
                <a:gd name="connsiteY9" fmla="*/ 128588 h 254794"/>
                <a:gd name="connsiteX10" fmla="*/ 21431 w 502444"/>
                <a:gd name="connsiteY10" fmla="*/ 254794 h 254794"/>
                <a:gd name="connsiteX11" fmla="*/ 0 w 502444"/>
                <a:gd name="connsiteY11" fmla="*/ 183357 h 254794"/>
                <a:gd name="connsiteX0" fmla="*/ 14288 w 481013"/>
                <a:gd name="connsiteY0" fmla="*/ 180976 h 254794"/>
                <a:gd name="connsiteX1" fmla="*/ 197643 w 481013"/>
                <a:gd name="connsiteY1" fmla="*/ 40481 h 254794"/>
                <a:gd name="connsiteX2" fmla="*/ 245268 w 481013"/>
                <a:gd name="connsiteY2" fmla="*/ 109538 h 254794"/>
                <a:gd name="connsiteX3" fmla="*/ 392905 w 481013"/>
                <a:gd name="connsiteY3" fmla="*/ 33337 h 254794"/>
                <a:gd name="connsiteX4" fmla="*/ 376238 w 481013"/>
                <a:gd name="connsiteY4" fmla="*/ 1 h 254794"/>
                <a:gd name="connsiteX5" fmla="*/ 481013 w 481013"/>
                <a:gd name="connsiteY5" fmla="*/ 0 h 254794"/>
                <a:gd name="connsiteX6" fmla="*/ 442913 w 481013"/>
                <a:gd name="connsiteY6" fmla="*/ 104774 h 254794"/>
                <a:gd name="connsiteX7" fmla="*/ 414338 w 481013"/>
                <a:gd name="connsiteY7" fmla="*/ 66676 h 254794"/>
                <a:gd name="connsiteX8" fmla="*/ 219075 w 481013"/>
                <a:gd name="connsiteY8" fmla="*/ 178594 h 254794"/>
                <a:gd name="connsiteX9" fmla="*/ 176213 w 481013"/>
                <a:gd name="connsiteY9" fmla="*/ 128588 h 254794"/>
                <a:gd name="connsiteX10" fmla="*/ 0 w 481013"/>
                <a:gd name="connsiteY10" fmla="*/ 254794 h 254794"/>
                <a:gd name="connsiteX11" fmla="*/ 14288 w 481013"/>
                <a:gd name="connsiteY11" fmla="*/ 180976 h 254794"/>
                <a:gd name="connsiteX0" fmla="*/ 0 w 492919"/>
                <a:gd name="connsiteY0" fmla="*/ 178595 h 254794"/>
                <a:gd name="connsiteX1" fmla="*/ 209549 w 492919"/>
                <a:gd name="connsiteY1" fmla="*/ 40481 h 254794"/>
                <a:gd name="connsiteX2" fmla="*/ 257174 w 492919"/>
                <a:gd name="connsiteY2" fmla="*/ 109538 h 254794"/>
                <a:gd name="connsiteX3" fmla="*/ 404811 w 492919"/>
                <a:gd name="connsiteY3" fmla="*/ 33337 h 254794"/>
                <a:gd name="connsiteX4" fmla="*/ 388144 w 492919"/>
                <a:gd name="connsiteY4" fmla="*/ 1 h 254794"/>
                <a:gd name="connsiteX5" fmla="*/ 492919 w 492919"/>
                <a:gd name="connsiteY5" fmla="*/ 0 h 254794"/>
                <a:gd name="connsiteX6" fmla="*/ 454819 w 492919"/>
                <a:gd name="connsiteY6" fmla="*/ 104774 h 254794"/>
                <a:gd name="connsiteX7" fmla="*/ 426244 w 492919"/>
                <a:gd name="connsiteY7" fmla="*/ 66676 h 254794"/>
                <a:gd name="connsiteX8" fmla="*/ 230981 w 492919"/>
                <a:gd name="connsiteY8" fmla="*/ 178594 h 254794"/>
                <a:gd name="connsiteX9" fmla="*/ 188119 w 492919"/>
                <a:gd name="connsiteY9" fmla="*/ 128588 h 254794"/>
                <a:gd name="connsiteX10" fmla="*/ 11906 w 492919"/>
                <a:gd name="connsiteY10" fmla="*/ 254794 h 254794"/>
                <a:gd name="connsiteX11" fmla="*/ 0 w 492919"/>
                <a:gd name="connsiteY11" fmla="*/ 178595 h 254794"/>
                <a:gd name="connsiteX0" fmla="*/ 0 w 492919"/>
                <a:gd name="connsiteY0" fmla="*/ 178595 h 264319"/>
                <a:gd name="connsiteX1" fmla="*/ 209549 w 492919"/>
                <a:gd name="connsiteY1" fmla="*/ 40481 h 264319"/>
                <a:gd name="connsiteX2" fmla="*/ 257174 w 492919"/>
                <a:gd name="connsiteY2" fmla="*/ 109538 h 264319"/>
                <a:gd name="connsiteX3" fmla="*/ 404811 w 492919"/>
                <a:gd name="connsiteY3" fmla="*/ 33337 h 264319"/>
                <a:gd name="connsiteX4" fmla="*/ 388144 w 492919"/>
                <a:gd name="connsiteY4" fmla="*/ 1 h 264319"/>
                <a:gd name="connsiteX5" fmla="*/ 492919 w 492919"/>
                <a:gd name="connsiteY5" fmla="*/ 0 h 264319"/>
                <a:gd name="connsiteX6" fmla="*/ 454819 w 492919"/>
                <a:gd name="connsiteY6" fmla="*/ 104774 h 264319"/>
                <a:gd name="connsiteX7" fmla="*/ 426244 w 492919"/>
                <a:gd name="connsiteY7" fmla="*/ 66676 h 264319"/>
                <a:gd name="connsiteX8" fmla="*/ 230981 w 492919"/>
                <a:gd name="connsiteY8" fmla="*/ 178594 h 264319"/>
                <a:gd name="connsiteX9" fmla="*/ 188119 w 492919"/>
                <a:gd name="connsiteY9" fmla="*/ 128588 h 264319"/>
                <a:gd name="connsiteX10" fmla="*/ 9525 w 492919"/>
                <a:gd name="connsiteY10" fmla="*/ 264319 h 264319"/>
                <a:gd name="connsiteX11" fmla="*/ 0 w 492919"/>
                <a:gd name="connsiteY11" fmla="*/ 178595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197644 w 502444"/>
                <a:gd name="connsiteY9" fmla="*/ 128588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9550 w 502444"/>
                <a:gd name="connsiteY9" fmla="*/ 102394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40506 w 502444"/>
                <a:gd name="connsiteY8" fmla="*/ 178594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104774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64344 w 502444"/>
                <a:gd name="connsiteY6" fmla="*/ 97630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9582 w 502444"/>
                <a:gd name="connsiteY6" fmla="*/ 107155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0011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97669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502444"/>
                <a:gd name="connsiteY0" fmla="*/ 180977 h 264319"/>
                <a:gd name="connsiteX1" fmla="*/ 219074 w 502444"/>
                <a:gd name="connsiteY1" fmla="*/ 40481 h 264319"/>
                <a:gd name="connsiteX2" fmla="*/ 266699 w 502444"/>
                <a:gd name="connsiteY2" fmla="*/ 109538 h 264319"/>
                <a:gd name="connsiteX3" fmla="*/ 414336 w 502444"/>
                <a:gd name="connsiteY3" fmla="*/ 33337 h 264319"/>
                <a:gd name="connsiteX4" fmla="*/ 388144 w 502444"/>
                <a:gd name="connsiteY4" fmla="*/ 1 h 264319"/>
                <a:gd name="connsiteX5" fmla="*/ 502444 w 502444"/>
                <a:gd name="connsiteY5" fmla="*/ 0 h 264319"/>
                <a:gd name="connsiteX6" fmla="*/ 457201 w 502444"/>
                <a:gd name="connsiteY6" fmla="*/ 104773 h 264319"/>
                <a:gd name="connsiteX7" fmla="*/ 435769 w 502444"/>
                <a:gd name="connsiteY7" fmla="*/ 66676 h 264319"/>
                <a:gd name="connsiteX8" fmla="*/ 235744 w 502444"/>
                <a:gd name="connsiteY8" fmla="*/ 180976 h 264319"/>
                <a:gd name="connsiteX9" fmla="*/ 204788 w 502444"/>
                <a:gd name="connsiteY9" fmla="*/ 119063 h 264319"/>
                <a:gd name="connsiteX10" fmla="*/ 19050 w 502444"/>
                <a:gd name="connsiteY10" fmla="*/ 264319 h 264319"/>
                <a:gd name="connsiteX11" fmla="*/ 0 w 502444"/>
                <a:gd name="connsiteY11" fmla="*/ 180977 h 264319"/>
                <a:gd name="connsiteX0" fmla="*/ 0 w 485775"/>
                <a:gd name="connsiteY0" fmla="*/ 180976 h 264318"/>
                <a:gd name="connsiteX1" fmla="*/ 219074 w 485775"/>
                <a:gd name="connsiteY1" fmla="*/ 40480 h 264318"/>
                <a:gd name="connsiteX2" fmla="*/ 266699 w 485775"/>
                <a:gd name="connsiteY2" fmla="*/ 109537 h 264318"/>
                <a:gd name="connsiteX3" fmla="*/ 414336 w 485775"/>
                <a:gd name="connsiteY3" fmla="*/ 33336 h 264318"/>
                <a:gd name="connsiteX4" fmla="*/ 388144 w 485775"/>
                <a:gd name="connsiteY4" fmla="*/ 0 h 264318"/>
                <a:gd name="connsiteX5" fmla="*/ 485775 w 485775"/>
                <a:gd name="connsiteY5" fmla="*/ 4762 h 264318"/>
                <a:gd name="connsiteX6" fmla="*/ 457201 w 485775"/>
                <a:gd name="connsiteY6" fmla="*/ 104772 h 264318"/>
                <a:gd name="connsiteX7" fmla="*/ 435769 w 485775"/>
                <a:gd name="connsiteY7" fmla="*/ 66675 h 264318"/>
                <a:gd name="connsiteX8" fmla="*/ 235744 w 485775"/>
                <a:gd name="connsiteY8" fmla="*/ 180975 h 264318"/>
                <a:gd name="connsiteX9" fmla="*/ 204788 w 485775"/>
                <a:gd name="connsiteY9" fmla="*/ 119062 h 264318"/>
                <a:gd name="connsiteX10" fmla="*/ 19050 w 485775"/>
                <a:gd name="connsiteY10" fmla="*/ 264318 h 264318"/>
                <a:gd name="connsiteX11" fmla="*/ 0 w 485775"/>
                <a:gd name="connsiteY11" fmla="*/ 180976 h 264318"/>
                <a:gd name="connsiteX0" fmla="*/ 0 w 495300"/>
                <a:gd name="connsiteY0" fmla="*/ 180976 h 264318"/>
                <a:gd name="connsiteX1" fmla="*/ 219074 w 495300"/>
                <a:gd name="connsiteY1" fmla="*/ 40480 h 264318"/>
                <a:gd name="connsiteX2" fmla="*/ 266699 w 495300"/>
                <a:gd name="connsiteY2" fmla="*/ 109537 h 264318"/>
                <a:gd name="connsiteX3" fmla="*/ 414336 w 495300"/>
                <a:gd name="connsiteY3" fmla="*/ 33336 h 264318"/>
                <a:gd name="connsiteX4" fmla="*/ 388144 w 495300"/>
                <a:gd name="connsiteY4" fmla="*/ 0 h 264318"/>
                <a:gd name="connsiteX5" fmla="*/ 495300 w 495300"/>
                <a:gd name="connsiteY5" fmla="*/ 4762 h 264318"/>
                <a:gd name="connsiteX6" fmla="*/ 457201 w 495300"/>
                <a:gd name="connsiteY6" fmla="*/ 104772 h 264318"/>
                <a:gd name="connsiteX7" fmla="*/ 435769 w 495300"/>
                <a:gd name="connsiteY7" fmla="*/ 66675 h 264318"/>
                <a:gd name="connsiteX8" fmla="*/ 235744 w 495300"/>
                <a:gd name="connsiteY8" fmla="*/ 180975 h 264318"/>
                <a:gd name="connsiteX9" fmla="*/ 204788 w 495300"/>
                <a:gd name="connsiteY9" fmla="*/ 119062 h 264318"/>
                <a:gd name="connsiteX10" fmla="*/ 19050 w 495300"/>
                <a:gd name="connsiteY10" fmla="*/ 264318 h 264318"/>
                <a:gd name="connsiteX11" fmla="*/ 0 w 495300"/>
                <a:gd name="connsiteY11" fmla="*/ 180976 h 264318"/>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04788 w 497681"/>
                <a:gd name="connsiteY9" fmla="*/ 119063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35744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3358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57201 w 497681"/>
                <a:gd name="connsiteY6" fmla="*/ 104773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35769 w 497681"/>
                <a:gd name="connsiteY7" fmla="*/ 66676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19074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3361 w 497681"/>
                <a:gd name="connsiteY1" fmla="*/ 28574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0030 w 497681"/>
                <a:gd name="connsiteY1" fmla="*/ 19049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14287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54793 w 497681"/>
                <a:gd name="connsiteY1" fmla="*/ 2857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30980 w 497681"/>
                <a:gd name="connsiteY1" fmla="*/ 47625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28600 w 497681"/>
                <a:gd name="connsiteY8" fmla="*/ 180976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64319"/>
                <a:gd name="connsiteX1" fmla="*/ 240505 w 497681"/>
                <a:gd name="connsiteY1" fmla="*/ 40481 h 264319"/>
                <a:gd name="connsiteX2" fmla="*/ 266699 w 497681"/>
                <a:gd name="connsiteY2" fmla="*/ 109538 h 264319"/>
                <a:gd name="connsiteX3" fmla="*/ 414336 w 497681"/>
                <a:gd name="connsiteY3" fmla="*/ 33337 h 264319"/>
                <a:gd name="connsiteX4" fmla="*/ 388144 w 497681"/>
                <a:gd name="connsiteY4" fmla="*/ 1 h 264319"/>
                <a:gd name="connsiteX5" fmla="*/ 497681 w 497681"/>
                <a:gd name="connsiteY5" fmla="*/ 0 h 264319"/>
                <a:gd name="connsiteX6" fmla="*/ 466726 w 497681"/>
                <a:gd name="connsiteY6" fmla="*/ 102391 h 264319"/>
                <a:gd name="connsiteX7" fmla="*/ 445294 w 497681"/>
                <a:gd name="connsiteY7" fmla="*/ 59532 h 264319"/>
                <a:gd name="connsiteX8" fmla="*/ 233362 w 497681"/>
                <a:gd name="connsiteY8" fmla="*/ 171451 h 264319"/>
                <a:gd name="connsiteX9" fmla="*/ 221457 w 497681"/>
                <a:gd name="connsiteY9" fmla="*/ 107156 h 264319"/>
                <a:gd name="connsiteX10" fmla="*/ 19050 w 497681"/>
                <a:gd name="connsiteY10" fmla="*/ 264319 h 264319"/>
                <a:gd name="connsiteX11" fmla="*/ 0 w 497681"/>
                <a:gd name="connsiteY11" fmla="*/ 180977 h 264319"/>
                <a:gd name="connsiteX0" fmla="*/ 0 w 497681"/>
                <a:gd name="connsiteY0" fmla="*/ 180977 h 252413"/>
                <a:gd name="connsiteX1" fmla="*/ 240505 w 497681"/>
                <a:gd name="connsiteY1" fmla="*/ 40481 h 252413"/>
                <a:gd name="connsiteX2" fmla="*/ 266699 w 497681"/>
                <a:gd name="connsiteY2" fmla="*/ 109538 h 252413"/>
                <a:gd name="connsiteX3" fmla="*/ 414336 w 497681"/>
                <a:gd name="connsiteY3" fmla="*/ 33337 h 252413"/>
                <a:gd name="connsiteX4" fmla="*/ 388144 w 497681"/>
                <a:gd name="connsiteY4" fmla="*/ 1 h 252413"/>
                <a:gd name="connsiteX5" fmla="*/ 497681 w 497681"/>
                <a:gd name="connsiteY5" fmla="*/ 0 h 252413"/>
                <a:gd name="connsiteX6" fmla="*/ 466726 w 497681"/>
                <a:gd name="connsiteY6" fmla="*/ 102391 h 252413"/>
                <a:gd name="connsiteX7" fmla="*/ 445294 w 497681"/>
                <a:gd name="connsiteY7" fmla="*/ 59532 h 252413"/>
                <a:gd name="connsiteX8" fmla="*/ 233362 w 497681"/>
                <a:gd name="connsiteY8" fmla="*/ 171451 h 252413"/>
                <a:gd name="connsiteX9" fmla="*/ 221457 w 497681"/>
                <a:gd name="connsiteY9" fmla="*/ 107156 h 252413"/>
                <a:gd name="connsiteX10" fmla="*/ 11906 w 497681"/>
                <a:gd name="connsiteY10" fmla="*/ 252413 h 252413"/>
                <a:gd name="connsiteX11" fmla="*/ 0 w 497681"/>
                <a:gd name="connsiteY11" fmla="*/ 180977 h 252413"/>
                <a:gd name="connsiteX0" fmla="*/ 0 w 509587"/>
                <a:gd name="connsiteY0" fmla="*/ 164309 h 252413"/>
                <a:gd name="connsiteX1" fmla="*/ 252411 w 509587"/>
                <a:gd name="connsiteY1" fmla="*/ 40481 h 252413"/>
                <a:gd name="connsiteX2" fmla="*/ 278605 w 509587"/>
                <a:gd name="connsiteY2" fmla="*/ 109538 h 252413"/>
                <a:gd name="connsiteX3" fmla="*/ 426242 w 509587"/>
                <a:gd name="connsiteY3" fmla="*/ 33337 h 252413"/>
                <a:gd name="connsiteX4" fmla="*/ 400050 w 509587"/>
                <a:gd name="connsiteY4" fmla="*/ 1 h 252413"/>
                <a:gd name="connsiteX5" fmla="*/ 509587 w 509587"/>
                <a:gd name="connsiteY5" fmla="*/ 0 h 252413"/>
                <a:gd name="connsiteX6" fmla="*/ 478632 w 509587"/>
                <a:gd name="connsiteY6" fmla="*/ 102391 h 252413"/>
                <a:gd name="connsiteX7" fmla="*/ 457200 w 509587"/>
                <a:gd name="connsiteY7" fmla="*/ 59532 h 252413"/>
                <a:gd name="connsiteX8" fmla="*/ 245268 w 509587"/>
                <a:gd name="connsiteY8" fmla="*/ 171451 h 252413"/>
                <a:gd name="connsiteX9" fmla="*/ 233363 w 509587"/>
                <a:gd name="connsiteY9" fmla="*/ 107156 h 252413"/>
                <a:gd name="connsiteX10" fmla="*/ 23812 w 509587"/>
                <a:gd name="connsiteY10" fmla="*/ 252413 h 252413"/>
                <a:gd name="connsiteX11" fmla="*/ 0 w 509587"/>
                <a:gd name="connsiteY11" fmla="*/ 164309 h 252413"/>
                <a:gd name="connsiteX0" fmla="*/ 0 w 507206"/>
                <a:gd name="connsiteY0" fmla="*/ 176215 h 252413"/>
                <a:gd name="connsiteX1" fmla="*/ 250030 w 507206"/>
                <a:gd name="connsiteY1" fmla="*/ 40481 h 252413"/>
                <a:gd name="connsiteX2" fmla="*/ 276224 w 507206"/>
                <a:gd name="connsiteY2" fmla="*/ 109538 h 252413"/>
                <a:gd name="connsiteX3" fmla="*/ 423861 w 507206"/>
                <a:gd name="connsiteY3" fmla="*/ 33337 h 252413"/>
                <a:gd name="connsiteX4" fmla="*/ 397669 w 507206"/>
                <a:gd name="connsiteY4" fmla="*/ 1 h 252413"/>
                <a:gd name="connsiteX5" fmla="*/ 507206 w 507206"/>
                <a:gd name="connsiteY5" fmla="*/ 0 h 252413"/>
                <a:gd name="connsiteX6" fmla="*/ 476251 w 507206"/>
                <a:gd name="connsiteY6" fmla="*/ 102391 h 252413"/>
                <a:gd name="connsiteX7" fmla="*/ 454819 w 507206"/>
                <a:gd name="connsiteY7" fmla="*/ 59532 h 252413"/>
                <a:gd name="connsiteX8" fmla="*/ 242887 w 507206"/>
                <a:gd name="connsiteY8" fmla="*/ 171451 h 252413"/>
                <a:gd name="connsiteX9" fmla="*/ 230982 w 507206"/>
                <a:gd name="connsiteY9" fmla="*/ 107156 h 252413"/>
                <a:gd name="connsiteX10" fmla="*/ 21431 w 507206"/>
                <a:gd name="connsiteY10" fmla="*/ 252413 h 252413"/>
                <a:gd name="connsiteX11" fmla="*/ 0 w 507206"/>
                <a:gd name="connsiteY11" fmla="*/ 176215 h 252413"/>
                <a:gd name="connsiteX0" fmla="*/ 0 w 502443"/>
                <a:gd name="connsiteY0" fmla="*/ 188121 h 252413"/>
                <a:gd name="connsiteX1" fmla="*/ 245267 w 502443"/>
                <a:gd name="connsiteY1" fmla="*/ 40481 h 252413"/>
                <a:gd name="connsiteX2" fmla="*/ 271461 w 502443"/>
                <a:gd name="connsiteY2" fmla="*/ 109538 h 252413"/>
                <a:gd name="connsiteX3" fmla="*/ 419098 w 502443"/>
                <a:gd name="connsiteY3" fmla="*/ 33337 h 252413"/>
                <a:gd name="connsiteX4" fmla="*/ 392906 w 502443"/>
                <a:gd name="connsiteY4" fmla="*/ 1 h 252413"/>
                <a:gd name="connsiteX5" fmla="*/ 502443 w 502443"/>
                <a:gd name="connsiteY5" fmla="*/ 0 h 252413"/>
                <a:gd name="connsiteX6" fmla="*/ 471488 w 502443"/>
                <a:gd name="connsiteY6" fmla="*/ 102391 h 252413"/>
                <a:gd name="connsiteX7" fmla="*/ 450056 w 502443"/>
                <a:gd name="connsiteY7" fmla="*/ 59532 h 252413"/>
                <a:gd name="connsiteX8" fmla="*/ 238124 w 502443"/>
                <a:gd name="connsiteY8" fmla="*/ 171451 h 252413"/>
                <a:gd name="connsiteX9" fmla="*/ 226219 w 502443"/>
                <a:gd name="connsiteY9" fmla="*/ 107156 h 252413"/>
                <a:gd name="connsiteX10" fmla="*/ 16668 w 502443"/>
                <a:gd name="connsiteY10" fmla="*/ 252413 h 252413"/>
                <a:gd name="connsiteX11" fmla="*/ 0 w 502443"/>
                <a:gd name="connsiteY11" fmla="*/ 188121 h 252413"/>
                <a:gd name="connsiteX0" fmla="*/ 0 w 502443"/>
                <a:gd name="connsiteY0" fmla="*/ 188121 h 250032"/>
                <a:gd name="connsiteX1" fmla="*/ 245267 w 502443"/>
                <a:gd name="connsiteY1" fmla="*/ 40481 h 250032"/>
                <a:gd name="connsiteX2" fmla="*/ 271461 w 502443"/>
                <a:gd name="connsiteY2" fmla="*/ 109538 h 250032"/>
                <a:gd name="connsiteX3" fmla="*/ 419098 w 502443"/>
                <a:gd name="connsiteY3" fmla="*/ 33337 h 250032"/>
                <a:gd name="connsiteX4" fmla="*/ 392906 w 502443"/>
                <a:gd name="connsiteY4" fmla="*/ 1 h 250032"/>
                <a:gd name="connsiteX5" fmla="*/ 502443 w 502443"/>
                <a:gd name="connsiteY5" fmla="*/ 0 h 250032"/>
                <a:gd name="connsiteX6" fmla="*/ 471488 w 502443"/>
                <a:gd name="connsiteY6" fmla="*/ 102391 h 250032"/>
                <a:gd name="connsiteX7" fmla="*/ 450056 w 502443"/>
                <a:gd name="connsiteY7" fmla="*/ 59532 h 250032"/>
                <a:gd name="connsiteX8" fmla="*/ 238124 w 502443"/>
                <a:gd name="connsiteY8" fmla="*/ 171451 h 250032"/>
                <a:gd name="connsiteX9" fmla="*/ 226219 w 502443"/>
                <a:gd name="connsiteY9" fmla="*/ 107156 h 250032"/>
                <a:gd name="connsiteX10" fmla="*/ 26193 w 502443"/>
                <a:gd name="connsiteY10" fmla="*/ 250032 h 250032"/>
                <a:gd name="connsiteX11" fmla="*/ 0 w 502443"/>
                <a:gd name="connsiteY11" fmla="*/ 188121 h 250032"/>
                <a:gd name="connsiteX0" fmla="*/ 0 w 502443"/>
                <a:gd name="connsiteY0" fmla="*/ 188121 h 247651"/>
                <a:gd name="connsiteX1" fmla="*/ 245267 w 502443"/>
                <a:gd name="connsiteY1" fmla="*/ 40481 h 247651"/>
                <a:gd name="connsiteX2" fmla="*/ 271461 w 502443"/>
                <a:gd name="connsiteY2" fmla="*/ 109538 h 247651"/>
                <a:gd name="connsiteX3" fmla="*/ 419098 w 502443"/>
                <a:gd name="connsiteY3" fmla="*/ 33337 h 247651"/>
                <a:gd name="connsiteX4" fmla="*/ 392906 w 502443"/>
                <a:gd name="connsiteY4" fmla="*/ 1 h 247651"/>
                <a:gd name="connsiteX5" fmla="*/ 502443 w 502443"/>
                <a:gd name="connsiteY5" fmla="*/ 0 h 247651"/>
                <a:gd name="connsiteX6" fmla="*/ 471488 w 502443"/>
                <a:gd name="connsiteY6" fmla="*/ 102391 h 247651"/>
                <a:gd name="connsiteX7" fmla="*/ 450056 w 502443"/>
                <a:gd name="connsiteY7" fmla="*/ 59532 h 247651"/>
                <a:gd name="connsiteX8" fmla="*/ 238124 w 502443"/>
                <a:gd name="connsiteY8" fmla="*/ 171451 h 247651"/>
                <a:gd name="connsiteX9" fmla="*/ 226219 w 502443"/>
                <a:gd name="connsiteY9" fmla="*/ 107156 h 247651"/>
                <a:gd name="connsiteX10" fmla="*/ 28574 w 502443"/>
                <a:gd name="connsiteY10" fmla="*/ 247651 h 247651"/>
                <a:gd name="connsiteX11" fmla="*/ 0 w 502443"/>
                <a:gd name="connsiteY11" fmla="*/ 188121 h 247651"/>
                <a:gd name="connsiteX0" fmla="*/ 0 w 504824"/>
                <a:gd name="connsiteY0" fmla="*/ 192883 h 247651"/>
                <a:gd name="connsiteX1" fmla="*/ 247648 w 504824"/>
                <a:gd name="connsiteY1" fmla="*/ 40481 h 247651"/>
                <a:gd name="connsiteX2" fmla="*/ 273842 w 504824"/>
                <a:gd name="connsiteY2" fmla="*/ 109538 h 247651"/>
                <a:gd name="connsiteX3" fmla="*/ 421479 w 504824"/>
                <a:gd name="connsiteY3" fmla="*/ 33337 h 247651"/>
                <a:gd name="connsiteX4" fmla="*/ 395287 w 504824"/>
                <a:gd name="connsiteY4" fmla="*/ 1 h 247651"/>
                <a:gd name="connsiteX5" fmla="*/ 504824 w 504824"/>
                <a:gd name="connsiteY5" fmla="*/ 0 h 247651"/>
                <a:gd name="connsiteX6" fmla="*/ 473869 w 504824"/>
                <a:gd name="connsiteY6" fmla="*/ 102391 h 247651"/>
                <a:gd name="connsiteX7" fmla="*/ 452437 w 504824"/>
                <a:gd name="connsiteY7" fmla="*/ 59532 h 247651"/>
                <a:gd name="connsiteX8" fmla="*/ 240505 w 504824"/>
                <a:gd name="connsiteY8" fmla="*/ 171451 h 247651"/>
                <a:gd name="connsiteX9" fmla="*/ 228600 w 504824"/>
                <a:gd name="connsiteY9" fmla="*/ 107156 h 247651"/>
                <a:gd name="connsiteX10" fmla="*/ 30955 w 504824"/>
                <a:gd name="connsiteY10" fmla="*/ 247651 h 247651"/>
                <a:gd name="connsiteX11" fmla="*/ 0 w 504824"/>
                <a:gd name="connsiteY11" fmla="*/ 192883 h 247651"/>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3869 w 504824"/>
                <a:gd name="connsiteY6" fmla="*/ 107154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395287 w 504824"/>
                <a:gd name="connsiteY4" fmla="*/ 4764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 name="connsiteX0" fmla="*/ 0 w 504824"/>
                <a:gd name="connsiteY0" fmla="*/ 197646 h 252414"/>
                <a:gd name="connsiteX1" fmla="*/ 247648 w 504824"/>
                <a:gd name="connsiteY1" fmla="*/ 45244 h 252414"/>
                <a:gd name="connsiteX2" fmla="*/ 273842 w 504824"/>
                <a:gd name="connsiteY2" fmla="*/ 114301 h 252414"/>
                <a:gd name="connsiteX3" fmla="*/ 421479 w 504824"/>
                <a:gd name="connsiteY3" fmla="*/ 38100 h 252414"/>
                <a:gd name="connsiteX4" fmla="*/ 400050 w 504824"/>
                <a:gd name="connsiteY4" fmla="*/ 9527 h 252414"/>
                <a:gd name="connsiteX5" fmla="*/ 504824 w 504824"/>
                <a:gd name="connsiteY5" fmla="*/ 0 h 252414"/>
                <a:gd name="connsiteX6" fmla="*/ 471488 w 504824"/>
                <a:gd name="connsiteY6" fmla="*/ 100011 h 252414"/>
                <a:gd name="connsiteX7" fmla="*/ 452437 w 504824"/>
                <a:gd name="connsiteY7" fmla="*/ 64295 h 252414"/>
                <a:gd name="connsiteX8" fmla="*/ 240505 w 504824"/>
                <a:gd name="connsiteY8" fmla="*/ 176214 h 252414"/>
                <a:gd name="connsiteX9" fmla="*/ 228600 w 504824"/>
                <a:gd name="connsiteY9" fmla="*/ 111919 h 252414"/>
                <a:gd name="connsiteX10" fmla="*/ 30955 w 504824"/>
                <a:gd name="connsiteY10" fmla="*/ 252414 h 252414"/>
                <a:gd name="connsiteX11" fmla="*/ 0 w 504824"/>
                <a:gd name="connsiteY11" fmla="*/ 197646 h 252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824" h="252414">
                  <a:moveTo>
                    <a:pt x="0" y="197646"/>
                  </a:moveTo>
                  <a:lnTo>
                    <a:pt x="247648" y="45244"/>
                  </a:lnTo>
                  <a:lnTo>
                    <a:pt x="273842" y="114301"/>
                  </a:lnTo>
                  <a:lnTo>
                    <a:pt x="421479" y="38100"/>
                  </a:lnTo>
                  <a:lnTo>
                    <a:pt x="400050" y="9527"/>
                  </a:lnTo>
                  <a:lnTo>
                    <a:pt x="504824" y="0"/>
                  </a:lnTo>
                  <a:lnTo>
                    <a:pt x="471488" y="100011"/>
                  </a:lnTo>
                  <a:lnTo>
                    <a:pt x="452437" y="64295"/>
                  </a:lnTo>
                  <a:lnTo>
                    <a:pt x="240505" y="176214"/>
                  </a:lnTo>
                  <a:lnTo>
                    <a:pt x="228600" y="111919"/>
                  </a:lnTo>
                  <a:lnTo>
                    <a:pt x="30955" y="252414"/>
                  </a:lnTo>
                  <a:lnTo>
                    <a:pt x="0" y="197646"/>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4" name="TextBox 3"/>
          <p:cNvSpPr txBox="1"/>
          <p:nvPr/>
        </p:nvSpPr>
        <p:spPr>
          <a:xfrm>
            <a:off x="1279224" y="5961673"/>
            <a:ext cx="4555740" cy="1477328"/>
          </a:xfrm>
          <a:prstGeom prst="rect">
            <a:avLst/>
          </a:prstGeom>
          <a:solidFill>
            <a:srgbClr val="EC7320"/>
          </a:solidFill>
        </p:spPr>
        <p:txBody>
          <a:bodyPr wrap="square" rtlCol="0">
            <a:spAutoFit/>
          </a:bodyPr>
          <a:lstStyle/>
          <a:p>
            <a:pPr marL="231775" indent="-231775"/>
            <a:r>
              <a:rPr lang="en-US" sz="1000" dirty="0">
                <a:solidFill>
                  <a:schemeClr val="bg1"/>
                </a:solidFill>
                <a:latin typeface="Arial Narrow" panose="020B0606020202030204" pitchFamily="34" charset="0"/>
              </a:rPr>
              <a:t>Worcester Credit </a:t>
            </a:r>
            <a:r>
              <a:rPr lang="en-US" sz="1000" dirty="0" smtClean="0">
                <a:solidFill>
                  <a:schemeClr val="bg1"/>
                </a:solidFill>
                <a:latin typeface="Arial Narrow" panose="020B0606020202030204" pitchFamily="34" charset="0"/>
              </a:rPr>
              <a:t>Union - </a:t>
            </a:r>
            <a:r>
              <a:rPr lang="en-US" sz="1000" dirty="0">
                <a:solidFill>
                  <a:schemeClr val="bg1"/>
                </a:solidFill>
                <a:latin typeface="Arial Narrow" panose="020B0606020202030204" pitchFamily="34" charset="0"/>
              </a:rPr>
              <a:t>Assisted in planning financial literacy curriculum; Provided financial literacy curriculum and materials; Provided funding for FLP events and/or materials; Offered job shadowing </a:t>
            </a:r>
            <a:r>
              <a:rPr lang="en-US" sz="1000" dirty="0" smtClean="0">
                <a:solidFill>
                  <a:schemeClr val="bg1"/>
                </a:solidFill>
                <a:latin typeface="Arial Narrow" panose="020B0606020202030204" pitchFamily="34" charset="0"/>
              </a:rPr>
              <a:t>opportunities</a:t>
            </a:r>
          </a:p>
          <a:p>
            <a:pPr marL="231775" indent="-231775"/>
            <a:r>
              <a:rPr lang="en-US" sz="1000" dirty="0">
                <a:solidFill>
                  <a:schemeClr val="bg1"/>
                </a:solidFill>
                <a:latin typeface="Arial Narrow" panose="020B0606020202030204" pitchFamily="34" charset="0"/>
              </a:rPr>
              <a:t>Network For Teaching </a:t>
            </a:r>
            <a:r>
              <a:rPr lang="en-US" sz="1000" dirty="0" smtClean="0">
                <a:solidFill>
                  <a:schemeClr val="bg1"/>
                </a:solidFill>
                <a:latin typeface="Arial Narrow" panose="020B0606020202030204" pitchFamily="34" charset="0"/>
              </a:rPr>
              <a:t>Entrepreneurship - </a:t>
            </a:r>
            <a:r>
              <a:rPr lang="en-US" sz="1000" dirty="0">
                <a:solidFill>
                  <a:schemeClr val="bg1"/>
                </a:solidFill>
                <a:latin typeface="Arial Narrow" panose="020B0606020202030204" pitchFamily="34" charset="0"/>
              </a:rPr>
              <a:t>Assisted in planning financial literacy curriculum; Provided financial literacy curriculum and materials; Provided professional development; Provided guest speakers; Planned and/or hosted FLP event(s); Provided funding for FLP events and/or materials </a:t>
            </a:r>
            <a:endParaRPr lang="en-US" sz="1000" dirty="0" smtClean="0">
              <a:solidFill>
                <a:schemeClr val="bg1"/>
              </a:solidFill>
              <a:latin typeface="Arial Narrow" panose="020B0606020202030204" pitchFamily="34" charset="0"/>
            </a:endParaRPr>
          </a:p>
          <a:p>
            <a:pPr marL="231775" indent="-231775"/>
            <a:r>
              <a:rPr lang="en-US" sz="1000" dirty="0">
                <a:solidFill>
                  <a:schemeClr val="bg1"/>
                </a:solidFill>
                <a:latin typeface="Arial Narrow" panose="020B0606020202030204" pitchFamily="34" charset="0"/>
              </a:rPr>
              <a:t>Clark </a:t>
            </a:r>
            <a:r>
              <a:rPr lang="en-US" sz="1000" dirty="0" smtClean="0">
                <a:solidFill>
                  <a:schemeClr val="bg1"/>
                </a:solidFill>
                <a:latin typeface="Arial Narrow" panose="020B0606020202030204" pitchFamily="34" charset="0"/>
              </a:rPr>
              <a:t>University - </a:t>
            </a:r>
            <a:r>
              <a:rPr lang="en-US" sz="1000" dirty="0">
                <a:solidFill>
                  <a:schemeClr val="bg1"/>
                </a:solidFill>
                <a:latin typeface="Arial Narrow" panose="020B0606020202030204" pitchFamily="34" charset="0"/>
              </a:rPr>
              <a:t>Assisted in planning financial literacy curriculum; Provided guest speakers; Planned and/or hosted FLP event(s); College student support of business plan capstones</a:t>
            </a:r>
          </a:p>
        </p:txBody>
      </p:sp>
      <p:cxnSp>
        <p:nvCxnSpPr>
          <p:cNvPr id="144" name="Straight Connector 143" descr="white vertical line, column divider"/>
          <p:cNvCxnSpPr/>
          <p:nvPr/>
        </p:nvCxnSpPr>
        <p:spPr>
          <a:xfrm>
            <a:off x="5813734" y="712381"/>
            <a:ext cx="0" cy="7059286"/>
          </a:xfrm>
          <a:prstGeom prst="line">
            <a:avLst/>
          </a:prstGeom>
          <a:ln w="349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780408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effectLst/>
      </a:spPr>
      <a:bodyPr rtlCol="0" anchor="ctr"/>
      <a:lstStyle>
        <a:defPPr algn="ctr">
          <a:defRPr>
            <a:solidFill>
              <a:prstClr val="white"/>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DESE-231-32548</_dlc_DocId>
    <_dlc_DocIdUrl xmlns="733efe1c-5bbe-4968-87dc-d400e65c879f">
      <Url>https://sharepoint.doemass.org/ese/webteam/cps/_layouts/DocIdRedir.aspx?ID=DESE-231-32548</Url>
      <Description>DESE-231-32548</Description>
    </_dlc_DocIdUrl>
  </documentManagement>
</p:propertie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ABE50E58-70AB-4DFF-98D1-639DBC1CB8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76E6A8-6616-409F-B935-55415CEFE175}">
  <ds:schemaRefs>
    <ds:schemaRef ds:uri="http://schemas.microsoft.com/sharepoint/events"/>
  </ds:schemaRefs>
</ds:datastoreItem>
</file>

<file path=customXml/itemProps3.xml><?xml version="1.0" encoding="utf-8"?>
<ds:datastoreItem xmlns:ds="http://schemas.openxmlformats.org/officeDocument/2006/customXml" ds:itemID="{6F24751A-1DA4-417D-A628-27D5A453863D}">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customXml/itemProps4.xml><?xml version="1.0" encoding="utf-8"?>
<ds:datastoreItem xmlns:ds="http://schemas.openxmlformats.org/officeDocument/2006/customXml" ds:itemID="{587901E2-817E-4966-9680-9BD76E6233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1932</TotalTime>
  <Words>3026</Words>
  <Application>Microsoft Office PowerPoint</Application>
  <PresentationFormat>Custom</PresentationFormat>
  <Paragraphs>343</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April 2017 FY15 FLP Model Overview PowerPoint Presentation</dc:title>
  <dc:creator>ESE</dc:creator>
  <cp:lastModifiedBy>dzou</cp:lastModifiedBy>
  <cp:revision>330</cp:revision>
  <dcterms:created xsi:type="dcterms:W3CDTF">2015-06-01T06:28:16Z</dcterms:created>
  <dcterms:modified xsi:type="dcterms:W3CDTF">2017-04-11T19:48:38Z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Apr 11 2017</vt:lpwstr>
  </property>
</Properties>
</file>